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32A6FF9E-C691-4A86-A1AC-1B5C6EDD6E54}"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A98F224-CE2F-4D51-82B4-9A2A00AB6577}"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CE247F01-5464-4A9A-BF77-879D2DCE0378}" type="slidenum">
              <a:rPr lang="en-US" altLang="zh-CN" sz="1200"/>
              <a:t>3</a:t>
            </a:fld>
            <a:endParaRPr lang="en-US" altLang="zh-CN"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FEA44C0-2CD8-4A48-B14A-C88D40CC335F}" type="slidenum">
              <a:rPr lang="en-US" altLang="zh-CN"/>
              <a:t>12</a:t>
            </a:fld>
            <a:endParaRPr lang="en-US" altLang="zh-CN"/>
          </a:p>
        </p:txBody>
      </p:sp>
      <p:sp>
        <p:nvSpPr>
          <p:cNvPr id="95234" name="幻灯片图像占位符 1"/>
          <p:cNvSpPr>
            <a:spLocks noGrp="1" noRot="1" noChangeAspect="1" noChangeArrowheads="1" noTextEdit="1"/>
          </p:cNvSpPr>
          <p:nvPr>
            <p:ph type="sldImg" idx="4294967295"/>
          </p:nvPr>
        </p:nvSpPr>
        <p:spPr/>
      </p:sp>
      <p:sp>
        <p:nvSpPr>
          <p:cNvPr id="95235" name="备注占位符 2"/>
          <p:cNvSpPr>
            <a:spLocks noGrp="1" noChangeArrowheads="1"/>
          </p:cNvSpPr>
          <p:nvPr>
            <p:ph type="body" idx="4294967295"/>
          </p:nvPr>
        </p:nvSpPr>
        <p:spPr/>
        <p:txBody>
          <a:bodyPr/>
          <a:lstStyle/>
          <a:p>
            <a:pPr>
              <a:spcBef>
                <a:spcPct val="0"/>
              </a:spcBef>
            </a:pPr>
            <a:endParaRPr lang="zh-CN" altLang="zh-CN"/>
          </a:p>
        </p:txBody>
      </p:sp>
      <p:sp>
        <p:nvSpPr>
          <p:cNvPr id="9523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8DF0444-37C3-454A-A4E0-82ADA26F1791}" type="slidenum">
              <a:rPr lang="en-US" altLang="zh-CN" sz="1200"/>
              <a:t>12</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9573AD2-46A7-49CB-801A-38FF6F8228CA}"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p:sp>
      <p:sp>
        <p:nvSpPr>
          <p:cNvPr id="78851" name="备注占位符 2"/>
          <p:cNvSpPr>
            <a:spLocks noGrp="1" noChangeArrowheads="1"/>
          </p:cNvSpPr>
          <p:nvPr>
            <p:ph type="body" idx="4294967295"/>
          </p:nvPr>
        </p:nvSpPr>
        <p:spPr/>
        <p:txBody>
          <a:bodyPr/>
          <a:lstStyle/>
          <a:p>
            <a:pPr>
              <a:spcBef>
                <a:spcPct val="0"/>
              </a:spcBef>
            </a:pPr>
            <a:endParaRPr lang="zh-CN" altLang="zh-CN" dirty="0"/>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46C92EE0-A42A-4F8F-95E7-B1C2F4F02C2B}"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F23BC9B-2E37-45E9-90FA-29CE2A0F98AD}"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BCC6F426-9BCA-4C7A-A13E-133DB6AFFAA0}"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85F92579-8CBD-4269-BCDB-8CA07ABBC78B}" type="slidenum">
              <a:rPr lang="en-US" altLang="zh-CN"/>
              <a:t>6</a:t>
            </a:fld>
            <a:endParaRPr lang="en-US" altLang="zh-CN"/>
          </a:p>
        </p:txBody>
      </p:sp>
      <p:sp>
        <p:nvSpPr>
          <p:cNvPr id="82946" name="幻灯片图像占位符 1"/>
          <p:cNvSpPr>
            <a:spLocks noGrp="1" noRot="1" noChangeAspect="1" noChangeArrowheads="1" noTextEdit="1"/>
          </p:cNvSpPr>
          <p:nvPr>
            <p:ph type="sldImg" idx="4294967295"/>
          </p:nvPr>
        </p:nvSpPr>
        <p:spPr/>
      </p:sp>
      <p:sp>
        <p:nvSpPr>
          <p:cNvPr id="82947" name="备注占位符 2"/>
          <p:cNvSpPr>
            <a:spLocks noGrp="1" noChangeArrowheads="1"/>
          </p:cNvSpPr>
          <p:nvPr>
            <p:ph type="body" idx="4294967295"/>
          </p:nvPr>
        </p:nvSpPr>
        <p:spPr/>
        <p:txBody>
          <a:bodyPr/>
          <a:lstStyle/>
          <a:p>
            <a:pPr>
              <a:spcBef>
                <a:spcPct val="0"/>
              </a:spcBef>
            </a:pPr>
            <a:endParaRPr lang="zh-CN" altLang="zh-CN"/>
          </a:p>
        </p:txBody>
      </p:sp>
      <p:sp>
        <p:nvSpPr>
          <p:cNvPr id="8294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C3C3A2F2-216D-4FDA-A757-DB73391EE908}" type="slidenum">
              <a:rPr lang="en-US" altLang="zh-CN" sz="1200"/>
              <a:t>6</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780005E-7824-4F11-A714-264A486EB0E7}" type="slidenum">
              <a:rPr lang="en-US" altLang="zh-CN"/>
              <a:t>7</a:t>
            </a:fld>
            <a:endParaRPr lang="en-US" altLang="zh-CN"/>
          </a:p>
        </p:txBody>
      </p:sp>
      <p:sp>
        <p:nvSpPr>
          <p:cNvPr id="84994" name="幻灯片图像占位符 1"/>
          <p:cNvSpPr>
            <a:spLocks noGrp="1" noRot="1" noChangeAspect="1" noChangeArrowheads="1" noTextEdit="1"/>
          </p:cNvSpPr>
          <p:nvPr>
            <p:ph type="sldImg" idx="4294967295"/>
          </p:nvPr>
        </p:nvSpPr>
        <p:spPr/>
      </p:sp>
      <p:sp>
        <p:nvSpPr>
          <p:cNvPr id="84995" name="备注占位符 2"/>
          <p:cNvSpPr>
            <a:spLocks noGrp="1" noChangeArrowheads="1"/>
          </p:cNvSpPr>
          <p:nvPr>
            <p:ph type="body" idx="4294967295"/>
          </p:nvPr>
        </p:nvSpPr>
        <p:spPr/>
        <p:txBody>
          <a:bodyPr/>
          <a:lstStyle/>
          <a:p>
            <a:pPr>
              <a:spcBef>
                <a:spcPct val="0"/>
              </a:spcBef>
            </a:pPr>
            <a:endParaRPr lang="zh-CN" altLang="zh-CN"/>
          </a:p>
        </p:txBody>
      </p:sp>
      <p:sp>
        <p:nvSpPr>
          <p:cNvPr id="8499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B7D30BC-23A5-477B-B956-3E633EFE00F9}" type="slidenum">
              <a:rPr lang="en-US" altLang="zh-CN" sz="1200"/>
              <a:t>7</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7FDBB19D-23FF-4F8B-9628-599C73498DC9}" type="slidenum">
              <a:rPr lang="en-US" altLang="zh-CN"/>
              <a:t>8</a:t>
            </a:fld>
            <a:endParaRPr lang="en-US" altLang="zh-CN"/>
          </a:p>
        </p:txBody>
      </p:sp>
      <p:sp>
        <p:nvSpPr>
          <p:cNvPr id="87042" name="幻灯片图像占位符 1"/>
          <p:cNvSpPr>
            <a:spLocks noGrp="1" noRot="1" noChangeAspect="1" noChangeArrowheads="1" noTextEdit="1"/>
          </p:cNvSpPr>
          <p:nvPr>
            <p:ph type="sldImg" idx="4294967295"/>
          </p:nvPr>
        </p:nvSpPr>
        <p:spPr/>
      </p:sp>
      <p:sp>
        <p:nvSpPr>
          <p:cNvPr id="87043" name="备注占位符 2"/>
          <p:cNvSpPr>
            <a:spLocks noGrp="1" noChangeArrowheads="1"/>
          </p:cNvSpPr>
          <p:nvPr>
            <p:ph type="body" idx="4294967295"/>
          </p:nvPr>
        </p:nvSpPr>
        <p:spPr/>
        <p:txBody>
          <a:bodyPr/>
          <a:lstStyle/>
          <a:p>
            <a:pPr>
              <a:spcBef>
                <a:spcPct val="0"/>
              </a:spcBef>
            </a:pPr>
            <a:endParaRPr lang="zh-CN" altLang="zh-CN"/>
          </a:p>
        </p:txBody>
      </p:sp>
      <p:sp>
        <p:nvSpPr>
          <p:cNvPr id="8704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001F2F68-EDC0-472A-AF0F-E89955B00793}" type="slidenum">
              <a:rPr lang="en-US" altLang="zh-CN" sz="1200"/>
              <a:t>8</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C7A2C4BE-4ABC-454B-AE98-52CAD2D228F2}" type="slidenum">
              <a:rPr lang="en-US" altLang="zh-CN"/>
              <a:t>9</a:t>
            </a:fld>
            <a:endParaRPr lang="en-US" altLang="zh-CN"/>
          </a:p>
        </p:txBody>
      </p:sp>
      <p:sp>
        <p:nvSpPr>
          <p:cNvPr id="89090" name="幻灯片图像占位符 1"/>
          <p:cNvSpPr>
            <a:spLocks noGrp="1" noRot="1" noChangeAspect="1" noChangeArrowheads="1" noTextEdit="1"/>
          </p:cNvSpPr>
          <p:nvPr>
            <p:ph type="sldImg" idx="4294967295"/>
          </p:nvPr>
        </p:nvSpPr>
        <p:spPr/>
      </p:sp>
      <p:sp>
        <p:nvSpPr>
          <p:cNvPr id="89091" name="备注占位符 2"/>
          <p:cNvSpPr>
            <a:spLocks noGrp="1" noChangeArrowheads="1"/>
          </p:cNvSpPr>
          <p:nvPr>
            <p:ph type="body" idx="4294967295"/>
          </p:nvPr>
        </p:nvSpPr>
        <p:spPr/>
        <p:txBody>
          <a:bodyPr/>
          <a:lstStyle/>
          <a:p>
            <a:pPr>
              <a:spcBef>
                <a:spcPct val="0"/>
              </a:spcBef>
            </a:pPr>
            <a:endParaRPr lang="zh-CN" altLang="zh-CN"/>
          </a:p>
        </p:txBody>
      </p:sp>
      <p:sp>
        <p:nvSpPr>
          <p:cNvPr id="8909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2DA3F800-FD87-4FC3-A5EA-D5D25543176C}" type="slidenum">
              <a:rPr lang="en-US" altLang="zh-CN" sz="1200"/>
              <a:t>9</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861C8E28-AEE5-4A9B-B735-4EF89DB3EFB8}" type="slidenum">
              <a:rPr lang="en-US" altLang="zh-CN"/>
              <a:t>10</a:t>
            </a:fld>
            <a:endParaRPr lang="en-US" altLang="zh-CN"/>
          </a:p>
        </p:txBody>
      </p:sp>
      <p:sp>
        <p:nvSpPr>
          <p:cNvPr id="91138" name="幻灯片图像占位符 1"/>
          <p:cNvSpPr>
            <a:spLocks noGrp="1" noRot="1" noChangeAspect="1" noChangeArrowheads="1" noTextEdit="1"/>
          </p:cNvSpPr>
          <p:nvPr>
            <p:ph type="sldImg" idx="4294967295"/>
          </p:nvPr>
        </p:nvSpPr>
        <p:spPr/>
      </p:sp>
      <p:sp>
        <p:nvSpPr>
          <p:cNvPr id="91139" name="备注占位符 2"/>
          <p:cNvSpPr>
            <a:spLocks noGrp="1" noChangeArrowheads="1"/>
          </p:cNvSpPr>
          <p:nvPr>
            <p:ph type="body" idx="4294967295"/>
          </p:nvPr>
        </p:nvSpPr>
        <p:spPr/>
        <p:txBody>
          <a:bodyPr/>
          <a:lstStyle/>
          <a:p>
            <a:pPr>
              <a:spcBef>
                <a:spcPct val="0"/>
              </a:spcBef>
            </a:pPr>
            <a:endParaRPr lang="zh-CN" altLang="zh-CN"/>
          </a:p>
        </p:txBody>
      </p:sp>
      <p:sp>
        <p:nvSpPr>
          <p:cNvPr id="9114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C419388-4365-48A2-B321-DAAB99DADC7E}" type="slidenum">
              <a:rPr lang="en-US" altLang="zh-CN" sz="1200"/>
              <a:t>10</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219BCB2-275E-4882-A3A2-75D32416747D}" type="slidenum">
              <a:rPr lang="en-US" altLang="zh-CN"/>
              <a:t>11</a:t>
            </a:fld>
            <a:endParaRPr lang="en-US" altLang="zh-CN"/>
          </a:p>
        </p:txBody>
      </p:sp>
      <p:sp>
        <p:nvSpPr>
          <p:cNvPr id="93186" name="幻灯片图像占位符 1"/>
          <p:cNvSpPr>
            <a:spLocks noGrp="1" noRot="1" noChangeAspect="1" noChangeArrowheads="1" noTextEdit="1"/>
          </p:cNvSpPr>
          <p:nvPr>
            <p:ph type="sldImg" idx="4294967295"/>
          </p:nvPr>
        </p:nvSpPr>
        <p:spPr/>
      </p:sp>
      <p:sp>
        <p:nvSpPr>
          <p:cNvPr id="93187" name="备注占位符 2"/>
          <p:cNvSpPr>
            <a:spLocks noGrp="1" noChangeArrowheads="1"/>
          </p:cNvSpPr>
          <p:nvPr>
            <p:ph type="body" idx="4294967295"/>
          </p:nvPr>
        </p:nvSpPr>
        <p:spPr/>
        <p:txBody>
          <a:bodyPr/>
          <a:lstStyle/>
          <a:p>
            <a:pPr>
              <a:spcBef>
                <a:spcPct val="0"/>
              </a:spcBef>
            </a:pPr>
            <a:endParaRPr lang="zh-CN" altLang="zh-CN"/>
          </a:p>
        </p:txBody>
      </p:sp>
      <p:sp>
        <p:nvSpPr>
          <p:cNvPr id="9318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5658751C-A78B-41F9-9D53-A3C8A9B2D313}" type="slidenum">
              <a:rPr lang="en-US" altLang="zh-CN" sz="1200"/>
              <a:t>11</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8D7E1383-59C4-47A8-8025-AE0F2B8FCB48}" type="slidenum">
              <a:rPr lang="en-US" altLang="zh-CN"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9AAC98BA-F52A-44CF-82DA-D511ABAC9DFF}" type="slidenum">
              <a:rPr lang="en-US" altLang="zh-CN" smtClean="0"/>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97D7DB0B-3D58-4F38-8D20-CAF39E07BBFC}" type="slidenum">
              <a:rPr lang="en-US" altLang="zh-CN" smtClean="0"/>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B7FF409F-8A33-4E9A-8BF4-D94BBA588430}" type="slidenum">
              <a:rPr lang="en-US" altLang="zh-CN" smtClean="0"/>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F1F7D6AD-541F-4C05-8585-87B7B87F6189}" type="slidenum">
              <a:rPr lang="en-US" altLang="zh-CN" smtClean="0"/>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endParaRPr lang="en-US" altLang="zh-CN"/>
          </a:p>
        </p:txBody>
      </p:sp>
      <p:sp>
        <p:nvSpPr>
          <p:cNvPr id="27" name="灯片编号占位符 26"/>
          <p:cNvSpPr>
            <a:spLocks noGrp="1"/>
          </p:cNvSpPr>
          <p:nvPr>
            <p:ph type="sldNum" sz="quarter" idx="11"/>
          </p:nvPr>
        </p:nvSpPr>
        <p:spPr/>
        <p:txBody>
          <a:bodyPr rtlCol="0"/>
          <a:lstStyle/>
          <a:p>
            <a:fld id="{278E93CB-56E6-4266-AC4A-7D1620D5298E}" type="slidenum">
              <a:rPr lang="en-US" altLang="zh-CN" smtClean="0"/>
              <a:t>‹#›</a:t>
            </a:fld>
            <a:endParaRPr lang="en-US" altLang="zh-CN"/>
          </a:p>
        </p:txBody>
      </p:sp>
      <p:sp>
        <p:nvSpPr>
          <p:cNvPr id="28" name="页脚占位符 27"/>
          <p:cNvSpPr>
            <a:spLocks noGrp="1"/>
          </p:cNvSpPr>
          <p:nvPr>
            <p:ph type="ftr" sz="quarter" idx="12"/>
          </p:nvPr>
        </p:nvSpPr>
        <p:spPr/>
        <p:txBody>
          <a:bodyPr rtlCol="0"/>
          <a:lstStyle/>
          <a:p>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endParaRPr lang="en-US" altLang="zh-CN"/>
          </a:p>
        </p:txBody>
      </p:sp>
      <p:sp>
        <p:nvSpPr>
          <p:cNvPr id="4" name="页脚占位符 3"/>
          <p:cNvSpPr>
            <a:spLocks noGrp="1"/>
          </p:cNvSpPr>
          <p:nvPr>
            <p:ph type="ftr" sz="quarter" idx="11"/>
          </p:nvPr>
        </p:nvSpPr>
        <p:spPr>
          <a:xfrm>
            <a:off x="5257800" y="612648"/>
            <a:ext cx="1325880" cy="457200"/>
          </a:xfrm>
        </p:spPr>
        <p:txBody>
          <a:bodyPr/>
          <a:lstStyle/>
          <a:p>
            <a:endParaRPr lang="en-US" altLang="zh-CN"/>
          </a:p>
        </p:txBody>
      </p:sp>
      <p:sp>
        <p:nvSpPr>
          <p:cNvPr id="5" name="灯片编号占位符 4"/>
          <p:cNvSpPr>
            <a:spLocks noGrp="1"/>
          </p:cNvSpPr>
          <p:nvPr>
            <p:ph type="sldNum" sz="quarter" idx="12"/>
          </p:nvPr>
        </p:nvSpPr>
        <p:spPr>
          <a:xfrm>
            <a:off x="8174736" y="2272"/>
            <a:ext cx="762000" cy="365760"/>
          </a:xfrm>
        </p:spPr>
        <p:txBody>
          <a:bodyPr/>
          <a:lstStyle/>
          <a:p>
            <a:fld id="{03BABD6D-7254-47B7-B800-24974044467C}" type="slidenum">
              <a:rPr lang="en-US" altLang="zh-CN"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en-US" altLang="zh-CN"/>
          </a:p>
        </p:txBody>
      </p:sp>
      <p:sp>
        <p:nvSpPr>
          <p:cNvPr id="3" name="页脚占位符 2"/>
          <p:cNvSpPr>
            <a:spLocks noGrp="1"/>
          </p:cNvSpPr>
          <p:nvPr>
            <p:ph type="ftr" sz="quarter" idx="11"/>
          </p:nvPr>
        </p:nvSpPr>
        <p:spPr/>
        <p:txBody>
          <a:bodyPr/>
          <a:lstStyle/>
          <a:p>
            <a:endParaRPr lang="en-US" altLang="zh-CN"/>
          </a:p>
        </p:txBody>
      </p:sp>
      <p:sp>
        <p:nvSpPr>
          <p:cNvPr id="4" name="灯片编号占位符 3"/>
          <p:cNvSpPr>
            <a:spLocks noGrp="1"/>
          </p:cNvSpPr>
          <p:nvPr>
            <p:ph type="sldNum" sz="quarter" idx="12"/>
          </p:nvPr>
        </p:nvSpPr>
        <p:spPr/>
        <p:txBody>
          <a:bodyPr/>
          <a:lstStyle/>
          <a:p>
            <a:fld id="{FA38C9A3-67C2-4A74-93C3-47A383E8456A}" type="slidenum">
              <a:rPr lang="en-US" altLang="zh-CN"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3392A9FF-8F24-485B-B72A-079290E3B43E}" type="slidenum">
              <a:rPr lang="en-US" altLang="zh-CN" smtClean="0"/>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D1071706-0E9A-4456-BFDE-EC174B1174E7}" type="slidenum">
              <a:rPr lang="en-US" altLang="zh-CN" smtClean="0"/>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ltLang="zh-CN"/>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ltLang="zh-CN"/>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E426602-FEE1-45CD-A7AF-404FDBD1C717}" type="slidenum">
              <a:rPr lang="en-US" altLang="zh-CN" smtClean="0"/>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2" name="矩形 8"/>
          <p:cNvSpPr>
            <a:spLocks noChangeArrowheads="1"/>
          </p:cNvSpPr>
          <p:nvPr/>
        </p:nvSpPr>
        <p:spPr bwMode="auto">
          <a:xfrm>
            <a:off x="0" y="195203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5400" b="1" dirty="0">
                <a:solidFill>
                  <a:srgbClr val="C00000"/>
                </a:solidFill>
                <a:latin typeface="Calibri" panose="020F0502020204030204" pitchFamily="34" charset="0"/>
              </a:rPr>
              <a:t>Unit 4  </a:t>
            </a:r>
            <a:r>
              <a:rPr lang="en-US" altLang="zh-CN" sz="5400" b="1" dirty="0" smtClean="0"/>
              <a:t>Don</a:t>
            </a:r>
            <a:r>
              <a:rPr lang="en-US" altLang="zh-CN" sz="5400" b="1" dirty="0" smtClean="0">
                <a:latin typeface="Calibri" panose="020F0502020204030204" pitchFamily="34" charset="0"/>
              </a:rPr>
              <a:t>’</a:t>
            </a:r>
            <a:r>
              <a:rPr lang="en-US" altLang="zh-CN" sz="5400" b="1" dirty="0" smtClean="0"/>
              <a:t>t </a:t>
            </a:r>
            <a:r>
              <a:rPr lang="en-US" altLang="zh-CN" sz="5400" b="1" dirty="0"/>
              <a:t>eat in class.</a:t>
            </a:r>
          </a:p>
        </p:txBody>
      </p:sp>
      <p:sp>
        <p:nvSpPr>
          <p:cNvPr id="9" name="矩形 8"/>
          <p:cNvSpPr/>
          <p:nvPr/>
        </p:nvSpPr>
        <p:spPr>
          <a:xfrm>
            <a:off x="2691270" y="51816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Text Box 21"/>
          <p:cNvSpPr txBox="1">
            <a:spLocks noChangeArrowheads="1"/>
          </p:cNvSpPr>
          <p:nvPr/>
        </p:nvSpPr>
        <p:spPr bwMode="auto">
          <a:xfrm>
            <a:off x="349250" y="52705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0115" name="矩形 2"/>
          <p:cNvSpPr>
            <a:spLocks noChangeArrowheads="1"/>
          </p:cNvSpPr>
          <p:nvPr/>
        </p:nvSpPr>
        <p:spPr bwMode="auto">
          <a:xfrm>
            <a:off x="0" y="1616075"/>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第三步</a:t>
            </a:r>
            <a:r>
              <a:rPr lang="en-US" altLang="zh-CN" sz="3200" dirty="0"/>
              <a:t>: </a:t>
            </a:r>
            <a:r>
              <a:rPr lang="zh-CN" altLang="en-US" sz="3200" dirty="0"/>
              <a:t>具体介绍校规。</a:t>
            </a:r>
          </a:p>
          <a:p>
            <a:pPr algn="l">
              <a:buFont typeface="Arial" panose="020B0604020202020204" pitchFamily="34" charset="0"/>
              <a:buNone/>
            </a:pPr>
            <a:r>
              <a:rPr lang="zh-CN" altLang="en-US" sz="3200" dirty="0"/>
              <a:t>可使用的句型：</a:t>
            </a:r>
          </a:p>
          <a:p>
            <a:pPr algn="l">
              <a:buFont typeface="Arial" panose="020B0604020202020204" pitchFamily="34" charset="0"/>
              <a:buNone/>
            </a:pPr>
            <a:r>
              <a:rPr lang="en-US" altLang="zh-CN" sz="3200" dirty="0"/>
              <a:t>1) We can</a:t>
            </a:r>
            <a:r>
              <a:rPr lang="en-US" altLang="zh-CN" sz="3200" dirty="0">
                <a:latin typeface="Calibri" panose="020F0502020204030204" pitchFamily="34" charset="0"/>
              </a:rPr>
              <a:t>’</a:t>
            </a:r>
            <a:r>
              <a:rPr lang="en-US" altLang="zh-CN" sz="3200" dirty="0"/>
              <a:t>t</a:t>
            </a:r>
            <a:r>
              <a:rPr lang="en-US" altLang="zh-CN" sz="3200" dirty="0">
                <a:latin typeface="Calibri" panose="020F0502020204030204" pitchFamily="34" charset="0"/>
              </a:rPr>
              <a:t>…</a:t>
            </a:r>
            <a:r>
              <a:rPr lang="en-US" altLang="zh-CN" sz="3200" dirty="0"/>
              <a:t> </a:t>
            </a:r>
          </a:p>
          <a:p>
            <a:pPr algn="l">
              <a:buFont typeface="Arial" panose="020B0604020202020204" pitchFamily="34" charset="0"/>
              <a:buNone/>
            </a:pPr>
            <a:r>
              <a:rPr lang="en-US" altLang="zh-CN" sz="3200" dirty="0"/>
              <a:t>2) We can</a:t>
            </a:r>
            <a:r>
              <a:rPr lang="en-US" altLang="zh-CN" sz="3200" dirty="0">
                <a:latin typeface="Calibri" panose="020F0502020204030204" pitchFamily="34" charset="0"/>
              </a:rPr>
              <a:t>…</a:t>
            </a:r>
            <a:endParaRPr lang="en-US" altLang="zh-CN" sz="3200" dirty="0"/>
          </a:p>
          <a:p>
            <a:pPr algn="l">
              <a:buFont typeface="Arial" panose="020B0604020202020204" pitchFamily="34" charset="0"/>
              <a:buNone/>
            </a:pPr>
            <a:r>
              <a:rPr lang="en-US" altLang="zh-CN" sz="3200" dirty="0"/>
              <a:t>3) We must</a:t>
            </a:r>
            <a:r>
              <a:rPr lang="en-US" altLang="zh-CN" sz="3200" dirty="0">
                <a:latin typeface="Calibri" panose="020F0502020204030204" pitchFamily="34" charset="0"/>
              </a:rPr>
              <a:t>…</a:t>
            </a:r>
            <a:r>
              <a:rPr lang="en-US" altLang="zh-CN" sz="3200" dirty="0"/>
              <a:t> </a:t>
            </a:r>
          </a:p>
          <a:p>
            <a:pPr algn="l">
              <a:buFont typeface="Arial" panose="020B0604020202020204" pitchFamily="34" charset="0"/>
              <a:buNone/>
            </a:pPr>
            <a:r>
              <a:rPr lang="en-US" altLang="zh-CN" sz="3200" dirty="0"/>
              <a:t>4) We have to</a:t>
            </a:r>
            <a:r>
              <a:rPr lang="en-US" altLang="zh-CN" sz="3200" dirty="0">
                <a:latin typeface="Calibri" panose="020F0502020204030204" pitchFamily="34" charset="0"/>
              </a:rPr>
              <a:t>…</a:t>
            </a:r>
            <a:r>
              <a:rPr lang="en-US" altLang="zh-CN" sz="3200" dirty="0"/>
              <a:t> </a:t>
            </a:r>
          </a:p>
          <a:p>
            <a:pPr algn="l">
              <a:buFont typeface="Arial" panose="020B0604020202020204" pitchFamily="34" charset="0"/>
              <a:buNone/>
            </a:pPr>
            <a:r>
              <a:rPr lang="en-US" altLang="zh-CN" sz="3200" dirty="0"/>
              <a:t>5) We don</a:t>
            </a:r>
            <a:r>
              <a:rPr lang="en-US" altLang="zh-CN" sz="3200" dirty="0">
                <a:latin typeface="Calibri" panose="020F0502020204030204" pitchFamily="34" charset="0"/>
              </a:rPr>
              <a:t>’</a:t>
            </a:r>
            <a:r>
              <a:rPr lang="en-US" altLang="zh-CN" sz="3200" dirty="0"/>
              <a:t>t have to</a:t>
            </a:r>
          </a:p>
          <a:p>
            <a:pPr algn="l">
              <a:buFont typeface="Arial" panose="020B0604020202020204" pitchFamily="34" charset="0"/>
              <a:buNone/>
            </a:pPr>
            <a:r>
              <a:rPr lang="zh-CN" altLang="en-US" sz="3200" dirty="0"/>
              <a:t>第四步</a:t>
            </a:r>
            <a:r>
              <a:rPr lang="en-US" altLang="zh-CN" sz="3200" dirty="0"/>
              <a:t>: </a:t>
            </a:r>
            <a:r>
              <a:rPr lang="zh-CN" altLang="en-US" sz="3200" dirty="0"/>
              <a:t>表达自己对校规的看法。常使用 </a:t>
            </a:r>
            <a:r>
              <a:rPr lang="zh-CN" altLang="en-US" sz="3200" dirty="0">
                <a:latin typeface="Calibri" panose="020F0502020204030204" pitchFamily="34" charset="0"/>
              </a:rPr>
              <a:t>“</a:t>
            </a:r>
            <a:r>
              <a:rPr lang="en-US" altLang="zh-CN" sz="3200" dirty="0"/>
              <a:t>I think</a:t>
            </a:r>
            <a:r>
              <a:rPr lang="en-US" altLang="zh-CN" sz="3200" dirty="0">
                <a:latin typeface="Calibri" panose="020F0502020204030204" pitchFamily="34" charset="0"/>
              </a:rPr>
              <a:t>”</a:t>
            </a:r>
            <a:r>
              <a:rPr lang="zh-CN" altLang="en-US" sz="3200" dirty="0"/>
              <a:t>表达个人观点。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矩形 2"/>
          <p:cNvSpPr>
            <a:spLocks noChangeArrowheads="1"/>
          </p:cNvSpPr>
          <p:nvPr/>
        </p:nvSpPr>
        <p:spPr bwMode="auto">
          <a:xfrm>
            <a:off x="0" y="1222375"/>
            <a:ext cx="9144000"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Dear Tom,</a:t>
            </a:r>
          </a:p>
          <a:p>
            <a:pPr algn="l">
              <a:buFont typeface="Arial" panose="020B0604020202020204" pitchFamily="34" charset="0"/>
              <a:buNone/>
            </a:pPr>
            <a:r>
              <a:rPr lang="en-US" altLang="zh-CN" sz="3200" dirty="0"/>
              <a:t>     How are you? There are too many rules in our school._________________________________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p:txBody>
      </p:sp>
      <p:sp>
        <p:nvSpPr>
          <p:cNvPr id="92163" name="Text Box 21"/>
          <p:cNvSpPr txBox="1">
            <a:spLocks noChangeArrowheads="1"/>
          </p:cNvSpPr>
          <p:nvPr/>
        </p:nvSpPr>
        <p:spPr bwMode="auto">
          <a:xfrm>
            <a:off x="381000" y="576262"/>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2164" name="文本框 1"/>
          <p:cNvSpPr txBox="1">
            <a:spLocks noChangeArrowheads="1"/>
          </p:cNvSpPr>
          <p:nvPr/>
        </p:nvSpPr>
        <p:spPr bwMode="auto">
          <a:xfrm>
            <a:off x="250825" y="2713037"/>
            <a:ext cx="8658225"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   We can</a:t>
            </a:r>
            <a:r>
              <a:rPr lang="en-US" altLang="zh-CN" sz="3200" b="1" dirty="0">
                <a:solidFill>
                  <a:srgbClr val="FF0000"/>
                </a:solidFill>
                <a:latin typeface="Calibri" panose="020F0502020204030204" pitchFamily="34" charset="0"/>
              </a:rPr>
              <a:t>’</a:t>
            </a:r>
            <a:r>
              <a:rPr lang="en-US" altLang="zh-CN" sz="3200" b="1" dirty="0">
                <a:solidFill>
                  <a:srgbClr val="FF0000"/>
                </a:solidFill>
              </a:rPr>
              <a:t>t arrive late for class. We can</a:t>
            </a:r>
            <a:r>
              <a:rPr lang="en-US" altLang="zh-CN" sz="3200" b="1" dirty="0">
                <a:solidFill>
                  <a:srgbClr val="FF0000"/>
                </a:solidFill>
                <a:latin typeface="Calibri" panose="020F0502020204030204" pitchFamily="34" charset="0"/>
              </a:rPr>
              <a:t>’</a:t>
            </a:r>
            <a:r>
              <a:rPr lang="en-US" altLang="zh-CN" sz="3200" b="1" dirty="0">
                <a:solidFill>
                  <a:srgbClr val="FF0000"/>
                </a:solidFill>
              </a:rPr>
              <a:t>t run in the hallways. We have to wear school uniforms on school days. We can</a:t>
            </a:r>
            <a:r>
              <a:rPr lang="en-US" altLang="zh-CN" sz="3200" b="1" dirty="0">
                <a:solidFill>
                  <a:srgbClr val="FF0000"/>
                </a:solidFill>
                <a:latin typeface="Calibri" panose="020F0502020204030204" pitchFamily="34" charset="0"/>
              </a:rPr>
              <a:t>’</a:t>
            </a:r>
            <a:r>
              <a:rPr lang="en-US" altLang="zh-CN" sz="3200" b="1" dirty="0">
                <a:solidFill>
                  <a:srgbClr val="FF0000"/>
                </a:solidFill>
              </a:rPr>
              <a:t>t wear our own clothes. We have to be quiet in class. We can</a:t>
            </a:r>
            <a:r>
              <a:rPr lang="en-US" altLang="zh-CN" sz="3200" b="1" dirty="0">
                <a:solidFill>
                  <a:srgbClr val="FF0000"/>
                </a:solidFill>
                <a:latin typeface="Calibri" panose="020F0502020204030204" pitchFamily="34" charset="0"/>
              </a:rPr>
              <a:t>’</a:t>
            </a:r>
            <a:r>
              <a:rPr lang="en-US" altLang="zh-CN" sz="3200" b="1" dirty="0">
                <a:solidFill>
                  <a:srgbClr val="FF0000"/>
                </a:solidFill>
              </a:rPr>
              <a:t>t be noisy. We can</a:t>
            </a:r>
            <a:r>
              <a:rPr lang="en-US" altLang="zh-CN" sz="3200" b="1" dirty="0">
                <a:solidFill>
                  <a:srgbClr val="FF0000"/>
                </a:solidFill>
                <a:latin typeface="Calibri" panose="020F0502020204030204" pitchFamily="34" charset="0"/>
              </a:rPr>
              <a:t>’</a:t>
            </a:r>
            <a:r>
              <a:rPr lang="en-US" altLang="zh-CN" sz="3200" b="1" dirty="0">
                <a:solidFill>
                  <a:srgbClr val="FF0000"/>
                </a:solidFill>
              </a:rPr>
              <a:t>t eat in the classroom, but we can eat in the dining hall. We can</a:t>
            </a:r>
            <a:r>
              <a:rPr lang="en-US" altLang="zh-CN" sz="3200" b="1" dirty="0">
                <a:solidFill>
                  <a:srgbClr val="FF0000"/>
                </a:solidFill>
                <a:latin typeface="Calibri" panose="020F0502020204030204" pitchFamily="34" charset="0"/>
              </a:rPr>
              <a:t>’</a:t>
            </a:r>
            <a:r>
              <a:rPr lang="en-US" altLang="zh-CN" sz="3200" b="1" dirty="0">
                <a:solidFill>
                  <a:srgbClr val="FF0000"/>
                </a:solidFill>
              </a:rPr>
              <a:t>t talk or listen to music in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linds(horizontal)">
                                      <p:cBhvr>
                                        <p:cTn id="7" dur="5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矩形 2"/>
          <p:cNvSpPr>
            <a:spLocks noChangeArrowheads="1"/>
          </p:cNvSpPr>
          <p:nvPr/>
        </p:nvSpPr>
        <p:spPr bwMode="auto">
          <a:xfrm>
            <a:off x="0" y="1196400"/>
            <a:ext cx="9144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sym typeface="Arial" panose="020B0604020202020204" pitchFamily="34" charset="0"/>
              </a:rPr>
              <a:t>       Teachers in my school are sometimes very strict, but I know they make rules to help us. I think they are useful. I enjoy my school very much. What about you? Please write to me soon.</a:t>
            </a:r>
          </a:p>
          <a:p>
            <a:pPr algn="r">
              <a:buFont typeface="Arial" panose="020B0604020202020204" pitchFamily="34" charset="0"/>
              <a:buNone/>
            </a:pPr>
            <a:r>
              <a:rPr lang="en-US" altLang="zh-CN" sz="3200" b="1" dirty="0">
                <a:solidFill>
                  <a:srgbClr val="FF0000"/>
                </a:solidFill>
                <a:sym typeface="Arial" panose="020B0604020202020204" pitchFamily="34" charset="0"/>
              </a:rPr>
              <a:t>                                                          </a:t>
            </a:r>
            <a:r>
              <a:rPr lang="en-US" altLang="zh-CN" sz="3200" b="1" dirty="0" smtClean="0">
                <a:solidFill>
                  <a:srgbClr val="FF0000"/>
                </a:solidFill>
                <a:sym typeface="Arial" panose="020B0604020202020204" pitchFamily="34" charset="0"/>
              </a:rPr>
              <a:t>Bob</a:t>
            </a:r>
            <a:endParaRPr lang="en-US" altLang="zh-CN" sz="3200" dirty="0"/>
          </a:p>
          <a:p>
            <a:pPr algn="l">
              <a:buFont typeface="Arial" panose="020B0604020202020204" pitchFamily="34" charset="0"/>
              <a:buNone/>
            </a:pPr>
            <a:r>
              <a:rPr lang="zh-CN" altLang="en-US" sz="3200" dirty="0"/>
              <a:t>第五步：修改文章</a:t>
            </a:r>
            <a:r>
              <a:rPr lang="en-US" altLang="zh-CN" sz="3200" dirty="0"/>
              <a:t>—</a:t>
            </a:r>
            <a:r>
              <a:rPr lang="zh-CN" altLang="en-US" sz="3200" dirty="0"/>
              <a:t>自己复查，小组互改。</a:t>
            </a:r>
          </a:p>
          <a:p>
            <a:pPr algn="l">
              <a:buFont typeface="Arial" panose="020B0604020202020204" pitchFamily="34" charset="0"/>
              <a:buNone/>
            </a:pPr>
            <a:r>
              <a:rPr lang="en-US" altLang="zh-CN" sz="3200" dirty="0"/>
              <a:t>1)</a:t>
            </a:r>
            <a:r>
              <a:rPr lang="zh-CN" altLang="en-US" sz="3200" dirty="0"/>
              <a:t>用红笔在文章中纠错  </a:t>
            </a:r>
            <a:r>
              <a:rPr lang="en-US" altLang="zh-CN" sz="3200" dirty="0"/>
              <a:t>2) </a:t>
            </a:r>
            <a:r>
              <a:rPr lang="zh-CN" altLang="en-US" sz="3200" dirty="0"/>
              <a:t>欣赏好词好句：评选小组内写得最好的三个句子，摘抄下来。</a:t>
            </a:r>
          </a:p>
          <a:p>
            <a:pPr algn="l">
              <a:buFont typeface="Arial" panose="020B0604020202020204" pitchFamily="34" charset="0"/>
              <a:buNone/>
            </a:pPr>
            <a:r>
              <a:rPr lang="en-US" altLang="zh-CN" sz="3200" dirty="0" smtClean="0"/>
              <a:t>______________________________________________________________________________</a:t>
            </a:r>
            <a:endParaRPr lang="en-US" altLang="zh-CN" sz="3200" dirty="0"/>
          </a:p>
        </p:txBody>
      </p:sp>
      <p:sp>
        <p:nvSpPr>
          <p:cNvPr id="94211" name="Text Box 21"/>
          <p:cNvSpPr txBox="1">
            <a:spLocks noChangeArrowheads="1"/>
          </p:cNvSpPr>
          <p:nvPr/>
        </p:nvSpPr>
        <p:spPr bwMode="auto">
          <a:xfrm>
            <a:off x="381000" y="500062"/>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94212" name="文本框 1"/>
          <p:cNvSpPr txBox="1">
            <a:spLocks noChangeArrowheads="1"/>
          </p:cNvSpPr>
          <p:nvPr/>
        </p:nvSpPr>
        <p:spPr bwMode="auto">
          <a:xfrm>
            <a:off x="250825" y="5495350"/>
            <a:ext cx="22177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（省略）</a:t>
            </a:r>
          </a:p>
        </p:txBody>
      </p:sp>
      <p:sp>
        <p:nvSpPr>
          <p:cNvPr id="94213" name="文本框 2"/>
          <p:cNvSpPr txBox="1">
            <a:spLocks noChangeArrowheads="1"/>
          </p:cNvSpPr>
          <p:nvPr/>
        </p:nvSpPr>
        <p:spPr bwMode="auto">
          <a:xfrm>
            <a:off x="179388" y="1247200"/>
            <a:ext cx="868045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ym typeface="Arial" panose="020B0604020202020204" pitchFamily="34" charset="0"/>
              </a:rPr>
              <a:t>_____________________________________</a:t>
            </a:r>
            <a:endParaRPr lang="en-US" altLang="zh-CN" sz="3200" dirty="0"/>
          </a:p>
          <a:p>
            <a:pPr>
              <a:buFont typeface="Arial" panose="020B0604020202020204" pitchFamily="34" charset="0"/>
              <a:buNone/>
            </a:pPr>
            <a:r>
              <a:rPr lang="en-US" altLang="zh-CN" sz="3200" dirty="0">
                <a:sym typeface="Arial" panose="020B0604020202020204" pitchFamily="34" charset="0"/>
              </a:rPr>
              <a:t>_____________________________________   </a:t>
            </a:r>
            <a:r>
              <a:rPr lang="en-US" altLang="zh-CN" sz="3200" dirty="0" smtClean="0">
                <a:sym typeface="Arial" panose="020B0604020202020204" pitchFamily="34" charset="0"/>
              </a:rPr>
              <a:t>______________________________________________________________________________________________________________</a:t>
            </a:r>
            <a:endParaRPr lang="en-US" altLang="zh-CN" sz="3200" b="1" dirty="0">
              <a:solidFill>
                <a:srgbClr val="FF0000"/>
              </a:solidFill>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blinds(horizontal)">
                                      <p:cBhvr>
                                        <p:cTn id="7" dur="500"/>
                                        <p:tgtEl>
                                          <p:spTgt spid="942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4210">
                                            <p:txEl>
                                              <p:charRg st="1" end="1"/>
                                            </p:txEl>
                                          </p:spTgt>
                                        </p:tgtEl>
                                        <p:attrNameLst>
                                          <p:attrName>style.visibility</p:attrName>
                                        </p:attrNameLst>
                                      </p:cBhvr>
                                      <p:to>
                                        <p:strVal val="visible"/>
                                      </p:to>
                                    </p:set>
                                    <p:animEffect transition="in" filter="blinds(horizontal)">
                                      <p:cBhvr>
                                        <p:cTn id="12" dur="500"/>
                                        <p:tgtEl>
                                          <p:spTgt spid="94210">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4212"/>
                                        </p:tgtEl>
                                        <p:attrNameLst>
                                          <p:attrName>style.visibility</p:attrName>
                                        </p:attrNameLst>
                                      </p:cBhvr>
                                      <p:to>
                                        <p:strVal val="visible"/>
                                      </p:to>
                                    </p:set>
                                    <p:animEffect transition="in" filter="blinds(horizontal)">
                                      <p:cBhvr>
                                        <p:cTn id="17"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57188" y="76200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学 习 重 点 </a:t>
            </a:r>
            <a:r>
              <a:rPr lang="en-US" altLang="zh-CN" sz="3600" b="1" dirty="0">
                <a:latin typeface="楷体" panose="02010609060101010101" pitchFamily="49" charset="-122"/>
                <a:ea typeface="楷体" panose="02010609060101010101" pitchFamily="49" charset="-122"/>
                <a:sym typeface="宋体" panose="02010600030101010101" pitchFamily="2" charset="-122"/>
              </a:rPr>
              <a:t>&amp; </a:t>
            </a:r>
            <a:r>
              <a:rPr lang="zh-CN" altLang="en-US" sz="3600" b="1" dirty="0">
                <a:latin typeface="楷体" panose="02010609060101010101" pitchFamily="49" charset="-122"/>
                <a:ea typeface="楷体" panose="02010609060101010101" pitchFamily="49" charset="-122"/>
                <a:sym typeface="宋体" panose="02010600030101010101" pitchFamily="2" charset="-122"/>
              </a:rPr>
              <a:t>学 习 目 标</a:t>
            </a:r>
          </a:p>
        </p:txBody>
      </p:sp>
      <p:sp>
        <p:nvSpPr>
          <p:cNvPr id="73731" name="Rectangle 1"/>
          <p:cNvSpPr>
            <a:spLocks noChangeArrowheads="1"/>
          </p:cNvSpPr>
          <p:nvPr/>
        </p:nvSpPr>
        <p:spPr bwMode="auto">
          <a:xfrm>
            <a:off x="0" y="2039938"/>
            <a:ext cx="9144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buFont typeface="Arial" panose="020B0604020202020204" pitchFamily="34" charset="0"/>
              <a:buNone/>
            </a:pPr>
            <a:r>
              <a:rPr lang="en-US" altLang="zh-CN" sz="3200" dirty="0"/>
              <a:t>【</a:t>
            </a:r>
            <a:r>
              <a:rPr lang="zh-CN" altLang="en-US" sz="3200" dirty="0"/>
              <a:t>学习重点</a:t>
            </a:r>
            <a:r>
              <a:rPr lang="en-US" altLang="zh-CN" sz="3200" dirty="0"/>
              <a:t>】</a:t>
            </a:r>
          </a:p>
          <a:p>
            <a:pPr algn="l">
              <a:buFont typeface="Arial" panose="020B0604020202020204" pitchFamily="34" charset="0"/>
              <a:buNone/>
            </a:pPr>
            <a:r>
              <a:rPr lang="en-US" altLang="zh-CN" sz="3200" dirty="0"/>
              <a:t> </a:t>
            </a:r>
            <a:r>
              <a:rPr lang="zh-CN" altLang="en-US" sz="3200" dirty="0"/>
              <a:t>阅读有关文章并将目标语言、短语及句型运用到写作中。</a:t>
            </a:r>
          </a:p>
          <a:p>
            <a:pPr algn="l">
              <a:buFont typeface="Arial" panose="020B0604020202020204" pitchFamily="34" charset="0"/>
              <a:buNone/>
            </a:pPr>
            <a:endParaRPr lang="zh-CN" altLang="en-US" sz="3200" dirty="0"/>
          </a:p>
          <a:p>
            <a:pPr algn="l">
              <a:buFont typeface="Arial" panose="020B0604020202020204" pitchFamily="34" charset="0"/>
              <a:buNone/>
            </a:pPr>
            <a:r>
              <a:rPr lang="en-US" altLang="zh-CN" sz="3200" dirty="0"/>
              <a:t>【</a:t>
            </a:r>
            <a:r>
              <a:rPr lang="zh-CN" altLang="en-US" sz="3200" dirty="0"/>
              <a:t>学习目标</a:t>
            </a:r>
            <a:r>
              <a:rPr lang="en-US" altLang="zh-CN" sz="3200" dirty="0"/>
              <a:t>】</a:t>
            </a:r>
          </a:p>
          <a:p>
            <a:pPr algn="l">
              <a:buFont typeface="Arial" panose="020B0604020202020204" pitchFamily="34" charset="0"/>
              <a:buNone/>
            </a:pPr>
            <a:r>
              <a:rPr lang="en-US" altLang="zh-CN" sz="3200" dirty="0"/>
              <a:t> </a:t>
            </a:r>
            <a:r>
              <a:rPr lang="zh-CN" altLang="en-US" sz="3200" dirty="0"/>
              <a:t>学会写一篇关于“规章制度”为话题的文章。</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344488" y="53340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4755" name="矩形 2"/>
          <p:cNvSpPr>
            <a:spLocks noChangeArrowheads="1"/>
          </p:cNvSpPr>
          <p:nvPr/>
        </p:nvSpPr>
        <p:spPr bwMode="auto">
          <a:xfrm>
            <a:off x="12700" y="1295400"/>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t>School rules</a:t>
            </a:r>
          </a:p>
          <a:p>
            <a:pPr algn="l"/>
            <a:r>
              <a:rPr lang="en-US" altLang="zh-CN" sz="3200" dirty="0"/>
              <a:t>        I’m not happy. We have too many rules at school. First, we can’t play in the street or go out at night, because it’s dangerous. Second, we can’t play computer games on school nights because it’s bad for our study. Third, after class, we have to do homework and practice English with our classmates every day. It’s boring but it’s good for our study. I never have any fun, but I still have to fight for my dream.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95288" y="1339850"/>
          <a:ext cx="8540750" cy="5364485"/>
        </p:xfrm>
        <a:graphic>
          <a:graphicData uri="http://schemas.openxmlformats.org/drawingml/2006/table">
            <a:tbl>
              <a:tblPr/>
              <a:tblGrid>
                <a:gridCol w="4719637">
                  <a:extLst>
                    <a:ext uri="{9D8B030D-6E8A-4147-A177-3AD203B41FA5}">
                      <a16:colId xmlns:a16="http://schemas.microsoft.com/office/drawing/2014/main" val="20000"/>
                    </a:ext>
                  </a:extLst>
                </a:gridCol>
                <a:gridCol w="3821113">
                  <a:extLst>
                    <a:ext uri="{9D8B030D-6E8A-4147-A177-3AD203B41FA5}">
                      <a16:colId xmlns:a16="http://schemas.microsoft.com/office/drawing/2014/main" val="20001"/>
                    </a:ext>
                  </a:extLst>
                </a:gridCol>
              </a:tblGrid>
              <a:tr h="9747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feeling I have for the school rules</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1._________________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reason we can’t play on the street or go out at night</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 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13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thing we can’t do on school nights</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 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things we have to do after class</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 ________________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____________________________________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13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number of our school rules</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 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7846"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7847" name="矩形 2"/>
          <p:cNvSpPr>
            <a:spLocks noChangeArrowheads="1"/>
          </p:cNvSpPr>
          <p:nvPr/>
        </p:nvSpPr>
        <p:spPr bwMode="auto">
          <a:xfrm>
            <a:off x="0" y="714375"/>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一、根据文章内容，完成下列信息卡</a:t>
            </a:r>
            <a:r>
              <a:rPr lang="zh-CN" altLang="en-US" sz="3200" b="1" dirty="0" smtClean="0"/>
              <a:t>。</a:t>
            </a:r>
            <a:endParaRPr lang="zh-CN" altLang="en-US" sz="3200" b="1" dirty="0"/>
          </a:p>
        </p:txBody>
      </p:sp>
      <p:sp>
        <p:nvSpPr>
          <p:cNvPr id="77848" name="TextBox 11"/>
          <p:cNvSpPr txBox="1">
            <a:spLocks noChangeArrowheads="1"/>
          </p:cNvSpPr>
          <p:nvPr/>
        </p:nvSpPr>
        <p:spPr bwMode="auto">
          <a:xfrm>
            <a:off x="5508625" y="1412875"/>
            <a:ext cx="342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Not happy</a:t>
            </a:r>
          </a:p>
        </p:txBody>
      </p:sp>
      <p:sp>
        <p:nvSpPr>
          <p:cNvPr id="77849" name="TextBox 13"/>
          <p:cNvSpPr txBox="1">
            <a:spLocks noChangeArrowheads="1"/>
          </p:cNvSpPr>
          <p:nvPr/>
        </p:nvSpPr>
        <p:spPr bwMode="auto">
          <a:xfrm>
            <a:off x="5435600" y="5876925"/>
            <a:ext cx="3286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Three/3</a:t>
            </a:r>
          </a:p>
        </p:txBody>
      </p:sp>
      <p:sp>
        <p:nvSpPr>
          <p:cNvPr id="77850" name="TextBox 15"/>
          <p:cNvSpPr txBox="1">
            <a:spLocks noChangeArrowheads="1"/>
          </p:cNvSpPr>
          <p:nvPr/>
        </p:nvSpPr>
        <p:spPr bwMode="auto">
          <a:xfrm>
            <a:off x="5794375" y="2276475"/>
            <a:ext cx="32559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Because it’s dangerous.	</a:t>
            </a:r>
          </a:p>
        </p:txBody>
      </p:sp>
      <p:sp>
        <p:nvSpPr>
          <p:cNvPr id="77851" name="TextBox 16"/>
          <p:cNvSpPr txBox="1">
            <a:spLocks noChangeArrowheads="1"/>
          </p:cNvSpPr>
          <p:nvPr/>
        </p:nvSpPr>
        <p:spPr bwMode="auto">
          <a:xfrm>
            <a:off x="5508625" y="3213100"/>
            <a:ext cx="35321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Play computer games</a:t>
            </a:r>
          </a:p>
        </p:txBody>
      </p:sp>
      <p:sp>
        <p:nvSpPr>
          <p:cNvPr id="77852" name="TextBox 19"/>
          <p:cNvSpPr txBox="1">
            <a:spLocks noChangeArrowheads="1"/>
          </p:cNvSpPr>
          <p:nvPr/>
        </p:nvSpPr>
        <p:spPr bwMode="auto">
          <a:xfrm>
            <a:off x="5581650" y="4222750"/>
            <a:ext cx="376237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Doing homework and practicing English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48"/>
                                        </p:tgtEl>
                                        <p:attrNameLst>
                                          <p:attrName>style.visibility</p:attrName>
                                        </p:attrNameLst>
                                      </p:cBhvr>
                                      <p:to>
                                        <p:strVal val="visible"/>
                                      </p:to>
                                    </p:set>
                                    <p:animEffect transition="in" filter="blinds(horizontal)">
                                      <p:cBhvr>
                                        <p:cTn id="7" dur="500"/>
                                        <p:tgtEl>
                                          <p:spTgt spid="7784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50"/>
                                        </p:tgtEl>
                                        <p:attrNameLst>
                                          <p:attrName>style.visibility</p:attrName>
                                        </p:attrNameLst>
                                      </p:cBhvr>
                                      <p:to>
                                        <p:strVal val="visible"/>
                                      </p:to>
                                    </p:set>
                                    <p:animEffect transition="in" filter="blinds(horizontal)">
                                      <p:cBhvr>
                                        <p:cTn id="12" dur="500"/>
                                        <p:tgtEl>
                                          <p:spTgt spid="778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51"/>
                                        </p:tgtEl>
                                        <p:attrNameLst>
                                          <p:attrName>style.visibility</p:attrName>
                                        </p:attrNameLst>
                                      </p:cBhvr>
                                      <p:to>
                                        <p:strVal val="visible"/>
                                      </p:to>
                                    </p:set>
                                    <p:animEffect transition="in" filter="blinds(horizontal)">
                                      <p:cBhvr>
                                        <p:cTn id="17" dur="500"/>
                                        <p:tgtEl>
                                          <p:spTgt spid="7785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7852"/>
                                        </p:tgtEl>
                                        <p:attrNameLst>
                                          <p:attrName>style.visibility</p:attrName>
                                        </p:attrNameLst>
                                      </p:cBhvr>
                                      <p:to>
                                        <p:strVal val="visible"/>
                                      </p:to>
                                    </p:set>
                                    <p:animEffect transition="in" filter="blinds(horizontal)">
                                      <p:cBhvr>
                                        <p:cTn id="22" dur="500"/>
                                        <p:tgtEl>
                                          <p:spTgt spid="778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7849"/>
                                        </p:tgtEl>
                                        <p:attrNameLst>
                                          <p:attrName>style.visibility</p:attrName>
                                        </p:attrNameLst>
                                      </p:cBhvr>
                                      <p:to>
                                        <p:strVal val="visible"/>
                                      </p:to>
                                    </p:set>
                                    <p:animEffect transition="in" filter="blinds(horizontal)">
                                      <p:cBhvr>
                                        <p:cTn id="27" dur="500"/>
                                        <p:tgtEl>
                                          <p:spTgt spid="77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8" grpId="0"/>
      <p:bldP spid="77849" grpId="0"/>
      <p:bldP spid="77850" grpId="0"/>
      <p:bldP spid="77851" grpId="0"/>
      <p:bldP spid="7785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21"/>
          <p:cNvSpPr txBox="1">
            <a:spLocks noChangeArrowheads="1"/>
          </p:cNvSpPr>
          <p:nvPr/>
        </p:nvSpPr>
        <p:spPr bwMode="auto">
          <a:xfrm>
            <a:off x="357188" y="511175"/>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9875" name="矩形 2"/>
          <p:cNvSpPr>
            <a:spLocks noChangeArrowheads="1"/>
          </p:cNvSpPr>
          <p:nvPr/>
        </p:nvSpPr>
        <p:spPr bwMode="auto">
          <a:xfrm>
            <a:off x="0" y="1082675"/>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二、重点词汇积累。</a:t>
            </a:r>
          </a:p>
          <a:p>
            <a:pPr algn="l">
              <a:buFont typeface="Arial" panose="020B0604020202020204" pitchFamily="34" charset="0"/>
              <a:buNone/>
            </a:pPr>
            <a:r>
              <a:rPr lang="en-US" altLang="zh-CN" sz="3200" dirty="0"/>
              <a:t>6. </a:t>
            </a:r>
            <a:r>
              <a:rPr lang="zh-CN" altLang="en-US" sz="3200" dirty="0"/>
              <a:t>太多的规则</a:t>
            </a:r>
            <a:r>
              <a:rPr lang="en-US" altLang="zh-CN" sz="3200" u="sng" dirty="0"/>
              <a:t>___________________</a:t>
            </a:r>
          </a:p>
          <a:p>
            <a:pPr algn="l">
              <a:buFont typeface="Arial" panose="020B0604020202020204" pitchFamily="34" charset="0"/>
              <a:buNone/>
            </a:pPr>
            <a:r>
              <a:rPr lang="en-US" altLang="zh-CN" sz="3200" dirty="0"/>
              <a:t>7. </a:t>
            </a:r>
            <a:r>
              <a:rPr lang="zh-CN" altLang="en-US" sz="3200" dirty="0"/>
              <a:t>在晚上出去 </a:t>
            </a:r>
            <a:r>
              <a:rPr lang="en-US" altLang="zh-CN" sz="3200" dirty="0"/>
              <a:t>____________________                          </a:t>
            </a:r>
          </a:p>
          <a:p>
            <a:pPr algn="l">
              <a:buFont typeface="Arial" panose="020B0604020202020204" pitchFamily="34" charset="0"/>
              <a:buNone/>
            </a:pPr>
            <a:r>
              <a:rPr lang="en-US" altLang="zh-CN" sz="3200" dirty="0"/>
              <a:t>8. </a:t>
            </a:r>
            <a:r>
              <a:rPr lang="zh-CN" altLang="en-US" sz="3200" dirty="0"/>
              <a:t>在学校的夜晚</a:t>
            </a:r>
            <a:r>
              <a:rPr lang="en-US" altLang="zh-CN" sz="3200" dirty="0"/>
              <a:t>___________________                         </a:t>
            </a:r>
          </a:p>
          <a:p>
            <a:pPr algn="l">
              <a:buFont typeface="Arial" panose="020B0604020202020204" pitchFamily="34" charset="0"/>
              <a:buNone/>
            </a:pPr>
            <a:r>
              <a:rPr lang="en-US" altLang="zh-CN" sz="3200" dirty="0"/>
              <a:t>9. </a:t>
            </a:r>
            <a:r>
              <a:rPr lang="zh-CN" altLang="en-US" sz="3200" dirty="0"/>
              <a:t>课后</a:t>
            </a:r>
            <a:r>
              <a:rPr lang="en-US" altLang="zh-CN" sz="3200" dirty="0"/>
              <a:t>________________________                               </a:t>
            </a:r>
          </a:p>
          <a:p>
            <a:pPr algn="l">
              <a:buFont typeface="Arial" panose="020B0604020202020204" pitchFamily="34" charset="0"/>
              <a:buNone/>
            </a:pPr>
            <a:r>
              <a:rPr lang="en-US" altLang="zh-CN" sz="3200" dirty="0"/>
              <a:t>10. </a:t>
            </a:r>
            <a:r>
              <a:rPr lang="zh-CN" altLang="en-US" sz="3200" dirty="0"/>
              <a:t>练习英语</a:t>
            </a:r>
            <a:r>
              <a:rPr lang="en-US" altLang="zh-CN" sz="3200" dirty="0"/>
              <a:t>______________________                            </a:t>
            </a:r>
          </a:p>
          <a:p>
            <a:pPr algn="l">
              <a:buFont typeface="Arial" panose="020B0604020202020204" pitchFamily="34" charset="0"/>
              <a:buNone/>
            </a:pPr>
            <a:r>
              <a:rPr lang="en-US" altLang="zh-CN" sz="3200" dirty="0"/>
              <a:t>11. </a:t>
            </a:r>
            <a:r>
              <a:rPr lang="zh-CN" altLang="en-US" sz="3200" dirty="0"/>
              <a:t>每天 </a:t>
            </a:r>
            <a:r>
              <a:rPr lang="en-US" altLang="zh-CN" sz="3200" dirty="0"/>
              <a:t>_____________________                               </a:t>
            </a:r>
          </a:p>
          <a:p>
            <a:pPr algn="l">
              <a:buFont typeface="Arial" panose="020B0604020202020204" pitchFamily="34" charset="0"/>
              <a:buNone/>
            </a:pPr>
            <a:r>
              <a:rPr lang="en-US" altLang="zh-CN" sz="3200" dirty="0"/>
              <a:t>12. </a:t>
            </a:r>
            <a:r>
              <a:rPr lang="zh-CN" altLang="en-US" sz="3200" dirty="0"/>
              <a:t>对我们学习有好处 </a:t>
            </a:r>
            <a:r>
              <a:rPr lang="en-US" altLang="zh-CN" sz="3200" dirty="0"/>
              <a:t>____________________                                        13. </a:t>
            </a:r>
            <a:r>
              <a:rPr lang="zh-CN" altLang="en-US" sz="3200" dirty="0"/>
              <a:t>为我的梦想而奋斗 </a:t>
            </a:r>
            <a:r>
              <a:rPr lang="en-US" altLang="zh-CN" sz="3200" dirty="0"/>
              <a:t>_____________________</a:t>
            </a:r>
          </a:p>
        </p:txBody>
      </p:sp>
      <p:sp>
        <p:nvSpPr>
          <p:cNvPr id="79876" name="TextBox 13"/>
          <p:cNvSpPr txBox="1">
            <a:spLocks noChangeArrowheads="1"/>
          </p:cNvSpPr>
          <p:nvPr/>
        </p:nvSpPr>
        <p:spPr bwMode="auto">
          <a:xfrm>
            <a:off x="3348038" y="1419225"/>
            <a:ext cx="32146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too many rules</a:t>
            </a:r>
          </a:p>
        </p:txBody>
      </p:sp>
      <p:sp>
        <p:nvSpPr>
          <p:cNvPr id="79877" name="TextBox 15"/>
          <p:cNvSpPr txBox="1">
            <a:spLocks noChangeArrowheads="1"/>
          </p:cNvSpPr>
          <p:nvPr/>
        </p:nvSpPr>
        <p:spPr bwMode="auto">
          <a:xfrm>
            <a:off x="2843213" y="1995488"/>
            <a:ext cx="4562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sym typeface="Arial" panose="020B0604020202020204" pitchFamily="34" charset="0"/>
              </a:rPr>
              <a:t>go out at night</a:t>
            </a:r>
          </a:p>
        </p:txBody>
      </p:sp>
      <p:sp>
        <p:nvSpPr>
          <p:cNvPr id="79878" name="TextBox 17"/>
          <p:cNvSpPr txBox="1">
            <a:spLocks noChangeArrowheads="1"/>
          </p:cNvSpPr>
          <p:nvPr/>
        </p:nvSpPr>
        <p:spPr bwMode="auto">
          <a:xfrm>
            <a:off x="3563938" y="2500313"/>
            <a:ext cx="36782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on school nights </a:t>
            </a:r>
          </a:p>
        </p:txBody>
      </p:sp>
      <p:sp>
        <p:nvSpPr>
          <p:cNvPr id="79879" name="TextBox 18"/>
          <p:cNvSpPr txBox="1">
            <a:spLocks noChangeArrowheads="1"/>
          </p:cNvSpPr>
          <p:nvPr/>
        </p:nvSpPr>
        <p:spPr bwMode="auto">
          <a:xfrm>
            <a:off x="3492500" y="3003550"/>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after class</a:t>
            </a:r>
          </a:p>
        </p:txBody>
      </p:sp>
      <p:sp>
        <p:nvSpPr>
          <p:cNvPr id="79880" name="TextBox 18"/>
          <p:cNvSpPr txBox="1">
            <a:spLocks noChangeArrowheads="1"/>
          </p:cNvSpPr>
          <p:nvPr/>
        </p:nvSpPr>
        <p:spPr bwMode="auto">
          <a:xfrm>
            <a:off x="2841625" y="3435350"/>
            <a:ext cx="3771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practice English</a:t>
            </a:r>
          </a:p>
        </p:txBody>
      </p:sp>
      <p:sp>
        <p:nvSpPr>
          <p:cNvPr id="79881" name="TextBox 18"/>
          <p:cNvSpPr txBox="1">
            <a:spLocks noChangeArrowheads="1"/>
          </p:cNvSpPr>
          <p:nvPr/>
        </p:nvSpPr>
        <p:spPr bwMode="auto">
          <a:xfrm>
            <a:off x="2914650" y="3940175"/>
            <a:ext cx="3773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every day</a:t>
            </a:r>
          </a:p>
        </p:txBody>
      </p:sp>
      <p:sp>
        <p:nvSpPr>
          <p:cNvPr id="79882" name="TextBox 18"/>
          <p:cNvSpPr txBox="1">
            <a:spLocks noChangeArrowheads="1"/>
          </p:cNvSpPr>
          <p:nvPr/>
        </p:nvSpPr>
        <p:spPr bwMode="auto">
          <a:xfrm>
            <a:off x="4356100" y="4371975"/>
            <a:ext cx="46339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 it</a:t>
            </a:r>
            <a:r>
              <a:rPr lang="en-US" altLang="en-US" sz="3200" b="1">
                <a:solidFill>
                  <a:srgbClr val="FF0000"/>
                </a:solidFill>
                <a:latin typeface="Calibri" panose="020F0502020204030204" pitchFamily="34" charset="0"/>
                <a:sym typeface="Arial" panose="020B0604020202020204" pitchFamily="34" charset="0"/>
              </a:rPr>
              <a:t>’</a:t>
            </a:r>
            <a:r>
              <a:rPr lang="en-US" altLang="en-US" sz="3200" b="1">
                <a:solidFill>
                  <a:srgbClr val="FF0000"/>
                </a:solidFill>
                <a:sym typeface="Arial" panose="020B0604020202020204" pitchFamily="34" charset="0"/>
              </a:rPr>
              <a:t>s good for our study </a:t>
            </a:r>
          </a:p>
        </p:txBody>
      </p:sp>
      <p:sp>
        <p:nvSpPr>
          <p:cNvPr id="79883" name="TextBox 18"/>
          <p:cNvSpPr txBox="1">
            <a:spLocks noChangeArrowheads="1"/>
          </p:cNvSpPr>
          <p:nvPr/>
        </p:nvSpPr>
        <p:spPr bwMode="auto">
          <a:xfrm>
            <a:off x="4213225" y="4948238"/>
            <a:ext cx="47069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fight for our dream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blinds(horizontal)">
                                      <p:cBhvr>
                                        <p:cTn id="7" dur="500"/>
                                        <p:tgtEl>
                                          <p:spTgt spid="798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7"/>
                                        </p:tgtEl>
                                        <p:attrNameLst>
                                          <p:attrName>style.visibility</p:attrName>
                                        </p:attrNameLst>
                                      </p:cBhvr>
                                      <p:to>
                                        <p:strVal val="visible"/>
                                      </p:to>
                                    </p:set>
                                    <p:animEffect transition="in" filter="blinds(horizontal)">
                                      <p:cBhvr>
                                        <p:cTn id="12" dur="500"/>
                                        <p:tgtEl>
                                          <p:spTgt spid="798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8"/>
                                        </p:tgtEl>
                                        <p:attrNameLst>
                                          <p:attrName>style.visibility</p:attrName>
                                        </p:attrNameLst>
                                      </p:cBhvr>
                                      <p:to>
                                        <p:strVal val="visible"/>
                                      </p:to>
                                    </p:set>
                                    <p:animEffect transition="in" filter="blinds(horizontal)">
                                      <p:cBhvr>
                                        <p:cTn id="17" dur="500"/>
                                        <p:tgtEl>
                                          <p:spTgt spid="798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9"/>
                                        </p:tgtEl>
                                        <p:attrNameLst>
                                          <p:attrName>style.visibility</p:attrName>
                                        </p:attrNameLst>
                                      </p:cBhvr>
                                      <p:to>
                                        <p:strVal val="visible"/>
                                      </p:to>
                                    </p:set>
                                    <p:animEffect transition="in" filter="blinds(horizontal)">
                                      <p:cBhvr>
                                        <p:cTn id="22" dur="500"/>
                                        <p:tgtEl>
                                          <p:spTgt spid="7987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80"/>
                                        </p:tgtEl>
                                        <p:attrNameLst>
                                          <p:attrName>style.visibility</p:attrName>
                                        </p:attrNameLst>
                                      </p:cBhvr>
                                      <p:to>
                                        <p:strVal val="visible"/>
                                      </p:to>
                                    </p:set>
                                    <p:animEffect transition="in" filter="blinds(horizontal)">
                                      <p:cBhvr>
                                        <p:cTn id="27" dur="500"/>
                                        <p:tgtEl>
                                          <p:spTgt spid="7988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81"/>
                                        </p:tgtEl>
                                        <p:attrNameLst>
                                          <p:attrName>style.visibility</p:attrName>
                                        </p:attrNameLst>
                                      </p:cBhvr>
                                      <p:to>
                                        <p:strVal val="visible"/>
                                      </p:to>
                                    </p:set>
                                    <p:animEffect transition="in" filter="blinds(horizontal)">
                                      <p:cBhvr>
                                        <p:cTn id="32" dur="500"/>
                                        <p:tgtEl>
                                          <p:spTgt spid="7988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882"/>
                                        </p:tgtEl>
                                        <p:attrNameLst>
                                          <p:attrName>style.visibility</p:attrName>
                                        </p:attrNameLst>
                                      </p:cBhvr>
                                      <p:to>
                                        <p:strVal val="visible"/>
                                      </p:to>
                                    </p:set>
                                    <p:animEffect transition="in" filter="blinds(horizontal)">
                                      <p:cBhvr>
                                        <p:cTn id="37" dur="500"/>
                                        <p:tgtEl>
                                          <p:spTgt spid="7988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9883"/>
                                        </p:tgtEl>
                                        <p:attrNameLst>
                                          <p:attrName>style.visibility</p:attrName>
                                        </p:attrNameLst>
                                      </p:cBhvr>
                                      <p:to>
                                        <p:strVal val="visible"/>
                                      </p:to>
                                    </p:set>
                                    <p:animEffect transition="in" filter="blinds(horizontal)">
                                      <p:cBhvr>
                                        <p:cTn id="42" dur="500"/>
                                        <p:tgtEl>
                                          <p:spTgt spid="79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7" grpId="0"/>
      <p:bldP spid="79878" grpId="0"/>
      <p:bldP spid="79879" grpId="0"/>
      <p:bldP spid="79880" grpId="0"/>
      <p:bldP spid="79881" grpId="0"/>
      <p:bldP spid="79882" grpId="0"/>
      <p:bldP spid="79883"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Text Box 21"/>
          <p:cNvSpPr txBox="1">
            <a:spLocks noChangeArrowheads="1"/>
          </p:cNvSpPr>
          <p:nvPr/>
        </p:nvSpPr>
        <p:spPr bwMode="auto">
          <a:xfrm>
            <a:off x="349250" y="700087"/>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1923" name="矩形 2"/>
          <p:cNvSpPr>
            <a:spLocks noChangeArrowheads="1"/>
          </p:cNvSpPr>
          <p:nvPr/>
        </p:nvSpPr>
        <p:spPr bwMode="auto">
          <a:xfrm>
            <a:off x="762000" y="1630362"/>
            <a:ext cx="66294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b="1" dirty="0"/>
              <a:t>三、找出文章中的连接词。</a:t>
            </a:r>
          </a:p>
          <a:p>
            <a:pPr algn="l">
              <a:buFont typeface="Arial" panose="020B0604020202020204" pitchFamily="34" charset="0"/>
              <a:buNone/>
            </a:pPr>
            <a:r>
              <a:rPr lang="en-US" altLang="zh-CN" sz="3200" dirty="0"/>
              <a:t>14. </a:t>
            </a:r>
            <a:r>
              <a:rPr lang="zh-CN" altLang="en-US" sz="3200" dirty="0"/>
              <a:t>或者</a:t>
            </a:r>
            <a:r>
              <a:rPr lang="en-US" altLang="zh-CN" sz="3200" dirty="0" smtClean="0"/>
              <a:t>___________</a:t>
            </a:r>
            <a:endParaRPr lang="en-US" altLang="zh-CN" sz="3200" dirty="0"/>
          </a:p>
          <a:p>
            <a:pPr algn="l">
              <a:buFont typeface="Arial" panose="020B0604020202020204" pitchFamily="34" charset="0"/>
              <a:buNone/>
            </a:pPr>
            <a:r>
              <a:rPr lang="en-US" altLang="zh-CN" sz="3200" dirty="0"/>
              <a:t>15. </a:t>
            </a:r>
            <a:r>
              <a:rPr lang="zh-CN" altLang="en-US" sz="3200" dirty="0"/>
              <a:t>因为</a:t>
            </a:r>
            <a:r>
              <a:rPr lang="en-US" altLang="zh-CN" sz="3200" dirty="0" smtClean="0"/>
              <a:t>___________</a:t>
            </a:r>
            <a:endParaRPr lang="en-US" altLang="zh-CN" sz="3200" dirty="0"/>
          </a:p>
          <a:p>
            <a:pPr algn="l">
              <a:buFont typeface="Arial" panose="020B0604020202020204" pitchFamily="34" charset="0"/>
              <a:buNone/>
            </a:pPr>
            <a:r>
              <a:rPr lang="en-US" altLang="zh-CN" sz="3200" dirty="0"/>
              <a:t>16. </a:t>
            </a:r>
            <a:r>
              <a:rPr lang="zh-CN" altLang="en-US" sz="3200" dirty="0"/>
              <a:t>但</a:t>
            </a:r>
            <a:r>
              <a:rPr lang="zh-CN" altLang="en-US" sz="3200" dirty="0" smtClean="0"/>
              <a:t>是</a:t>
            </a:r>
            <a:r>
              <a:rPr lang="en-US" altLang="zh-CN" sz="3200" dirty="0" smtClean="0"/>
              <a:t>___________</a:t>
            </a:r>
            <a:endParaRPr lang="en-US" altLang="zh-CN" sz="3200" dirty="0"/>
          </a:p>
          <a:p>
            <a:pPr algn="l">
              <a:buFont typeface="Arial" panose="020B0604020202020204" pitchFamily="34" charset="0"/>
              <a:buNone/>
            </a:pPr>
            <a:r>
              <a:rPr lang="en-US" altLang="zh-CN" sz="3200" dirty="0"/>
              <a:t>17. </a:t>
            </a:r>
            <a:r>
              <a:rPr lang="zh-CN" altLang="en-US" sz="3200" dirty="0"/>
              <a:t>第一，第二，第三</a:t>
            </a:r>
          </a:p>
          <a:p>
            <a:pPr algn="l">
              <a:buFont typeface="Arial" panose="020B0604020202020204" pitchFamily="34" charset="0"/>
              <a:buNone/>
            </a:pPr>
            <a:r>
              <a:rPr lang="en-US" altLang="zh-CN" sz="3200" dirty="0" smtClean="0"/>
              <a:t>________________________</a:t>
            </a:r>
            <a:endParaRPr lang="en-US" altLang="zh-CN" sz="3200" dirty="0"/>
          </a:p>
        </p:txBody>
      </p:sp>
      <p:sp>
        <p:nvSpPr>
          <p:cNvPr id="81924" name="TextBox 4"/>
          <p:cNvSpPr txBox="1">
            <a:spLocks noChangeArrowheads="1"/>
          </p:cNvSpPr>
          <p:nvPr/>
        </p:nvSpPr>
        <p:spPr bwMode="auto">
          <a:xfrm>
            <a:off x="2886075" y="2041525"/>
            <a:ext cx="1893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or</a:t>
            </a:r>
          </a:p>
        </p:txBody>
      </p:sp>
      <p:sp>
        <p:nvSpPr>
          <p:cNvPr id="81925" name="TextBox 4"/>
          <p:cNvSpPr txBox="1">
            <a:spLocks noChangeArrowheads="1"/>
          </p:cNvSpPr>
          <p:nvPr/>
        </p:nvSpPr>
        <p:spPr bwMode="auto">
          <a:xfrm>
            <a:off x="2670175" y="2544762"/>
            <a:ext cx="1978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because</a:t>
            </a:r>
          </a:p>
        </p:txBody>
      </p:sp>
      <p:sp>
        <p:nvSpPr>
          <p:cNvPr id="81926" name="TextBox 4"/>
          <p:cNvSpPr txBox="1">
            <a:spLocks noChangeArrowheads="1"/>
          </p:cNvSpPr>
          <p:nvPr/>
        </p:nvSpPr>
        <p:spPr bwMode="auto">
          <a:xfrm>
            <a:off x="2813051" y="3049587"/>
            <a:ext cx="15295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but</a:t>
            </a:r>
          </a:p>
        </p:txBody>
      </p:sp>
      <p:sp>
        <p:nvSpPr>
          <p:cNvPr id="81927" name="TextBox 4"/>
          <p:cNvSpPr txBox="1">
            <a:spLocks noChangeArrowheads="1"/>
          </p:cNvSpPr>
          <p:nvPr/>
        </p:nvSpPr>
        <p:spPr bwMode="auto">
          <a:xfrm>
            <a:off x="1733551" y="3984625"/>
            <a:ext cx="3905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first, second, third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linds(horizontal)">
                                      <p:cBhvr>
                                        <p:cTn id="7" dur="500"/>
                                        <p:tgtEl>
                                          <p:spTgt spid="819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5"/>
                                        </p:tgtEl>
                                        <p:attrNameLst>
                                          <p:attrName>style.visibility</p:attrName>
                                        </p:attrNameLst>
                                      </p:cBhvr>
                                      <p:to>
                                        <p:strVal val="visible"/>
                                      </p:to>
                                    </p:set>
                                    <p:animEffect transition="in" filter="blinds(horizontal)">
                                      <p:cBhvr>
                                        <p:cTn id="12" dur="500"/>
                                        <p:tgtEl>
                                          <p:spTgt spid="819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6"/>
                                        </p:tgtEl>
                                        <p:attrNameLst>
                                          <p:attrName>style.visibility</p:attrName>
                                        </p:attrNameLst>
                                      </p:cBhvr>
                                      <p:to>
                                        <p:strVal val="visible"/>
                                      </p:to>
                                    </p:set>
                                    <p:animEffect transition="in" filter="blinds(horizontal)">
                                      <p:cBhvr>
                                        <p:cTn id="17" dur="500"/>
                                        <p:tgtEl>
                                          <p:spTgt spid="819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blinds(horizontal)">
                                      <p:cBhvr>
                                        <p:cTn id="22" dur="500"/>
                                        <p:tgtEl>
                                          <p:spTgt spid="81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Text Box 21"/>
          <p:cNvSpPr txBox="1">
            <a:spLocks noChangeArrowheads="1"/>
          </p:cNvSpPr>
          <p:nvPr/>
        </p:nvSpPr>
        <p:spPr bwMode="auto">
          <a:xfrm>
            <a:off x="349250" y="511175"/>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83971" name="矩形 2"/>
          <p:cNvSpPr>
            <a:spLocks noChangeArrowheads="1"/>
          </p:cNvSpPr>
          <p:nvPr/>
        </p:nvSpPr>
        <p:spPr bwMode="auto">
          <a:xfrm>
            <a:off x="0" y="1370013"/>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四、重点句型解析并造句。</a:t>
            </a:r>
          </a:p>
          <a:p>
            <a:pPr algn="l">
              <a:buFont typeface="Arial" panose="020B0604020202020204" pitchFamily="34" charset="0"/>
              <a:buNone/>
            </a:pPr>
            <a:r>
              <a:rPr lang="en-US" altLang="zh-CN" sz="3200" dirty="0"/>
              <a:t>We can</a:t>
            </a:r>
            <a:r>
              <a:rPr lang="en-US" altLang="zh-CN" sz="3200" dirty="0">
                <a:latin typeface="Calibri" panose="020F0502020204030204" pitchFamily="34" charset="0"/>
              </a:rPr>
              <a:t>’</a:t>
            </a:r>
            <a:r>
              <a:rPr lang="en-US" altLang="zh-CN" sz="3200" dirty="0"/>
              <a:t>t play computer games on school nights </a:t>
            </a:r>
            <a:r>
              <a:rPr lang="en-US" altLang="zh-CN" sz="3200" u="sng" dirty="0"/>
              <a:t>because it</a:t>
            </a:r>
            <a:r>
              <a:rPr lang="en-US" altLang="zh-CN" sz="3200" u="sng" dirty="0">
                <a:latin typeface="Calibri" panose="020F0502020204030204" pitchFamily="34" charset="0"/>
              </a:rPr>
              <a:t>’</a:t>
            </a:r>
            <a:r>
              <a:rPr lang="en-US" altLang="zh-CN" sz="3200" u="sng" dirty="0"/>
              <a:t>s bad for our study.   </a:t>
            </a:r>
          </a:p>
          <a:p>
            <a:pPr algn="l">
              <a:buFont typeface="Arial" panose="020B0604020202020204" pitchFamily="34" charset="0"/>
              <a:buNone/>
            </a:pPr>
            <a:r>
              <a:rPr lang="zh-CN" altLang="en-US" sz="3200" dirty="0"/>
              <a:t>在学校的晚上我们不能玩电脑游戏，因为它对我们的学习不好。</a:t>
            </a:r>
          </a:p>
          <a:p>
            <a:pPr algn="l">
              <a:buFont typeface="Arial" panose="020B0604020202020204" pitchFamily="34" charset="0"/>
              <a:buNone/>
            </a:pPr>
            <a:r>
              <a:rPr lang="en-US" altLang="zh-CN" sz="3200" dirty="0"/>
              <a:t>18. </a:t>
            </a:r>
            <a:r>
              <a:rPr lang="zh-CN" altLang="en-US" sz="3200" dirty="0"/>
              <a:t>我们不能长时间看电视，因为它对我们的眼睛不好。</a:t>
            </a:r>
          </a:p>
          <a:p>
            <a:pPr algn="l">
              <a:buFont typeface="Arial" panose="020B0604020202020204" pitchFamily="34" charset="0"/>
              <a:buNone/>
            </a:pPr>
            <a:r>
              <a:rPr lang="en-US" altLang="zh-CN" sz="3200" dirty="0"/>
              <a:t>___________________________________________________________________________.</a:t>
            </a:r>
          </a:p>
        </p:txBody>
      </p:sp>
      <p:sp>
        <p:nvSpPr>
          <p:cNvPr id="83972" name="TextBox 4"/>
          <p:cNvSpPr txBox="1">
            <a:spLocks noChangeArrowheads="1"/>
          </p:cNvSpPr>
          <p:nvPr/>
        </p:nvSpPr>
        <p:spPr bwMode="auto">
          <a:xfrm>
            <a:off x="179388" y="4800600"/>
            <a:ext cx="88931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We can</a:t>
            </a:r>
            <a:r>
              <a:rPr lang="en-US" altLang="zh-CN" sz="3200" b="1">
                <a:solidFill>
                  <a:srgbClr val="FF0000"/>
                </a:solidFill>
                <a:latin typeface="Calibri" panose="020F0502020204030204" pitchFamily="34" charset="0"/>
              </a:rPr>
              <a:t>’</a:t>
            </a:r>
            <a:r>
              <a:rPr lang="en-US" altLang="zh-CN" sz="3200" b="1">
                <a:solidFill>
                  <a:srgbClr val="FF0000"/>
                </a:solidFill>
              </a:rPr>
              <a:t>t watch TV for a long time because it</a:t>
            </a:r>
            <a:r>
              <a:rPr lang="en-US" altLang="zh-CN" sz="3200" b="1">
                <a:solidFill>
                  <a:srgbClr val="FF0000"/>
                </a:solidFill>
                <a:latin typeface="Calibri" panose="020F0502020204030204" pitchFamily="34" charset="0"/>
              </a:rPr>
              <a:t>’</a:t>
            </a:r>
            <a:r>
              <a:rPr lang="en-US" altLang="zh-CN" sz="3200" b="1">
                <a:solidFill>
                  <a:srgbClr val="FF0000"/>
                </a:solidFill>
              </a:rPr>
              <a:t>s bad for our eyes.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blinds(horizontal)">
                                      <p:cBhvr>
                                        <p:cTn id="7" dur="500"/>
                                        <p:tgtEl>
                                          <p:spTgt spid="83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Text Box 21"/>
          <p:cNvSpPr txBox="1">
            <a:spLocks noChangeArrowheads="1"/>
          </p:cNvSpPr>
          <p:nvPr/>
        </p:nvSpPr>
        <p:spPr bwMode="auto">
          <a:xfrm>
            <a:off x="349250" y="714375"/>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dirty="0"/>
              <a:t>Period 4</a:t>
            </a:r>
            <a:r>
              <a:rPr lang="zh-CN" altLang="en-US" sz="3200" b="1" dirty="0"/>
              <a:t>训练案 </a:t>
            </a:r>
            <a:r>
              <a:rPr lang="en-US" altLang="zh-CN" sz="3200" b="1" dirty="0"/>
              <a:t>(</a:t>
            </a:r>
            <a:r>
              <a:rPr lang="en-US" altLang="en-US" sz="3200" b="1" dirty="0"/>
              <a:t>Writing p24</a:t>
            </a:r>
            <a:r>
              <a:rPr lang="en-US" altLang="zh-CN" sz="3200" b="1" dirty="0"/>
              <a:t>)</a:t>
            </a:r>
            <a:endParaRPr lang="en-US" altLang="zh-CN" sz="3200" dirty="0"/>
          </a:p>
        </p:txBody>
      </p:sp>
      <p:sp>
        <p:nvSpPr>
          <p:cNvPr id="86019" name="矩形 2"/>
          <p:cNvSpPr>
            <a:spLocks noChangeArrowheads="1"/>
          </p:cNvSpPr>
          <p:nvPr/>
        </p:nvSpPr>
        <p:spPr bwMode="auto">
          <a:xfrm>
            <a:off x="0" y="1844675"/>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写作一</a:t>
            </a:r>
            <a:r>
              <a:rPr lang="en-US" altLang="zh-CN" sz="3200" dirty="0"/>
              <a:t>: </a:t>
            </a:r>
            <a:r>
              <a:rPr lang="zh-CN" altLang="en-US" sz="3200" dirty="0"/>
              <a:t>完成课本</a:t>
            </a:r>
            <a:r>
              <a:rPr lang="en-US" altLang="zh-CN" sz="3200" dirty="0"/>
              <a:t>P24</a:t>
            </a:r>
            <a:r>
              <a:rPr lang="zh-CN" altLang="en-US" sz="3200" dirty="0"/>
              <a:t>的</a:t>
            </a:r>
            <a:r>
              <a:rPr lang="en-US" altLang="zh-CN" sz="3200" dirty="0"/>
              <a:t>3a</a:t>
            </a:r>
            <a:r>
              <a:rPr lang="zh-CN" altLang="en-US" sz="3200" dirty="0"/>
              <a:t>练习。</a:t>
            </a:r>
          </a:p>
          <a:p>
            <a:pPr algn="l">
              <a:buFont typeface="Arial" panose="020B0604020202020204" pitchFamily="34" charset="0"/>
              <a:buNone/>
            </a:pPr>
            <a:r>
              <a:rPr lang="zh-CN" altLang="en-US" sz="3200" dirty="0"/>
              <a:t>写作二</a:t>
            </a:r>
            <a:r>
              <a:rPr lang="en-US" altLang="zh-CN" sz="3200" dirty="0"/>
              <a:t>:</a:t>
            </a:r>
          </a:p>
          <a:p>
            <a:pPr algn="l">
              <a:buFont typeface="Arial" panose="020B0604020202020204" pitchFamily="34" charset="0"/>
              <a:buNone/>
            </a:pPr>
            <a:r>
              <a:rPr lang="en-US" altLang="zh-CN" sz="3200" dirty="0"/>
              <a:t>    </a:t>
            </a:r>
            <a:r>
              <a:rPr lang="zh-CN" altLang="en-US" sz="3200" dirty="0"/>
              <a:t>假如你是</a:t>
            </a:r>
            <a:r>
              <a:rPr lang="en-US" altLang="zh-CN" sz="3200" dirty="0"/>
              <a:t>Bob</a:t>
            </a:r>
            <a:r>
              <a:rPr lang="zh-CN" altLang="en-US" sz="3200" dirty="0"/>
              <a:t>，你的好朋友</a:t>
            </a:r>
            <a:r>
              <a:rPr lang="en-US" altLang="zh-CN" sz="3200" dirty="0"/>
              <a:t>Tom</a:t>
            </a:r>
            <a:r>
              <a:rPr lang="zh-CN" altLang="en-US" sz="3200" dirty="0"/>
              <a:t>想了解你们学校的规章制度。请你根据提示内容，给</a:t>
            </a:r>
            <a:r>
              <a:rPr lang="en-US" altLang="zh-CN" sz="3200" dirty="0"/>
              <a:t>Tom</a:t>
            </a:r>
            <a:r>
              <a:rPr lang="zh-CN" altLang="en-US" sz="3200" dirty="0"/>
              <a:t>写一封</a:t>
            </a:r>
            <a:r>
              <a:rPr lang="en-US" altLang="zh-CN" sz="3200" dirty="0"/>
              <a:t>e-mail</a:t>
            </a:r>
            <a:r>
              <a:rPr lang="zh-CN" altLang="en-US" sz="3200" dirty="0"/>
              <a:t>，告诉他你们学校的校规。</a:t>
            </a:r>
            <a:r>
              <a:rPr lang="en-US" altLang="zh-CN" sz="3200" dirty="0"/>
              <a:t>70</a:t>
            </a:r>
            <a:r>
              <a:rPr lang="zh-CN" altLang="en-US" sz="3200" dirty="0"/>
              <a:t>个词左右。</a:t>
            </a:r>
          </a:p>
          <a:p>
            <a:pPr algn="l">
              <a:buFont typeface="Arial" panose="020B0604020202020204" pitchFamily="34" charset="0"/>
              <a:buNone/>
            </a:pPr>
            <a:r>
              <a:rPr lang="zh-CN" altLang="en-US" sz="3200" dirty="0"/>
              <a:t>提示：</a:t>
            </a:r>
            <a:r>
              <a:rPr lang="en-US" altLang="zh-CN" sz="3200" dirty="0"/>
              <a:t>1</a:t>
            </a:r>
            <a:r>
              <a:rPr lang="zh-CN" altLang="en-US" sz="3200" dirty="0"/>
              <a:t>．上课不能迟到。</a:t>
            </a:r>
            <a:r>
              <a:rPr lang="en-US" altLang="zh-CN" sz="3200" dirty="0"/>
              <a:t>2</a:t>
            </a:r>
            <a:r>
              <a:rPr lang="zh-CN" altLang="en-US" sz="3200" dirty="0"/>
              <a:t>．不准在走廊里乱跑。</a:t>
            </a:r>
          </a:p>
          <a:p>
            <a:pPr algn="l">
              <a:buFont typeface="Arial" panose="020B0604020202020204" pitchFamily="34" charset="0"/>
              <a:buNone/>
            </a:pPr>
            <a:r>
              <a:rPr lang="zh-CN" altLang="en-US" sz="3200" dirty="0"/>
              <a:t>           </a:t>
            </a:r>
            <a:r>
              <a:rPr lang="en-US" altLang="zh-CN" sz="3200" dirty="0"/>
              <a:t>3</a:t>
            </a:r>
            <a:r>
              <a:rPr lang="zh-CN" altLang="en-US" sz="3200" dirty="0"/>
              <a:t>．必须穿校服。	 </a:t>
            </a:r>
            <a:r>
              <a:rPr lang="en-US" altLang="zh-CN" sz="3200" dirty="0"/>
              <a:t>4</a:t>
            </a:r>
            <a:r>
              <a:rPr lang="zh-CN" altLang="en-US" sz="3200" dirty="0"/>
              <a:t>．课堂上要保持安静。</a:t>
            </a:r>
          </a:p>
          <a:p>
            <a:pPr algn="l">
              <a:buFont typeface="Arial" panose="020B0604020202020204" pitchFamily="34" charset="0"/>
              <a:buNone/>
            </a:pPr>
            <a:r>
              <a:rPr lang="zh-CN" altLang="en-US" sz="3200" dirty="0"/>
              <a:t>           </a:t>
            </a:r>
            <a:r>
              <a:rPr lang="en-US" altLang="zh-CN" sz="3200" dirty="0"/>
              <a:t>5</a:t>
            </a:r>
            <a:r>
              <a:rPr lang="zh-CN" altLang="en-US" sz="3200" dirty="0"/>
              <a:t>．不准在教室里吃东西。	    </a:t>
            </a:r>
          </a:p>
          <a:p>
            <a:pPr algn="l">
              <a:buFont typeface="Arial" panose="020B0604020202020204" pitchFamily="34" charset="0"/>
              <a:buNone/>
            </a:pPr>
            <a:r>
              <a:rPr lang="zh-CN" altLang="en-US" sz="3200" dirty="0"/>
              <a:t>           </a:t>
            </a:r>
            <a:r>
              <a:rPr lang="en-US" altLang="zh-CN" sz="3200" dirty="0"/>
              <a:t>6</a:t>
            </a:r>
            <a:r>
              <a:rPr lang="zh-CN" altLang="en-US" sz="3200" dirty="0"/>
              <a:t>．不准在课堂上讲话、听音乐。</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Text Box 21"/>
          <p:cNvSpPr txBox="1">
            <a:spLocks noChangeArrowheads="1"/>
          </p:cNvSpPr>
          <p:nvPr/>
        </p:nvSpPr>
        <p:spPr bwMode="auto">
          <a:xfrm>
            <a:off x="268287" y="347662"/>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88067" name="矩形 2"/>
          <p:cNvSpPr>
            <a:spLocks noChangeArrowheads="1"/>
          </p:cNvSpPr>
          <p:nvPr/>
        </p:nvSpPr>
        <p:spPr bwMode="auto">
          <a:xfrm>
            <a:off x="0" y="944562"/>
            <a:ext cx="91440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a:t>
            </a:r>
            <a:r>
              <a:rPr lang="zh-CN" altLang="en-US" sz="3200" dirty="0"/>
              <a:t>思路点拨</a:t>
            </a:r>
            <a:r>
              <a:rPr lang="en-US" altLang="zh-CN" sz="3200" dirty="0"/>
              <a:t>】</a:t>
            </a:r>
          </a:p>
          <a:p>
            <a:pPr algn="l">
              <a:buFont typeface="Arial" panose="020B0604020202020204" pitchFamily="34" charset="0"/>
              <a:buNone/>
            </a:pPr>
            <a:r>
              <a:rPr lang="zh-CN" altLang="en-US" sz="3200" dirty="0"/>
              <a:t>第一步</a:t>
            </a:r>
            <a:r>
              <a:rPr lang="en-US" altLang="zh-CN" sz="3200" dirty="0"/>
              <a:t>: </a:t>
            </a:r>
            <a:r>
              <a:rPr lang="zh-CN" altLang="en-US" sz="3200" dirty="0"/>
              <a:t>审题： </a:t>
            </a:r>
          </a:p>
          <a:p>
            <a:pPr algn="l">
              <a:buFont typeface="Arial" panose="020B0604020202020204" pitchFamily="34" charset="0"/>
              <a:buNone/>
            </a:pPr>
            <a:r>
              <a:rPr lang="zh-CN" altLang="en-US" sz="3200" dirty="0"/>
              <a:t>人称</a:t>
            </a:r>
            <a:r>
              <a:rPr lang="en-US" altLang="zh-CN" sz="3200" dirty="0"/>
              <a:t>___________ 		</a:t>
            </a:r>
            <a:r>
              <a:rPr lang="zh-CN" altLang="en-US" sz="3200" dirty="0"/>
              <a:t>时态</a:t>
            </a:r>
            <a:r>
              <a:rPr lang="en-US" altLang="zh-CN" sz="3200" dirty="0"/>
              <a:t>______________</a:t>
            </a:r>
          </a:p>
          <a:p>
            <a:pPr algn="l">
              <a:buFont typeface="Arial" panose="020B0604020202020204" pitchFamily="34" charset="0"/>
              <a:buNone/>
            </a:pPr>
            <a:r>
              <a:rPr lang="zh-CN" altLang="en-US" sz="3200" dirty="0"/>
              <a:t>第二步</a:t>
            </a:r>
            <a:r>
              <a:rPr lang="en-US" altLang="zh-CN" sz="3200" dirty="0"/>
              <a:t>: </a:t>
            </a:r>
            <a:r>
              <a:rPr lang="zh-CN" altLang="en-US" sz="3200" dirty="0"/>
              <a:t>列出主要的短语和句型。</a:t>
            </a:r>
          </a:p>
          <a:p>
            <a:pPr marL="514350" indent="-514350" algn="l">
              <a:buFont typeface="Arial" panose="020B0604020202020204" pitchFamily="34" charset="0"/>
              <a:buAutoNum type="arabicPeriod"/>
            </a:pPr>
            <a:r>
              <a:rPr lang="zh-CN" altLang="en-US" sz="3200" dirty="0" smtClean="0"/>
              <a:t>因</a:t>
            </a:r>
            <a:r>
              <a:rPr lang="en-US" altLang="zh-CN" sz="3200" dirty="0">
                <a:latin typeface="Calibri" panose="020F0502020204030204" pitchFamily="34" charset="0"/>
              </a:rPr>
              <a:t>…</a:t>
            </a:r>
            <a:r>
              <a:rPr lang="zh-CN" altLang="en-US" sz="3200" dirty="0"/>
              <a:t>迟到</a:t>
            </a:r>
            <a:r>
              <a:rPr lang="en-US" altLang="en-US" sz="3200" dirty="0" smtClean="0"/>
              <a:t>________________</a:t>
            </a:r>
            <a:endParaRPr lang="en-US" altLang="zh-CN" sz="3200" dirty="0" smtClean="0"/>
          </a:p>
          <a:p>
            <a:pPr marL="514350" indent="-514350" algn="l">
              <a:buFont typeface="Arial" panose="020B0604020202020204" pitchFamily="34" charset="0"/>
              <a:buAutoNum type="arabicPeriod"/>
            </a:pPr>
            <a:r>
              <a:rPr lang="en-US" altLang="zh-CN" sz="3200" dirty="0" smtClean="0"/>
              <a:t>2</a:t>
            </a:r>
            <a:r>
              <a:rPr lang="en-US" altLang="zh-CN" sz="3200" dirty="0"/>
              <a:t>. </a:t>
            </a:r>
            <a:r>
              <a:rPr lang="zh-CN" altLang="en-US" sz="3200" dirty="0"/>
              <a:t>在走廊上乱跑</a:t>
            </a:r>
            <a:r>
              <a:rPr lang="en-US" altLang="en-US" sz="3200" dirty="0"/>
              <a:t>__________________</a:t>
            </a:r>
            <a:r>
              <a:rPr lang="en-US" altLang="zh-CN" sz="3200" dirty="0"/>
              <a:t>                       </a:t>
            </a:r>
          </a:p>
          <a:p>
            <a:pPr algn="l">
              <a:buFont typeface="Arial" panose="020B0604020202020204" pitchFamily="34" charset="0"/>
              <a:buNone/>
            </a:pPr>
            <a:r>
              <a:rPr lang="en-US" altLang="zh-CN" sz="3200" dirty="0"/>
              <a:t>3. </a:t>
            </a:r>
            <a:r>
              <a:rPr lang="zh-CN" altLang="en-US" sz="3200" dirty="0"/>
              <a:t>穿校服</a:t>
            </a:r>
            <a:r>
              <a:rPr lang="en-US" altLang="en-US" sz="3200" dirty="0"/>
              <a:t>______________________</a:t>
            </a:r>
            <a:r>
              <a:rPr lang="en-US" altLang="zh-CN" sz="3200" dirty="0"/>
              <a:t>                             4. </a:t>
            </a:r>
            <a:r>
              <a:rPr lang="zh-CN" altLang="en-US" sz="3200" dirty="0"/>
              <a:t>保持安静</a:t>
            </a:r>
            <a:r>
              <a:rPr lang="en-US" altLang="en-US" sz="3200" dirty="0"/>
              <a:t>__________________</a:t>
            </a:r>
          </a:p>
          <a:p>
            <a:pPr algn="l">
              <a:buFont typeface="Arial" panose="020B0604020202020204" pitchFamily="34" charset="0"/>
              <a:buNone/>
            </a:pPr>
            <a:r>
              <a:rPr lang="en-US" altLang="zh-CN" sz="3200" dirty="0"/>
              <a:t>5. </a:t>
            </a:r>
            <a:r>
              <a:rPr lang="zh-CN" altLang="en-US" sz="3200" dirty="0"/>
              <a:t>听音乐 </a:t>
            </a:r>
            <a:r>
              <a:rPr lang="en-US" altLang="zh-CN" sz="3200" dirty="0"/>
              <a:t>_________________	  </a:t>
            </a:r>
          </a:p>
          <a:p>
            <a:pPr algn="l">
              <a:buFont typeface="Arial" panose="020B0604020202020204" pitchFamily="34" charset="0"/>
              <a:buNone/>
            </a:pPr>
            <a:r>
              <a:rPr lang="en-US" altLang="zh-CN" sz="3200" dirty="0"/>
              <a:t>6. </a:t>
            </a:r>
            <a:r>
              <a:rPr lang="zh-CN" altLang="en-US" sz="3200" dirty="0"/>
              <a:t>不准在教室里吃东西</a:t>
            </a:r>
            <a:r>
              <a:rPr lang="en-US" altLang="en-US" sz="3200" dirty="0"/>
              <a:t>____________________</a:t>
            </a:r>
            <a:r>
              <a:rPr lang="en-US" altLang="zh-CN" sz="3200" dirty="0"/>
              <a:t>                                         </a:t>
            </a:r>
          </a:p>
          <a:p>
            <a:pPr algn="l">
              <a:buFont typeface="Arial" panose="020B0604020202020204" pitchFamily="34" charset="0"/>
              <a:buNone/>
            </a:pPr>
            <a:r>
              <a:rPr lang="en-US" altLang="zh-CN" sz="3200" dirty="0"/>
              <a:t>7. </a:t>
            </a:r>
            <a:r>
              <a:rPr lang="zh-CN" altLang="en-US" sz="3200" dirty="0"/>
              <a:t>不准在课堂上讲话</a:t>
            </a:r>
            <a:r>
              <a:rPr lang="en-US" altLang="en-US" sz="3200" dirty="0"/>
              <a:t>______________________</a:t>
            </a:r>
            <a:r>
              <a:rPr lang="en-US" altLang="zh-CN" sz="3200" dirty="0"/>
              <a:t> </a:t>
            </a:r>
          </a:p>
        </p:txBody>
      </p:sp>
      <p:sp>
        <p:nvSpPr>
          <p:cNvPr id="88068" name="TextBox 9"/>
          <p:cNvSpPr txBox="1">
            <a:spLocks noChangeArrowheads="1"/>
          </p:cNvSpPr>
          <p:nvPr/>
        </p:nvSpPr>
        <p:spPr bwMode="auto">
          <a:xfrm>
            <a:off x="5651500" y="1860550"/>
            <a:ext cx="3376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一般现在时</a:t>
            </a:r>
          </a:p>
        </p:txBody>
      </p:sp>
      <p:sp>
        <p:nvSpPr>
          <p:cNvPr id="88069" name="矩形 14"/>
          <p:cNvSpPr>
            <a:spLocks noChangeArrowheads="1"/>
          </p:cNvSpPr>
          <p:nvPr/>
        </p:nvSpPr>
        <p:spPr bwMode="auto">
          <a:xfrm>
            <a:off x="2554288" y="2868612"/>
            <a:ext cx="32369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b="1">
                <a:solidFill>
                  <a:srgbClr val="FF0000"/>
                </a:solidFill>
              </a:rPr>
              <a:t>be/arrive late fo</a:t>
            </a:r>
          </a:p>
        </p:txBody>
      </p:sp>
      <p:sp>
        <p:nvSpPr>
          <p:cNvPr id="88070" name="TextBox 9"/>
          <p:cNvSpPr txBox="1">
            <a:spLocks noChangeArrowheads="1"/>
          </p:cNvSpPr>
          <p:nvPr/>
        </p:nvSpPr>
        <p:spPr bwMode="auto">
          <a:xfrm>
            <a:off x="1120775" y="1933575"/>
            <a:ext cx="39544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第一人称</a:t>
            </a:r>
          </a:p>
        </p:txBody>
      </p:sp>
      <p:sp>
        <p:nvSpPr>
          <p:cNvPr id="88071" name="矩形 14"/>
          <p:cNvSpPr>
            <a:spLocks noChangeArrowheads="1"/>
          </p:cNvSpPr>
          <p:nvPr/>
        </p:nvSpPr>
        <p:spPr bwMode="auto">
          <a:xfrm>
            <a:off x="2911475" y="4310062"/>
            <a:ext cx="4518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be/keep quiet</a:t>
            </a:r>
          </a:p>
        </p:txBody>
      </p:sp>
      <p:sp>
        <p:nvSpPr>
          <p:cNvPr id="88072" name="TextBox 9"/>
          <p:cNvSpPr txBox="1">
            <a:spLocks noChangeArrowheads="1"/>
          </p:cNvSpPr>
          <p:nvPr/>
        </p:nvSpPr>
        <p:spPr bwMode="auto">
          <a:xfrm>
            <a:off x="1979613" y="4741862"/>
            <a:ext cx="3971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listen to music</a:t>
            </a:r>
          </a:p>
        </p:txBody>
      </p:sp>
      <p:sp>
        <p:nvSpPr>
          <p:cNvPr id="88073" name="TextBox 9"/>
          <p:cNvSpPr txBox="1">
            <a:spLocks noChangeArrowheads="1"/>
          </p:cNvSpPr>
          <p:nvPr/>
        </p:nvSpPr>
        <p:spPr bwMode="auto">
          <a:xfrm>
            <a:off x="4427538" y="5245100"/>
            <a:ext cx="3971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Don</a:t>
            </a:r>
            <a:r>
              <a:rPr lang="en-US" altLang="zh-CN" sz="3200" b="1">
                <a:solidFill>
                  <a:srgbClr val="FF0000"/>
                </a:solidFill>
                <a:latin typeface="Calibri" panose="020F0502020204030204" pitchFamily="34" charset="0"/>
              </a:rPr>
              <a:t>’</a:t>
            </a:r>
            <a:r>
              <a:rPr lang="en-US" altLang="zh-CN" sz="3200" b="1">
                <a:solidFill>
                  <a:srgbClr val="FF0000"/>
                </a:solidFill>
              </a:rPr>
              <a:t>t eat in class. </a:t>
            </a:r>
          </a:p>
        </p:txBody>
      </p:sp>
      <p:sp>
        <p:nvSpPr>
          <p:cNvPr id="88074" name="矩形 14"/>
          <p:cNvSpPr>
            <a:spLocks noChangeArrowheads="1"/>
          </p:cNvSpPr>
          <p:nvPr/>
        </p:nvSpPr>
        <p:spPr bwMode="auto">
          <a:xfrm>
            <a:off x="3505200" y="3373437"/>
            <a:ext cx="457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run in the hallways</a:t>
            </a:r>
          </a:p>
        </p:txBody>
      </p:sp>
      <p:sp>
        <p:nvSpPr>
          <p:cNvPr id="88075" name="矩形 14"/>
          <p:cNvSpPr>
            <a:spLocks noChangeArrowheads="1"/>
          </p:cNvSpPr>
          <p:nvPr/>
        </p:nvSpPr>
        <p:spPr bwMode="auto">
          <a:xfrm>
            <a:off x="2124075" y="3878262"/>
            <a:ext cx="5508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wear the school uniform </a:t>
            </a:r>
          </a:p>
        </p:txBody>
      </p:sp>
      <p:sp>
        <p:nvSpPr>
          <p:cNvPr id="88076" name="TextBox 9"/>
          <p:cNvSpPr txBox="1">
            <a:spLocks noChangeArrowheads="1"/>
          </p:cNvSpPr>
          <p:nvPr/>
        </p:nvSpPr>
        <p:spPr bwMode="auto">
          <a:xfrm>
            <a:off x="4356100" y="5749925"/>
            <a:ext cx="39719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Don</a:t>
            </a:r>
            <a:r>
              <a:rPr lang="en-US" altLang="en-US" sz="3200" b="1">
                <a:solidFill>
                  <a:srgbClr val="FF0000"/>
                </a:solidFill>
                <a:latin typeface="Calibri" panose="020F0502020204030204" pitchFamily="34" charset="0"/>
              </a:rPr>
              <a:t>’</a:t>
            </a:r>
            <a:r>
              <a:rPr lang="en-US" altLang="en-US" sz="3200" b="1">
                <a:solidFill>
                  <a:srgbClr val="FF0000"/>
                </a:solidFill>
              </a:rPr>
              <a:t>t talk in class.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70"/>
                                        </p:tgtEl>
                                        <p:attrNameLst>
                                          <p:attrName>style.visibility</p:attrName>
                                        </p:attrNameLst>
                                      </p:cBhvr>
                                      <p:to>
                                        <p:strVal val="visible"/>
                                      </p:to>
                                    </p:set>
                                    <p:animEffect transition="in" filter="blinds(horizontal)">
                                      <p:cBhvr>
                                        <p:cTn id="7" dur="500"/>
                                        <p:tgtEl>
                                          <p:spTgt spid="880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8"/>
                                        </p:tgtEl>
                                        <p:attrNameLst>
                                          <p:attrName>style.visibility</p:attrName>
                                        </p:attrNameLst>
                                      </p:cBhvr>
                                      <p:to>
                                        <p:strVal val="visible"/>
                                      </p:to>
                                    </p:set>
                                    <p:animEffect transition="in" filter="blinds(horizontal)">
                                      <p:cBhvr>
                                        <p:cTn id="12" dur="500"/>
                                        <p:tgtEl>
                                          <p:spTgt spid="880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69"/>
                                        </p:tgtEl>
                                        <p:attrNameLst>
                                          <p:attrName>style.visibility</p:attrName>
                                        </p:attrNameLst>
                                      </p:cBhvr>
                                      <p:to>
                                        <p:strVal val="visible"/>
                                      </p:to>
                                    </p:set>
                                    <p:animEffect transition="in" filter="blinds(horizontal)">
                                      <p:cBhvr>
                                        <p:cTn id="17" dur="500"/>
                                        <p:tgtEl>
                                          <p:spTgt spid="880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4"/>
                                        </p:tgtEl>
                                        <p:attrNameLst>
                                          <p:attrName>style.visibility</p:attrName>
                                        </p:attrNameLst>
                                      </p:cBhvr>
                                      <p:to>
                                        <p:strVal val="visible"/>
                                      </p:to>
                                    </p:set>
                                    <p:animEffect transition="in" filter="blinds(horizontal)">
                                      <p:cBhvr>
                                        <p:cTn id="22" dur="500"/>
                                        <p:tgtEl>
                                          <p:spTgt spid="880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5"/>
                                        </p:tgtEl>
                                        <p:attrNameLst>
                                          <p:attrName>style.visibility</p:attrName>
                                        </p:attrNameLst>
                                      </p:cBhvr>
                                      <p:to>
                                        <p:strVal val="visible"/>
                                      </p:to>
                                    </p:set>
                                    <p:animEffect transition="in" filter="blinds(horizontal)">
                                      <p:cBhvr>
                                        <p:cTn id="27" dur="500"/>
                                        <p:tgtEl>
                                          <p:spTgt spid="8807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8071"/>
                                        </p:tgtEl>
                                        <p:attrNameLst>
                                          <p:attrName>style.visibility</p:attrName>
                                        </p:attrNameLst>
                                      </p:cBhvr>
                                      <p:to>
                                        <p:strVal val="visible"/>
                                      </p:to>
                                    </p:set>
                                    <p:animEffect transition="in" filter="blinds(horizontal)">
                                      <p:cBhvr>
                                        <p:cTn id="32" dur="500"/>
                                        <p:tgtEl>
                                          <p:spTgt spid="8807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8072"/>
                                        </p:tgtEl>
                                        <p:attrNameLst>
                                          <p:attrName>style.visibility</p:attrName>
                                        </p:attrNameLst>
                                      </p:cBhvr>
                                      <p:to>
                                        <p:strVal val="visible"/>
                                      </p:to>
                                    </p:set>
                                    <p:animEffect transition="in" filter="blinds(horizontal)">
                                      <p:cBhvr>
                                        <p:cTn id="37" dur="500"/>
                                        <p:tgtEl>
                                          <p:spTgt spid="8807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8073"/>
                                        </p:tgtEl>
                                        <p:attrNameLst>
                                          <p:attrName>style.visibility</p:attrName>
                                        </p:attrNameLst>
                                      </p:cBhvr>
                                      <p:to>
                                        <p:strVal val="visible"/>
                                      </p:to>
                                    </p:set>
                                    <p:animEffect transition="in" filter="blinds(horizontal)">
                                      <p:cBhvr>
                                        <p:cTn id="42" dur="500"/>
                                        <p:tgtEl>
                                          <p:spTgt spid="8807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8076"/>
                                        </p:tgtEl>
                                        <p:attrNameLst>
                                          <p:attrName>style.visibility</p:attrName>
                                        </p:attrNameLst>
                                      </p:cBhvr>
                                      <p:to>
                                        <p:strVal val="visible"/>
                                      </p:to>
                                    </p:set>
                                    <p:animEffect transition="in" filter="blinds(horizontal)">
                                      <p:cBhvr>
                                        <p:cTn id="47" dur="500"/>
                                        <p:tgtEl>
                                          <p:spTgt spid="88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P spid="88070" grpId="0"/>
      <p:bldP spid="88071" grpId="0"/>
      <p:bldP spid="88072" grpId="0"/>
      <p:bldP spid="88073" grpId="0"/>
      <p:bldP spid="88074" grpId="0"/>
      <p:bldP spid="88075" grpId="0"/>
      <p:bldP spid="8807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849</Words>
  <Application>Microsoft Office PowerPoint</Application>
  <PresentationFormat>全屏显示(4:3)</PresentationFormat>
  <Paragraphs>140</Paragraphs>
  <Slides>12</Slides>
  <Notes>10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方正姚体</vt:lpstr>
      <vt:lpstr>楷体</vt:lpstr>
      <vt:lpstr>宋体</vt:lpstr>
      <vt:lpstr>微软雅黑</vt:lpstr>
      <vt:lpstr>Arial</vt:lpstr>
      <vt:lpstr>Calibri</vt:lpstr>
      <vt:lpstr>Georgia</vt:lpstr>
      <vt:lpstr>Times New Roman</vt:lpstr>
      <vt:lpstr>Trebuchet MS</vt:lpstr>
      <vt:lpstr>Wingdings 2</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2023-01-17T02:41:19Z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EF0156293C1D42019EDD287F06F3A855</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