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3" r:id="rId2"/>
    <p:sldId id="739" r:id="rId3"/>
    <p:sldId id="853" r:id="rId4"/>
    <p:sldId id="822" r:id="rId5"/>
    <p:sldId id="825" r:id="rId6"/>
    <p:sldId id="828" r:id="rId7"/>
    <p:sldId id="826" r:id="rId8"/>
    <p:sldId id="854" r:id="rId9"/>
    <p:sldId id="833" r:id="rId10"/>
    <p:sldId id="856" r:id="rId11"/>
    <p:sldId id="861" r:id="rId12"/>
    <p:sldId id="862" r:id="rId13"/>
    <p:sldId id="855" r:id="rId14"/>
    <p:sldId id="857" r:id="rId15"/>
    <p:sldId id="843" r:id="rId16"/>
    <p:sldId id="859" r:id="rId17"/>
    <p:sldId id="860" r:id="rId18"/>
    <p:sldId id="845" r:id="rId19"/>
    <p:sldId id="846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FFCCFF"/>
    <a:srgbClr val="990000"/>
    <a:srgbClr val="FFD966"/>
    <a:srgbClr val="FF0000"/>
    <a:srgbClr val="FE7B00"/>
    <a:srgbClr val="E8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960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A44831-089E-4BF2-8E03-C49DE464C9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7333E64-9D2F-47C2-B2DB-94ACE023393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2FA5D16-7843-4687-A5C8-DEAC46E80873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68BFDD8-267B-48B8-8E06-5897FA0C3865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B648B37-6D17-4D10-A236-79BFDB832DC4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37EEDC1-5557-49CE-95FA-E45E3F8238B9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3E64-9D2F-47C2-B2DB-94ACE023393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C94E6FA-4545-4FB9-8776-C9FAF22C776A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3A78F2-BC2C-499B-8EDD-F7E02CD5F4CC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45513CE-D181-45B2-B74F-0D3D243F66F2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2DDFBF0-0642-4037-9C7C-ECFEB3126A47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F8422F6-69E7-477D-B71D-024486F4AB71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34C-6ED9-4579-B396-251925CBB2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12EFA-1970-4F29-AFCC-8438386057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58BF-EBAA-4FFD-9A08-8405B9BE31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28DF-B93B-440A-B511-9D98AC0861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E6B3-97E9-4944-9F74-31CCE58A41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3275-11EA-40C6-832E-DF02DE4F6E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480175"/>
            <a:ext cx="11113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D09A613-C382-495B-81DF-834E868D395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C83EFCB-638F-45CE-8A74-1CBD8A4B12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58EA51-1778-432F-B56A-503CD5CF586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E2FA4E4-159A-4FD6-965A-5C36BB89E9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B33F16-9A64-4DEC-B6B4-4D7BB7DE59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210122E-9573-44F3-981A-54FDD6B32F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75DE-AB16-4438-B638-0A15E32BAC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6431-2C09-4741-8428-C272AF8DDE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0404-975B-4749-A540-18CC0D07E1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FF95-E376-4B2D-A8A2-F5D9711436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FEFC-8E80-493B-8811-750E983D27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8562-1653-42C4-BE3B-129F1861CE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637F-D8C6-4C42-B9C3-6602320BF4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1A57-E6D0-4461-8ED8-E76ED42627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941A-3883-40AD-832A-33BD77CDCA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DF6A9-98D0-459D-AEBD-2530F459D3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2AA2-9E5A-4201-8BFE-A0C7D9BE39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B548F-97C1-414A-9621-E6FB16AF7C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A49E-803C-4541-9D89-EE69C6C512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DCA49-CEE3-4DAF-B071-587B15CCC0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A3A9-1819-4B59-B9F8-7BD1DEA3F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2B35-2C41-46C5-9863-4D72D5C133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3004A-DD5C-4216-8D39-9938340F85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27E6A9E-D004-4016-B0EA-22F6E928933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Lesson25_Just_read_and_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5\Lesson25%20&#25945;&#23398;&#35838;&#20214;\TALK04.mp3" TargetMode="External"/><Relationship Id="rId13" Type="http://schemas.microsoft.com/office/2007/relationships/media" Target="file:///E:\&#20154;&#25945;&#26032;&#29256;6&#19978;\U5\Lesson25%20&#25945;&#23398;&#35838;&#20214;\TALK07.mp3" TargetMode="External"/><Relationship Id="rId18" Type="http://schemas.openxmlformats.org/officeDocument/2006/relationships/image" Target="../media/image14.png"/><Relationship Id="rId3" Type="http://schemas.microsoft.com/office/2007/relationships/media" Target="file:///E:\&#20154;&#25945;&#26032;&#29256;6&#19978;\U5\Lesson25%20&#25945;&#23398;&#35838;&#20214;\TALK02.mp3" TargetMode="External"/><Relationship Id="rId7" Type="http://schemas.microsoft.com/office/2007/relationships/media" Target="file:///E:\&#20154;&#25945;&#26032;&#29256;6&#19978;\U5\Lesson25%20&#25945;&#23398;&#35838;&#20214;\TALK04.mp3" TargetMode="External"/><Relationship Id="rId12" Type="http://schemas.openxmlformats.org/officeDocument/2006/relationships/audio" Target="file:///E:\&#20154;&#25945;&#26032;&#29256;6&#19978;\U5\Lesson25%20&#25945;&#23398;&#35838;&#20214;\TALK06.mp3" TargetMode="External"/><Relationship Id="rId17" Type="http://schemas.openxmlformats.org/officeDocument/2006/relationships/image" Target="../media/image5.png"/><Relationship Id="rId2" Type="http://schemas.openxmlformats.org/officeDocument/2006/relationships/audio" Target="file:///E:\&#20154;&#25945;&#26032;&#29256;6&#19978;\U5\Lesson25%20&#25945;&#23398;&#35838;&#20214;\TALK01.mp3" TargetMode="External"/><Relationship Id="rId16" Type="http://schemas.openxmlformats.org/officeDocument/2006/relationships/notesSlide" Target="../notesSlides/notesSlide6.xml"/><Relationship Id="rId1" Type="http://schemas.microsoft.com/office/2007/relationships/media" Target="file:///E:\&#20154;&#25945;&#26032;&#29256;6&#19978;\U5\Lesson25%20&#25945;&#23398;&#35838;&#20214;\TALK01.mp3" TargetMode="External"/><Relationship Id="rId6" Type="http://schemas.openxmlformats.org/officeDocument/2006/relationships/audio" Target="file:///E:\&#20154;&#25945;&#26032;&#29256;6&#19978;\U5\Lesson25%20&#25945;&#23398;&#35838;&#20214;\TALK03.mp3" TargetMode="External"/><Relationship Id="rId11" Type="http://schemas.microsoft.com/office/2007/relationships/media" Target="file:///E:\&#20154;&#25945;&#26032;&#29256;6&#19978;\U5\Lesson25%20&#25945;&#23398;&#35838;&#20214;\TALK06.mp3" TargetMode="External"/><Relationship Id="rId5" Type="http://schemas.microsoft.com/office/2007/relationships/media" Target="file:///E:\&#20154;&#25945;&#26032;&#29256;6&#19978;\U5\Lesson25%20&#25945;&#23398;&#35838;&#20214;\TALK03.mp3" TargetMode="External"/><Relationship Id="rId15" Type="http://schemas.openxmlformats.org/officeDocument/2006/relationships/slideLayout" Target="../slideLayouts/slideLayout13.xml"/><Relationship Id="rId10" Type="http://schemas.openxmlformats.org/officeDocument/2006/relationships/audio" Target="file:///E:\&#20154;&#25945;&#26032;&#29256;6&#19978;\U5\Lesson25%20&#25945;&#23398;&#35838;&#20214;\TALK05.mp3" TargetMode="External"/><Relationship Id="rId4" Type="http://schemas.openxmlformats.org/officeDocument/2006/relationships/audio" Target="file:///E:\&#20154;&#25945;&#26032;&#29256;6&#19978;\U5\Lesson25%20&#25945;&#23398;&#35838;&#20214;\TALK02.mp3" TargetMode="External"/><Relationship Id="rId9" Type="http://schemas.microsoft.com/office/2007/relationships/media" Target="file:///E:\&#20154;&#25945;&#26032;&#29256;6&#19978;\U5\Lesson25%20&#25945;&#23398;&#35838;&#20214;\TALK05.mp3" TargetMode="External"/><Relationship Id="rId14" Type="http://schemas.openxmlformats.org/officeDocument/2006/relationships/audio" Target="file:///E:\&#20154;&#25945;&#26032;&#29256;6&#19978;\U5\Lesson25%20&#25945;&#23398;&#35838;&#20214;\TALK07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&#35838;&#21069;&#23548;&#20837;&#27468;&#26354;The_Months_Song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5\Lesson25%20&#25945;&#23398;&#35838;&#20214;\July.mp3" TargetMode="External"/><Relationship Id="rId1" Type="http://schemas.microsoft.com/office/2007/relationships/media" Target="file:///E:\&#20154;&#25945;&#26032;&#29256;6&#19978;\U5\Lesson25%20&#25945;&#23398;&#35838;&#20214;\Jul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5\Lesson25%20&#25945;&#23398;&#35838;&#20214;\CPC.mp3" TargetMode="External"/><Relationship Id="rId1" Type="http://schemas.microsoft.com/office/2007/relationships/media" Target="file:///E:\&#20154;&#25945;&#26032;&#29256;6&#19978;\U5\Lesson25%20&#25945;&#23398;&#35838;&#20214;\CPC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5\Lesson25%20&#25945;&#23398;&#35838;&#20214;\August.mp3" TargetMode="External"/><Relationship Id="rId1" Type="http://schemas.microsoft.com/office/2007/relationships/media" Target="file:///E:\&#20154;&#25945;&#26032;&#29256;6&#19978;\U5\Lesson25%20&#25945;&#23398;&#35838;&#20214;\August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U5\Lesson25%20&#25945;&#23398;&#35838;&#20214;\PLA.mp3" TargetMode="External"/><Relationship Id="rId1" Type="http://schemas.microsoft.com/office/2007/relationships/media" Target="file:///E:\&#20154;&#25945;&#26032;&#29256;6&#19978;\U5\Lesson25%20&#25945;&#23398;&#35838;&#20214;\PLA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E:\&#20154;&#25945;&#26032;&#29256;6&#19978;\U5\Lesson25%20&#25945;&#23398;&#35838;&#20214;\founded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6&#19978;\U5\Lesson25%20&#25945;&#23398;&#35838;&#20214;\Lesson25__Just__read__and__talk_128k.mp3" TargetMode="External"/><Relationship Id="rId1" Type="http://schemas.microsoft.com/office/2007/relationships/media" Target="file:///E:\&#20154;&#25945;&#26032;&#29256;6&#19978;\U5\Lesson25%20&#25945;&#23398;&#35838;&#20214;\Lesson25__Just__read__and__talk_128k.mp3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U5\Lesson25%20&#25945;&#23398;&#35838;&#20214;\founded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908720"/>
            <a:ext cx="5843506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132856"/>
            <a:ext cx="9143999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Unit5 July is the seventh month.</a:t>
            </a:r>
            <a:endParaRPr lang="zh-CN" altLang="en-US" sz="48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5295" y="5301208"/>
            <a:ext cx="381226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1700213"/>
            <a:ext cx="6967537" cy="93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标题 8"/>
          <p:cNvSpPr txBox="1"/>
          <p:nvPr/>
        </p:nvSpPr>
        <p:spPr bwMode="auto">
          <a:xfrm>
            <a:off x="323850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2825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read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1991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76713" y="3467100"/>
            <a:ext cx="7905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126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938338"/>
            <a:ext cx="33528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925" y="1938338"/>
            <a:ext cx="3260725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16013" y="4881563"/>
            <a:ext cx="2620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Party Day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46713" y="4881563"/>
            <a:ext cx="2581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Army Day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4034" name="标题 8"/>
          <p:cNvSpPr txBox="1"/>
          <p:nvPr/>
        </p:nvSpPr>
        <p:spPr bwMode="auto">
          <a:xfrm>
            <a:off x="311944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403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2981325"/>
            <a:ext cx="2938463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13" y="2212975"/>
            <a:ext cx="3078162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419600"/>
            <a:ext cx="312737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1188" y="3389313"/>
            <a:ext cx="31464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8313" y="1603375"/>
            <a:ext cx="8210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In August, students have their _______ holidays.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59563" y="1611313"/>
            <a:ext cx="185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summer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9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" name="圆角矩形 19"/>
          <p:cNvSpPr/>
          <p:nvPr/>
        </p:nvSpPr>
        <p:spPr>
          <a:xfrm>
            <a:off x="323850" y="1568450"/>
            <a:ext cx="8524875" cy="5170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588963" y="1557338"/>
            <a:ext cx="81708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July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 is the seventh month of the year.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July 1st is the birthday of the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Communist Party of China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 (CPC).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Party members celebrate the day when it was founded.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August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 is the eighth month of the year.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People’s Liberation Army (PLA) Day </a:t>
            </a: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is on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August 1st.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In August, school is out.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Students have their summer holidays.</a:t>
            </a:r>
          </a:p>
        </p:txBody>
      </p:sp>
      <p:sp>
        <p:nvSpPr>
          <p:cNvPr id="45060" name="标题 8"/>
          <p:cNvSpPr txBox="1"/>
          <p:nvPr/>
        </p:nvSpPr>
        <p:spPr bwMode="auto">
          <a:xfrm>
            <a:off x="323850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1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7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图片 19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6621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2227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03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62484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5921375" y="2854325"/>
            <a:ext cx="2735263" cy="2879725"/>
            <a:chOff x="0" y="0"/>
            <a:chExt cx="1633" cy="1815"/>
          </a:xfrm>
        </p:grpSpPr>
        <p:pic>
          <p:nvPicPr>
            <p:cNvPr id="4711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549275" y="2854325"/>
            <a:ext cx="2403475" cy="2879725"/>
            <a:chOff x="0" y="0"/>
            <a:chExt cx="1514" cy="1814"/>
          </a:xfrm>
        </p:grpSpPr>
        <p:pic>
          <p:nvPicPr>
            <p:cNvPr id="4711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024188" y="2854325"/>
            <a:ext cx="2720975" cy="3167063"/>
            <a:chOff x="2160" y="1584"/>
            <a:chExt cx="1714" cy="1995"/>
          </a:xfrm>
        </p:grpSpPr>
        <p:pic>
          <p:nvPicPr>
            <p:cNvPr id="471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47109" name="标题 8"/>
          <p:cNvSpPr txBox="1"/>
          <p:nvPr/>
        </p:nvSpPr>
        <p:spPr bwMode="auto">
          <a:xfrm>
            <a:off x="323850" y="2890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10" name="组合 4"/>
          <p:cNvGrpSpPr/>
          <p:nvPr/>
        </p:nvGrpSpPr>
        <p:grpSpPr bwMode="auto">
          <a:xfrm>
            <a:off x="2376488" y="1328738"/>
            <a:ext cx="4391025" cy="1258887"/>
            <a:chOff x="2375756" y="1163438"/>
            <a:chExt cx="4392488" cy="1260157"/>
          </a:xfrm>
        </p:grpSpPr>
        <p:sp>
          <p:nvSpPr>
            <p:cNvPr id="3" name="云形 2"/>
            <p:cNvSpPr/>
            <p:nvPr/>
          </p:nvSpPr>
          <p:spPr>
            <a:xfrm>
              <a:off x="2375756" y="1163438"/>
              <a:ext cx="4392488" cy="12601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3642" y="1309946"/>
              <a:ext cx="31665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rPr>
                <a:t>Let’s read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Group 2"/>
          <p:cNvGrpSpPr/>
          <p:nvPr/>
        </p:nvGrpSpPr>
        <p:grpSpPr bwMode="auto">
          <a:xfrm>
            <a:off x="1982788" y="1030288"/>
            <a:ext cx="5719762" cy="5518150"/>
            <a:chOff x="0" y="0"/>
            <a:chExt cx="3514" cy="3493"/>
          </a:xfrm>
        </p:grpSpPr>
        <p:sp>
          <p:nvSpPr>
            <p:cNvPr id="34" name="Oval 3" descr="1152x864"/>
            <p:cNvSpPr>
              <a:spLocks noChangeArrowheads="1"/>
            </p:cNvSpPr>
            <p:nvPr/>
          </p:nvSpPr>
          <p:spPr bwMode="auto">
            <a:xfrm>
              <a:off x="0" y="0"/>
              <a:ext cx="3493" cy="3493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0">
              <a:solidFill>
                <a:srgbClr val="33CC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kumimoji="0" lang="zh-CN" altLang="en-US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H="1">
              <a:off x="1089" y="182"/>
              <a:ext cx="1315" cy="31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kumimoji="0" lang="zh-CN" altLang="en-US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82" y="1089"/>
              <a:ext cx="3130" cy="13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kumimoji="0" lang="zh-CN" altLang="en-US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V="1">
              <a:off x="182" y="1089"/>
              <a:ext cx="3130" cy="12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kumimoji="0" lang="zh-CN" altLang="en-US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089" y="182"/>
              <a:ext cx="1315" cy="31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kumimoji="0" lang="zh-CN" altLang="en-US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232" y="1526"/>
              <a:ext cx="1043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七月</a:t>
              </a: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414" y="401"/>
              <a:ext cx="72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一月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487" y="691"/>
              <a:ext cx="104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八月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2017" y="733"/>
              <a:ext cx="83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 二月</a:t>
              </a:r>
              <a:endParaRPr kumimoji="0" lang="zh-CN" altLang="en-US" sz="3600" b="1" kern="0" dirty="0">
                <a:solidFill>
                  <a:srgbClr val="FF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522" y="2362"/>
              <a:ext cx="104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六月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1389" y="2759"/>
              <a:ext cx="727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五月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471" y="1497"/>
              <a:ext cx="104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三月</a:t>
              </a:r>
              <a:endParaRPr kumimoji="0" lang="zh-CN" altLang="en-US" sz="3600" b="1" kern="0" dirty="0">
                <a:solidFill>
                  <a:srgbClr val="000000"/>
                </a:solidFill>
                <a:latin typeface="Comic Sans MS" panose="030F0702030302020204" pitchFamily="66" charset="0"/>
                <a:ea typeface="汉仪粗宋简" charset="-122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178" y="2362"/>
              <a:ext cx="1046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 四月</a:t>
              </a:r>
              <a:endParaRPr kumimoji="0" lang="zh-CN" altLang="en-US" sz="3600" b="1" kern="0" dirty="0">
                <a:solidFill>
                  <a:srgbClr val="FF0000"/>
                </a:solidFill>
                <a:latin typeface="Arial" panose="020B0604020202020204" pitchFamily="34" charset="0"/>
                <a:ea typeface="汉仪粗宋简" charset="-122"/>
              </a:endParaRPr>
            </a:p>
          </p:txBody>
        </p:sp>
      </p:grpSp>
      <p:sp>
        <p:nvSpPr>
          <p:cNvPr id="48132" name="AutoShape 16"/>
          <p:cNvSpPr>
            <a:spLocks noChangeArrowheads="1"/>
          </p:cNvSpPr>
          <p:nvPr/>
        </p:nvSpPr>
        <p:spPr bwMode="auto">
          <a:xfrm rot="512892">
            <a:off x="4760913" y="3665538"/>
            <a:ext cx="1409700" cy="403225"/>
          </a:xfrm>
          <a:prstGeom prst="rightArrow">
            <a:avLst>
              <a:gd name="adj1" fmla="val 50000"/>
              <a:gd name="adj2" fmla="val 111906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kumimoji="0"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5913" y="935311"/>
            <a:ext cx="2749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play!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2129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9157" name="标题 8"/>
          <p:cNvSpPr txBox="1"/>
          <p:nvPr/>
        </p:nvSpPr>
        <p:spPr bwMode="auto">
          <a:xfrm>
            <a:off x="323850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9158" name="组合 5"/>
          <p:cNvGrpSpPr/>
          <p:nvPr/>
        </p:nvGrpSpPr>
        <p:grpSpPr bwMode="auto">
          <a:xfrm>
            <a:off x="1027113" y="1662113"/>
            <a:ext cx="7145337" cy="3651250"/>
            <a:chOff x="1135062" y="1662113"/>
            <a:chExt cx="6893321" cy="3650687"/>
          </a:xfrm>
        </p:grpSpPr>
        <p:sp>
          <p:nvSpPr>
            <p:cNvPr id="5" name="云形 4"/>
            <p:cNvSpPr/>
            <p:nvPr/>
          </p:nvSpPr>
          <p:spPr>
            <a:xfrm>
              <a:off x="1135062" y="1662113"/>
              <a:ext cx="6893321" cy="365068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87" name="矩形 37"/>
            <p:cNvSpPr>
              <a:spLocks noChangeArrowheads="1"/>
            </p:cNvSpPr>
            <p:nvPr/>
          </p:nvSpPr>
          <p:spPr bwMode="auto">
            <a:xfrm>
              <a:off x="1657306" y="2260508"/>
              <a:ext cx="5741627" cy="248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What do you usually do in July and August? 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Tell more festivals in these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two months. 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49159" name="图片 24" descr="318768-1306211505005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71963"/>
            <a:ext cx="28971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3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38" y="2841625"/>
            <a:ext cx="19748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940050"/>
            <a:ext cx="18161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5" name="组合 1"/>
          <p:cNvGrpSpPr/>
          <p:nvPr/>
        </p:nvGrpSpPr>
        <p:grpSpPr bwMode="auto">
          <a:xfrm>
            <a:off x="304800" y="1339850"/>
            <a:ext cx="2162175" cy="936625"/>
            <a:chOff x="609601" y="1196975"/>
            <a:chExt cx="2162200" cy="936625"/>
          </a:xfrm>
        </p:grpSpPr>
        <p:pic>
          <p:nvPicPr>
            <p:cNvPr id="51210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1" y="1196975"/>
              <a:ext cx="216220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270009" y="1309688"/>
              <a:ext cx="1282715" cy="5857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b="1" kern="1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1206" name="矩形 13"/>
          <p:cNvSpPr>
            <a:spLocks noChangeArrowheads="1"/>
          </p:cNvSpPr>
          <p:nvPr/>
        </p:nvSpPr>
        <p:spPr bwMode="auto">
          <a:xfrm>
            <a:off x="2609850" y="1474788"/>
            <a:ext cx="367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Draw and talk</a:t>
            </a:r>
            <a:endParaRPr lang="zh-CN" altLang="en-US" sz="3600" dirty="0">
              <a:solidFill>
                <a:schemeClr val="accent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51207" name="组合 7"/>
          <p:cNvGrpSpPr/>
          <p:nvPr/>
        </p:nvGrpSpPr>
        <p:grpSpPr bwMode="auto">
          <a:xfrm>
            <a:off x="415925" y="2565400"/>
            <a:ext cx="4814888" cy="3240088"/>
            <a:chOff x="467544" y="2420889"/>
            <a:chExt cx="4814262" cy="3240359"/>
          </a:xfrm>
        </p:grpSpPr>
        <p:sp>
          <p:nvSpPr>
            <p:cNvPr id="3" name="圆角矩形 2"/>
            <p:cNvSpPr/>
            <p:nvPr/>
          </p:nvSpPr>
          <p:spPr>
            <a:xfrm>
              <a:off x="467544" y="2420889"/>
              <a:ext cx="4752357" cy="32403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7544" y="2616168"/>
              <a:ext cx="4814262" cy="2835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D4D4D">
                      <a:lumMod val="50000"/>
                    </a:srgbClr>
                  </a:solidFill>
                  <a:latin typeface="+mj-lt"/>
                  <a:cs typeface="Arial" panose="020B0604020202020204" pitchFamily="34" charset="0"/>
                </a:rPr>
                <a:t>1. Draw your favorite month.</a:t>
              </a:r>
            </a:p>
            <a:p>
              <a:pPr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D4D4D">
                      <a:lumMod val="50000"/>
                    </a:srgbClr>
                  </a:solidFill>
                  <a:latin typeface="+mj-lt"/>
                  <a:cs typeface="Arial" panose="020B0604020202020204" pitchFamily="34" charset="0"/>
                </a:rPr>
                <a:t>2. Write the name of the </a:t>
              </a:r>
            </a:p>
            <a:p>
              <a:pPr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D4D4D">
                      <a:lumMod val="50000"/>
                    </a:srgbClr>
                  </a:solidFill>
                  <a:latin typeface="+mj-lt"/>
                  <a:cs typeface="Arial" panose="020B0604020202020204" pitchFamily="34" charset="0"/>
                </a:rPr>
                <a:t>    month.</a:t>
              </a:r>
            </a:p>
            <a:p>
              <a:pPr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D4D4D">
                      <a:lumMod val="50000"/>
                    </a:srgbClr>
                  </a:solidFill>
                  <a:latin typeface="+mj-lt"/>
                  <a:cs typeface="Arial" panose="020B0604020202020204" pitchFamily="34" charset="0"/>
                </a:rPr>
                <a:t>3. Talk about the festivals </a:t>
              </a:r>
            </a:p>
            <a:p>
              <a:pPr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D4D4D">
                      <a:lumMod val="50000"/>
                    </a:srgbClr>
                  </a:solidFill>
                  <a:latin typeface="+mj-lt"/>
                  <a:cs typeface="Arial" panose="020B0604020202020204" pitchFamily="34" charset="0"/>
                </a:rPr>
                <a:t>    and activities in the month.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7481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211263" y="1757363"/>
            <a:ext cx="7259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本课学习主要学习的月份和节日有哪些？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59438" y="2349500"/>
            <a:ext cx="2297112" cy="736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August              </a:t>
            </a:r>
          </a:p>
        </p:txBody>
      </p:sp>
      <p:sp>
        <p:nvSpPr>
          <p:cNvPr id="53253" name="标题 8"/>
          <p:cNvSpPr txBox="1"/>
          <p:nvPr/>
        </p:nvSpPr>
        <p:spPr bwMode="auto">
          <a:xfrm>
            <a:off x="323850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19250" y="5364163"/>
            <a:ext cx="2449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Party Day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37188" y="5364163"/>
            <a:ext cx="2211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Army Day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70125" y="2439988"/>
            <a:ext cx="1006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July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5" y="1341438"/>
            <a:ext cx="8280400" cy="49672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284538"/>
            <a:ext cx="2774950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1925" y="3287713"/>
            <a:ext cx="2570163" cy="1912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查阅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月、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月还有哪些主要的节日，有哪些庆祝活动，记录下来，并与小组分享。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26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530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标题 8"/>
          <p:cNvSpPr txBox="1"/>
          <p:nvPr/>
        </p:nvSpPr>
        <p:spPr bwMode="auto">
          <a:xfrm>
            <a:off x="323850" y="5628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1493285"/>
            <a:ext cx="6162675" cy="4895850"/>
          </a:xfrm>
          <a:prstGeom prst="rect">
            <a:avLst/>
          </a:prstGeom>
        </p:spPr>
      </p:pic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084763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509838"/>
            <a:ext cx="25034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60888"/>
            <a:ext cx="25066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6763" y="2498725"/>
            <a:ext cx="25161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2498725"/>
            <a:ext cx="25130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563" y="4554538"/>
            <a:ext cx="25209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14700" y="4559300"/>
            <a:ext cx="25193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135063" y="1401763"/>
            <a:ext cx="2284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9" name="标题 8"/>
          <p:cNvSpPr txBox="1"/>
          <p:nvPr/>
        </p:nvSpPr>
        <p:spPr bwMode="auto">
          <a:xfrm>
            <a:off x="323850" y="1759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138" y="2492375"/>
            <a:ext cx="2509837" cy="1624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305175" y="2500313"/>
            <a:ext cx="2509838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146800" y="2500313"/>
            <a:ext cx="2509838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5138" y="4559300"/>
            <a:ext cx="2509837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24225" y="4554538"/>
            <a:ext cx="2509838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46800" y="4546600"/>
            <a:ext cx="2509838" cy="16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835150" y="1619250"/>
            <a:ext cx="546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Which month do you like?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2561622"/>
            <a:ext cx="4905375" cy="3895725"/>
          </a:xfrm>
          <a:prstGeom prst="rect">
            <a:avLst/>
          </a:prstGeom>
        </p:spPr>
      </p:pic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23850" y="2890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87463" y="1617663"/>
            <a:ext cx="6237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 month goes after June?</a:t>
            </a:r>
            <a:endParaRPr lang="zh-CN" altLang="en-US" sz="3600" dirty="0"/>
          </a:p>
        </p:txBody>
      </p:sp>
      <p:sp>
        <p:nvSpPr>
          <p:cNvPr id="9" name="椭圆 8"/>
          <p:cNvSpPr/>
          <p:nvPr/>
        </p:nvSpPr>
        <p:spPr>
          <a:xfrm>
            <a:off x="3306763" y="4037013"/>
            <a:ext cx="1296987" cy="1101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30975" y="3284538"/>
            <a:ext cx="157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</a:rPr>
              <a:t>July</a:t>
            </a:r>
            <a:endParaRPr lang="zh-CN" altLang="en-US" sz="4000" b="1" dirty="0"/>
          </a:p>
        </p:txBody>
      </p:sp>
      <p:pic>
        <p:nvPicPr>
          <p:cNvPr id="2" name="Jul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391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3100" y="5519738"/>
            <a:ext cx="798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July is the _______ month of the year.</a:t>
            </a:r>
            <a:endParaRPr lang="zh-CN" altLang="en-US" sz="3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584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98788" y="1565275"/>
            <a:ext cx="31575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16238" y="5513388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seventh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3277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401763"/>
            <a:ext cx="26447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331913" y="5157788"/>
            <a:ext cx="6900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Communist Party of China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563" y="1855788"/>
            <a:ext cx="4462462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25988" y="5832475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3333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4000">
                <a:solidFill>
                  <a:srgbClr val="3333FF"/>
                </a:solidFill>
                <a:latin typeface="Arial" panose="020B0604020202020204" pitchFamily="34" charset="0"/>
              </a:rPr>
              <a:t>CPC</a:t>
            </a:r>
            <a:r>
              <a:rPr lang="zh-CN" altLang="en-US" sz="4000" b="1">
                <a:solidFill>
                  <a:srgbClr val="3333FF"/>
                </a:solidFill>
                <a:latin typeface="Arial" panose="020B0604020202020204" pitchFamily="34" charset="0"/>
              </a:rPr>
              <a:t>）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pic>
        <p:nvPicPr>
          <p:cNvPr id="4" name="CP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5953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49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62650" y="2686050"/>
            <a:ext cx="2570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</a:rPr>
              <a:t>August</a:t>
            </a:r>
            <a:endParaRPr lang="zh-CN" altLang="en-US" sz="4000" b="1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23888" y="5397500"/>
            <a:ext cx="834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August is the _____ month of the year.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8923" name="矩形 1"/>
          <p:cNvSpPr>
            <a:spLocks noChangeArrowheads="1"/>
          </p:cNvSpPr>
          <p:nvPr/>
        </p:nvSpPr>
        <p:spPr bwMode="auto">
          <a:xfrm>
            <a:off x="3430588" y="5373688"/>
            <a:ext cx="157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eighth </a:t>
            </a:r>
            <a:endParaRPr lang="zh-CN" altLang="en-US" sz="3600"/>
          </a:p>
        </p:txBody>
      </p:sp>
      <p:pic>
        <p:nvPicPr>
          <p:cNvPr id="38918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1970088"/>
            <a:ext cx="49149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gus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794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389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1759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22400" y="5146675"/>
            <a:ext cx="6472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People’s Liberation Army</a:t>
            </a:r>
            <a:endParaRPr lang="zh-CN" altLang="en-US" sz="2800" b="1"/>
          </a:p>
        </p:txBody>
      </p:sp>
      <p:pic>
        <p:nvPicPr>
          <p:cNvPr id="3994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27538" y="5805488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3333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4000">
                <a:solidFill>
                  <a:srgbClr val="3333FF"/>
                </a:solidFill>
                <a:latin typeface="Arial" panose="020B0604020202020204" pitchFamily="34" charset="0"/>
              </a:rPr>
              <a:t>PLA</a:t>
            </a:r>
            <a:r>
              <a:rPr lang="zh-CN" altLang="en-US" sz="4000" b="1">
                <a:solidFill>
                  <a:srgbClr val="3333FF"/>
                </a:solidFill>
                <a:latin typeface="Arial" panose="020B0604020202020204" pitchFamily="34" charset="0"/>
              </a:rPr>
              <a:t>）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pic>
        <p:nvPicPr>
          <p:cNvPr id="39944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792288"/>
            <a:ext cx="45672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L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9388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7963" y="1736725"/>
            <a:ext cx="8891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When was Communist Party of China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found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ed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5" name="矩形 4"/>
          <p:cNvSpPr/>
          <p:nvPr/>
        </p:nvSpPr>
        <p:spPr>
          <a:xfrm>
            <a:off x="201613" y="3951288"/>
            <a:ext cx="84978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When was People’s Liberation Army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founded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?</a:t>
            </a:r>
            <a:endParaRPr lang="zh-CN" altLang="en-US" sz="3200" dirty="0">
              <a:solidFill>
                <a:srgbClr val="5F5F5F"/>
              </a:solidFill>
            </a:endParaRPr>
          </a:p>
        </p:txBody>
      </p:sp>
      <p:pic>
        <p:nvPicPr>
          <p:cNvPr id="7" name="Lesson25__Just__read__and__tal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6092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87338" y="2593975"/>
            <a:ext cx="8316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Communist Party of China was founded on July 1st.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7338" y="4800600"/>
            <a:ext cx="7826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People’s Liberation Army was founded on August 1st.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" name="founded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247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5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387</Words>
  <Application>Microsoft Office PowerPoint</Application>
  <PresentationFormat>全屏显示(4:3)</PresentationFormat>
  <Paragraphs>106</Paragraphs>
  <Slides>19</Slides>
  <Notes>10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汉仪粗宋简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Unit5 July is the seventh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765AC4E2C13D4FD1A9C3A57C5A0C056E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