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83" r:id="rId3"/>
    <p:sldId id="258" r:id="rId4"/>
    <p:sldId id="259" r:id="rId5"/>
    <p:sldId id="257" r:id="rId6"/>
    <p:sldId id="269" r:id="rId7"/>
    <p:sldId id="274" r:id="rId8"/>
    <p:sldId id="270" r:id="rId9"/>
    <p:sldId id="273" r:id="rId10"/>
    <p:sldId id="264" r:id="rId11"/>
    <p:sldId id="268" r:id="rId12"/>
    <p:sldId id="265" r:id="rId13"/>
    <p:sldId id="279" r:id="rId14"/>
    <p:sldId id="280" r:id="rId15"/>
    <p:sldId id="281" r:id="rId16"/>
    <p:sldId id="285" r:id="rId17"/>
    <p:sldId id="286" r:id="rId18"/>
    <p:sldId id="287" r:id="rId19"/>
    <p:sldId id="288" r:id="rId20"/>
    <p:sldId id="289" r:id="rId21"/>
    <p:sldId id="290" r:id="rId22"/>
    <p:sldId id="292" r:id="rId23"/>
    <p:sldId id="293" r:id="rId24"/>
    <p:sldId id="294" r:id="rId25"/>
    <p:sldId id="295" r:id="rId26"/>
    <p:sldId id="275" r:id="rId27"/>
    <p:sldId id="276" r:id="rId28"/>
    <p:sldId id="277" r:id="rId29"/>
    <p:sldId id="278" r:id="rId30"/>
    <p:sldId id="272" r:id="rId31"/>
    <p:sldId id="291" r:id="rId32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7FF"/>
    <a:srgbClr val="E7F4F5"/>
    <a:srgbClr val="FFFFCC"/>
    <a:srgbClr val="FF3300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380379-9950-40B3-9224-81395B08446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3386C2-40ED-4F70-8C73-0A0E8667A26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386C2-40ED-4F70-8C73-0A0E8667A263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7FC015-3F1B-492D-A794-0D58D2CE1A1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663DF6-CF1B-4CBC-BFF4-17150417E15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32AF11-971C-46D2-9A16-8599C9B1221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572537-F3FD-4E2C-9D80-2CAD0A44918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7FC015-3F1B-492D-A794-0D58D2CE1A1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F0BE0B-C118-4AF1-90F9-559AC03273A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133071-C982-4550-9876-F28D193E3B8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9BBD08-958F-4AAE-98A3-A35391B88CA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43349D-7B06-4957-B1B8-133427E7189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68B697-FA00-43AE-9D66-5DF12364FE8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0049C3-8AEE-44D5-B78F-992AAF1EC5A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60906-01D0-4E8A-8B2F-FE95BA7C93E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1F7EF8EA-0F23-4E29-9D4C-70D3D5FF3F9C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iecool.com/pic/show/210/31238.htm" TargetMode="Externa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sufoundation.wsu.edu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nqq.com/pic/p01/p012/200603/18885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609600"/>
            <a:ext cx="5791200" cy="609600"/>
          </a:xfrm>
        </p:spPr>
        <p:txBody>
          <a:bodyPr/>
          <a:lstStyle/>
          <a:p>
            <a:r>
              <a:rPr lang="en-US" altLang="zh-CN" sz="36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Module </a:t>
            </a:r>
            <a:r>
              <a:rPr lang="en-US" altLang="zh-CN" sz="36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9  Friendship</a:t>
            </a:r>
            <a:endParaRPr lang="en-US" altLang="zh-CN" sz="36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5562600" cy="1752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zh-CN" sz="5400" b="1" dirty="0">
                <a:solidFill>
                  <a:srgbClr val="D60093"/>
                </a:solidFill>
                <a:latin typeface="Times New Roman" panose="02020603050405020304" pitchFamily="18" charset="0"/>
              </a:rPr>
              <a:t>Unit 3</a:t>
            </a:r>
          </a:p>
          <a:p>
            <a:pPr>
              <a:spcBef>
                <a:spcPts val="0"/>
              </a:spcBef>
            </a:pPr>
            <a:r>
              <a:rPr lang="en-US" altLang="zh-CN" sz="5400" b="1" dirty="0" smtClean="0">
                <a:solidFill>
                  <a:srgbClr val="D60093"/>
                </a:solidFill>
                <a:latin typeface="Times New Roman" panose="02020603050405020304" pitchFamily="18" charset="0"/>
              </a:rPr>
              <a:t>Language </a:t>
            </a:r>
            <a:r>
              <a:rPr lang="en-US" altLang="zh-CN" sz="5400" b="1" dirty="0">
                <a:solidFill>
                  <a:srgbClr val="D60093"/>
                </a:solidFill>
                <a:latin typeface="Times New Roman" panose="02020603050405020304" pitchFamily="18" charset="0"/>
              </a:rPr>
              <a:t>in use</a:t>
            </a:r>
          </a:p>
        </p:txBody>
      </p:sp>
      <p:sp>
        <p:nvSpPr>
          <p:cNvPr id="7" name="矩形 6"/>
          <p:cNvSpPr/>
          <p:nvPr/>
        </p:nvSpPr>
        <p:spPr>
          <a:xfrm>
            <a:off x="4149320" y="5267325"/>
            <a:ext cx="3554179" cy="5324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6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600" b="1" kern="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20050724015359(2)_200507240154082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2627313" y="0"/>
            <a:ext cx="2232025" cy="1230313"/>
          </a:xfrm>
          <a:prstGeom prst="wedgeEllipseCallout">
            <a:avLst>
              <a:gd name="adj1" fmla="val -47440"/>
              <a:gd name="adj2" fmla="val 59935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kumimoji="1" lang="zh-CN" altLang="zh-CN" sz="2400">
              <a:latin typeface="Times New Roman" panose="02020603050405020304" pitchFamily="18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824163" y="136525"/>
            <a:ext cx="15541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“Do you </a:t>
            </a:r>
          </a:p>
          <a:p>
            <a:r>
              <a:rPr kumimoji="1"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love me?”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457200" y="4495800"/>
            <a:ext cx="7312025" cy="579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GB" altLang="zh-CN" sz="3200" b="1">
                <a:latin typeface="Times New Roman" panose="02020603050405020304" pitchFamily="18" charset="0"/>
              </a:rPr>
              <a:t>What did the girl ask the young man?</a:t>
            </a:r>
            <a:endParaRPr kumimoji="1" lang="en-US" altLang="zh-CN" sz="3200" b="1">
              <a:latin typeface="Times New Roman" panose="02020603050405020304" pitchFamily="18" charset="0"/>
            </a:endParaRP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0" y="5638800"/>
            <a:ext cx="9144000" cy="579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GB" altLang="zh-CN" sz="3200" b="1">
                <a:latin typeface="Times New Roman" panose="02020603050405020304" pitchFamily="18" charset="0"/>
              </a:rPr>
              <a:t>She asked the young man </a:t>
            </a:r>
            <a:r>
              <a:rPr kumimoji="1" lang="en-GB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if / whether</a:t>
            </a:r>
            <a:r>
              <a:rPr kumimoji="1" lang="en-GB" altLang="zh-CN" sz="3200" b="1">
                <a:latin typeface="Times New Roman" panose="02020603050405020304" pitchFamily="18" charset="0"/>
              </a:rPr>
              <a:t> </a:t>
            </a:r>
            <a:r>
              <a:rPr kumimoji="1" lang="en-GB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he loved her</a:t>
            </a:r>
            <a:r>
              <a:rPr kumimoji="1" lang="en-GB" altLang="zh-CN" sz="2400" b="1">
                <a:latin typeface="Times New Roman" panose="02020603050405020304" pitchFamily="18" charset="0"/>
              </a:rPr>
              <a:t>.</a:t>
            </a:r>
            <a:endParaRPr kumimoji="1" lang="en-US" altLang="zh-CN" sz="24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yinger2_39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3000" y="609600"/>
            <a:ext cx="4849813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5" name="AutoShape 3"/>
          <p:cNvSpPr>
            <a:spLocks noChangeArrowheads="1"/>
          </p:cNvSpPr>
          <p:nvPr/>
        </p:nvSpPr>
        <p:spPr bwMode="auto">
          <a:xfrm>
            <a:off x="5410200" y="838200"/>
            <a:ext cx="2286000" cy="1066800"/>
          </a:xfrm>
          <a:prstGeom prst="cloudCallout">
            <a:avLst>
              <a:gd name="adj1" fmla="val -47500"/>
              <a:gd name="adj2" fmla="val 90028"/>
            </a:avLst>
          </a:prstGeom>
          <a:solidFill>
            <a:schemeClr val="bg1"/>
          </a:solidFill>
          <a:ln w="9525">
            <a:solidFill>
              <a:srgbClr val="FFCC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kumimoji="1" lang="en-US" altLang="zh-CN" sz="2400" b="1">
                <a:solidFill>
                  <a:srgbClr val="CC3300"/>
                </a:solidFill>
                <a:latin typeface="Times New Roman" panose="02020603050405020304" pitchFamily="18" charset="0"/>
              </a:rPr>
              <a:t>Can I fly?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28600" y="533400"/>
            <a:ext cx="53498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3200">
                <a:solidFill>
                  <a:srgbClr val="D60093"/>
                </a:solidFill>
                <a:latin typeface="Times New Roman" panose="02020603050405020304" pitchFamily="18" charset="0"/>
              </a:rPr>
              <a:t>What does the baby wonder ?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447800" y="5486400"/>
            <a:ext cx="662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He wonders if / whether he can fly.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arts_dcs_1400_1050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AutoShape 3"/>
          <p:cNvSpPr>
            <a:spLocks noChangeArrowheads="1"/>
          </p:cNvSpPr>
          <p:nvPr/>
        </p:nvSpPr>
        <p:spPr bwMode="auto">
          <a:xfrm>
            <a:off x="6877050" y="188913"/>
            <a:ext cx="2266950" cy="1905000"/>
          </a:xfrm>
          <a:prstGeom prst="cloudCallout">
            <a:avLst>
              <a:gd name="adj1" fmla="val -37954"/>
              <a:gd name="adj2" fmla="val 5641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kumimoji="1" lang="zh-CN" altLang="zh-CN" sz="2400">
              <a:latin typeface="Times New Roman" panose="02020603050405020304" pitchFamily="18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7288213" y="425450"/>
            <a:ext cx="1614487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400" b="1">
                <a:solidFill>
                  <a:srgbClr val="0099FF"/>
                </a:solidFill>
                <a:latin typeface="Times New Roman" panose="02020603050405020304" pitchFamily="18" charset="0"/>
              </a:rPr>
              <a:t>“Will you </a:t>
            </a:r>
          </a:p>
          <a:p>
            <a:r>
              <a:rPr kumimoji="1" lang="en-US" altLang="zh-CN" sz="2400" b="1">
                <a:solidFill>
                  <a:srgbClr val="0099FF"/>
                </a:solidFill>
                <a:latin typeface="Times New Roman" panose="02020603050405020304" pitchFamily="18" charset="0"/>
              </a:rPr>
              <a:t> take me to</a:t>
            </a:r>
          </a:p>
          <a:p>
            <a:r>
              <a:rPr kumimoji="1" lang="en-US" altLang="zh-CN" sz="2400" b="1">
                <a:solidFill>
                  <a:srgbClr val="0099FF"/>
                </a:solidFill>
                <a:latin typeface="Times New Roman" panose="02020603050405020304" pitchFamily="18" charset="0"/>
              </a:rPr>
              <a:t> the sky?”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187450" y="4843463"/>
            <a:ext cx="6932613" cy="5794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GB" altLang="zh-CN" sz="3200" b="1">
                <a:solidFill>
                  <a:srgbClr val="D60093"/>
                </a:solidFill>
                <a:latin typeface="Times New Roman" panose="02020603050405020304" pitchFamily="18" charset="0"/>
              </a:rPr>
              <a:t>What does the girl ask the Spiderman?</a:t>
            </a:r>
            <a:endParaRPr kumimoji="1" lang="en-US" altLang="zh-CN" sz="3200" b="1">
              <a:solidFill>
                <a:srgbClr val="D60093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095375" y="5727700"/>
            <a:ext cx="6931025" cy="1076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GB" altLang="zh-CN" sz="3200" b="1">
                <a:latin typeface="Times New Roman" panose="02020603050405020304" pitchFamily="18" charset="0"/>
              </a:rPr>
              <a:t>She asks the Spiderman if / whether he</a:t>
            </a:r>
          </a:p>
          <a:p>
            <a:r>
              <a:rPr kumimoji="1" lang="en-GB" altLang="zh-CN" sz="3200" b="1">
                <a:latin typeface="Times New Roman" panose="02020603050405020304" pitchFamily="18" charset="0"/>
              </a:rPr>
              <a:t> will take her to the sky.</a:t>
            </a:r>
            <a:endParaRPr kumimoji="1" lang="en-US" altLang="zh-CN" sz="32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8458200" cy="45720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altLang="zh-CN" b="1" dirty="0" smtClean="0">
                <a:latin typeface="Times New Roman" panose="02020603050405020304" pitchFamily="18" charset="0"/>
              </a:rPr>
              <a:t>1.--- Please tell me </a:t>
            </a:r>
            <a:r>
              <a:rPr lang="en-US" altLang="zh-CN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if / why</a:t>
            </a:r>
            <a:r>
              <a:rPr lang="en-US" altLang="zh-CN" b="1" dirty="0" smtClean="0">
                <a:latin typeface="Times New Roman" panose="02020603050405020304" pitchFamily="18" charset="0"/>
              </a:rPr>
              <a:t> you want to come to my party.</a:t>
            </a:r>
          </a:p>
          <a:p>
            <a:pPr marL="609600" indent="-609600">
              <a:buFontTx/>
              <a:buNone/>
            </a:pPr>
            <a:r>
              <a:rPr lang="en-US" altLang="zh-CN" b="1" dirty="0" smtClean="0">
                <a:latin typeface="Times New Roman" panose="02020603050405020304" pitchFamily="18" charset="0"/>
              </a:rPr>
              <a:t>   </a:t>
            </a:r>
            <a:r>
              <a:rPr lang="en-US" altLang="zh-CN" b="1" dirty="0">
                <a:latin typeface="Times New Roman" panose="02020603050405020304" pitchFamily="18" charset="0"/>
              </a:rPr>
              <a:t>--- I’d love to come. Thanks!</a:t>
            </a:r>
          </a:p>
          <a:p>
            <a:pPr marL="609600" indent="-609600">
              <a:buFontTx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2. I don’t know </a:t>
            </a:r>
            <a:r>
              <a:rPr lang="en-US" altLang="zh-CN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how / why</a:t>
            </a:r>
            <a:r>
              <a:rPr lang="en-US" altLang="zh-CN" b="1" dirty="0">
                <a:latin typeface="Times New Roman" panose="02020603050405020304" pitchFamily="18" charset="0"/>
              </a:rPr>
              <a:t> he did it.</a:t>
            </a:r>
          </a:p>
          <a:p>
            <a:pPr marL="609600" indent="-609600">
              <a:buFontTx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   --- I’ll show you.</a:t>
            </a:r>
          </a:p>
          <a:p>
            <a:pPr marL="609600" indent="-609600">
              <a:buFontTx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3. --- I’m not sure </a:t>
            </a:r>
            <a:r>
              <a:rPr lang="en-US" altLang="zh-CN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when / whether</a:t>
            </a:r>
            <a:r>
              <a:rPr lang="en-US" altLang="zh-CN" b="1" dirty="0">
                <a:latin typeface="Times New Roman" panose="02020603050405020304" pitchFamily="18" charset="0"/>
              </a:rPr>
              <a:t> Tony will come or not.</a:t>
            </a:r>
          </a:p>
          <a:p>
            <a:pPr marL="609600" indent="-609600">
              <a:buFontTx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   --- No, he isn’t.</a:t>
            </a: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>
            <a:off x="3429000" y="2286000"/>
            <a:ext cx="381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>
            <a:off x="3200400" y="3962400"/>
            <a:ext cx="685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4800600" y="5181600"/>
            <a:ext cx="1524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381000" y="381000"/>
            <a:ext cx="830580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5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Choose the correct words to complete the sentences.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nimBg="1"/>
      <p:bldP spid="31749" grpId="0" animBg="1"/>
      <p:bldP spid="3175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6172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dirty="0"/>
              <a:t>4. --- I want to know how </a:t>
            </a:r>
            <a:r>
              <a:rPr lang="en-US" altLang="zh-CN" b="1" dirty="0">
                <a:solidFill>
                  <a:schemeClr val="accent2"/>
                </a:solidFill>
              </a:rPr>
              <a:t>long / old</a:t>
            </a:r>
            <a:r>
              <a:rPr lang="en-US" altLang="zh-CN" dirty="0"/>
              <a:t> he is.</a:t>
            </a:r>
          </a:p>
          <a:p>
            <a:pPr>
              <a:buFontTx/>
              <a:buNone/>
            </a:pPr>
            <a:r>
              <a:rPr lang="en-US" altLang="zh-CN" dirty="0"/>
              <a:t>   --- He is ten years old.</a:t>
            </a:r>
          </a:p>
          <a:p>
            <a:pPr>
              <a:buFontTx/>
              <a:buNone/>
            </a:pPr>
            <a:r>
              <a:rPr lang="en-US" altLang="zh-CN" dirty="0"/>
              <a:t>5. --- Do you know </a:t>
            </a:r>
            <a:r>
              <a:rPr lang="en-US" altLang="zh-CN" b="1" dirty="0">
                <a:solidFill>
                  <a:schemeClr val="accent2"/>
                </a:solidFill>
              </a:rPr>
              <a:t>if / where</a:t>
            </a:r>
            <a:r>
              <a:rPr lang="en-US" altLang="zh-CN" dirty="0"/>
              <a:t> the orchestra will play?</a:t>
            </a:r>
          </a:p>
          <a:p>
            <a:pPr>
              <a:buFontTx/>
              <a:buNone/>
            </a:pPr>
            <a:r>
              <a:rPr lang="en-US" altLang="zh-CN" dirty="0"/>
              <a:t>   --- Yes, in the concert hall in town.</a:t>
            </a:r>
          </a:p>
          <a:p>
            <a:pPr>
              <a:buFontTx/>
              <a:buNone/>
            </a:pPr>
            <a:r>
              <a:rPr lang="en-US" altLang="zh-CN" dirty="0"/>
              <a:t>6. --- Can you tell me </a:t>
            </a:r>
            <a:r>
              <a:rPr lang="en-US" altLang="zh-CN" b="1" dirty="0">
                <a:solidFill>
                  <a:schemeClr val="accent2"/>
                </a:solidFill>
              </a:rPr>
              <a:t>that / who</a:t>
            </a:r>
            <a:r>
              <a:rPr lang="en-US" altLang="zh-CN" dirty="0"/>
              <a:t> sings this song?</a:t>
            </a:r>
          </a:p>
          <a:p>
            <a:pPr>
              <a:buFontTx/>
              <a:buNone/>
            </a:pPr>
            <a:r>
              <a:rPr lang="en-US" altLang="zh-CN" dirty="0"/>
              <a:t>   --- Yes, it’s Robbie Williams.</a:t>
            </a:r>
          </a:p>
          <a:p>
            <a:pPr>
              <a:buFontTx/>
              <a:buNone/>
            </a:pPr>
            <a:r>
              <a:rPr lang="en-US" altLang="zh-CN" dirty="0"/>
              <a:t>7. --- Can I ask you </a:t>
            </a:r>
            <a:r>
              <a:rPr lang="en-US" altLang="zh-CN" b="1" dirty="0">
                <a:solidFill>
                  <a:schemeClr val="accent2"/>
                </a:solidFill>
              </a:rPr>
              <a:t>if / why</a:t>
            </a:r>
            <a:r>
              <a:rPr lang="en-US" altLang="zh-CN" dirty="0"/>
              <a:t> you like living here?</a:t>
            </a:r>
          </a:p>
          <a:p>
            <a:pPr>
              <a:buFontTx/>
              <a:buNone/>
            </a:pPr>
            <a:r>
              <a:rPr lang="en-US" altLang="zh-CN" dirty="0"/>
              <a:t>   --- Because everyone is so friendly.</a:t>
            </a:r>
          </a:p>
        </p:txBody>
      </p:sp>
      <p:sp>
        <p:nvSpPr>
          <p:cNvPr id="32772" name="Line 4"/>
          <p:cNvSpPr>
            <a:spLocks noChangeShapeType="1"/>
          </p:cNvSpPr>
          <p:nvPr/>
        </p:nvSpPr>
        <p:spPr bwMode="auto">
          <a:xfrm>
            <a:off x="6172200" y="914400"/>
            <a:ext cx="6096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73" name="Line 5"/>
          <p:cNvSpPr>
            <a:spLocks noChangeShapeType="1"/>
          </p:cNvSpPr>
          <p:nvPr/>
        </p:nvSpPr>
        <p:spPr bwMode="auto">
          <a:xfrm>
            <a:off x="4648200" y="2057400"/>
            <a:ext cx="1143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>
            <a:off x="5486400" y="3810000"/>
            <a:ext cx="838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>
            <a:off x="4572000" y="5410200"/>
            <a:ext cx="838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animBg="1"/>
      <p:bldP spid="32773" grpId="0" animBg="1"/>
      <p:bldP spid="32774" grpId="0" animBg="1"/>
      <p:bldP spid="3277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85800"/>
            <a:ext cx="8229600" cy="5334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/>
              <a:t>8. --- Do you know </a:t>
            </a:r>
            <a:r>
              <a:rPr lang="en-US" altLang="zh-CN" b="1">
                <a:solidFill>
                  <a:schemeClr val="accent2"/>
                </a:solidFill>
              </a:rPr>
              <a:t>when / what</a:t>
            </a:r>
            <a:r>
              <a:rPr lang="en-US" altLang="zh-CN"/>
              <a:t> the next English club is?</a:t>
            </a:r>
          </a:p>
          <a:p>
            <a:pPr>
              <a:buFontTx/>
              <a:buNone/>
            </a:pPr>
            <a:r>
              <a:rPr lang="en-US" altLang="zh-CN"/>
              <a:t>   --- Yes, it’s on Thursday, at five o’clock.</a:t>
            </a:r>
          </a:p>
          <a:p>
            <a:pPr>
              <a:buFontTx/>
              <a:buNone/>
            </a:pPr>
            <a:r>
              <a:rPr lang="en-US" altLang="zh-CN"/>
              <a:t>9. --- Can you tell me </a:t>
            </a:r>
            <a:r>
              <a:rPr lang="en-US" altLang="zh-CN" b="1">
                <a:solidFill>
                  <a:schemeClr val="accent2"/>
                </a:solidFill>
              </a:rPr>
              <a:t>how / when</a:t>
            </a:r>
            <a:r>
              <a:rPr lang="en-US" altLang="zh-CN"/>
              <a:t> Sally is playing?</a:t>
            </a:r>
          </a:p>
          <a:p>
            <a:pPr>
              <a:buFontTx/>
              <a:buNone/>
            </a:pPr>
            <a:r>
              <a:rPr lang="en-US" altLang="zh-CN"/>
              <a:t>   --- Yes, at ten o’clock, I think.</a:t>
            </a:r>
          </a:p>
          <a:p>
            <a:pPr>
              <a:buFontTx/>
              <a:buNone/>
            </a:pPr>
            <a:r>
              <a:rPr lang="en-US" altLang="zh-CN"/>
              <a:t>10. --- I’ve heard </a:t>
            </a:r>
            <a:r>
              <a:rPr lang="en-US" altLang="zh-CN" b="1">
                <a:solidFill>
                  <a:schemeClr val="accent2"/>
                </a:solidFill>
              </a:rPr>
              <a:t>that / who</a:t>
            </a:r>
            <a:r>
              <a:rPr lang="en-US" altLang="zh-CN"/>
              <a:t> our team </a:t>
            </a:r>
            <a:r>
              <a:rPr lang="en-US" altLang="zh-CN" b="1"/>
              <a:t>won</a:t>
            </a:r>
            <a:r>
              <a:rPr lang="en-US" altLang="zh-CN"/>
              <a:t> the match. Is it true?</a:t>
            </a:r>
          </a:p>
          <a:p>
            <a:pPr>
              <a:buFontTx/>
              <a:buNone/>
            </a:pPr>
            <a:r>
              <a:rPr lang="en-US" altLang="zh-CN"/>
              <a:t>   --- Yes, it is. Isn’t it wonderful!</a:t>
            </a:r>
          </a:p>
        </p:txBody>
      </p:sp>
      <p:sp>
        <p:nvSpPr>
          <p:cNvPr id="33796" name="Line 4"/>
          <p:cNvSpPr>
            <a:spLocks noChangeShapeType="1"/>
          </p:cNvSpPr>
          <p:nvPr/>
        </p:nvSpPr>
        <p:spPr bwMode="auto">
          <a:xfrm>
            <a:off x="4038600" y="1219200"/>
            <a:ext cx="9144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>
            <a:off x="5562600" y="2895600"/>
            <a:ext cx="1066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798" name="Line 6"/>
          <p:cNvSpPr>
            <a:spLocks noChangeShapeType="1"/>
          </p:cNvSpPr>
          <p:nvPr/>
        </p:nvSpPr>
        <p:spPr bwMode="auto">
          <a:xfrm>
            <a:off x="3581400" y="4495800"/>
            <a:ext cx="9144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animBg="1"/>
      <p:bldP spid="33797" grpId="0" animBg="1"/>
      <p:bldP spid="3379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457200" y="304800"/>
            <a:ext cx="82613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4000" dirty="0">
                <a:solidFill>
                  <a:schemeClr val="accent2"/>
                </a:solidFill>
                <a:latin typeface="Times New Roman" panose="02020603050405020304" pitchFamily="18" charset="0"/>
              </a:rPr>
              <a:t>Match the questions with the reasons for asking.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685800" y="1658937"/>
            <a:ext cx="7434263" cy="260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300" dirty="0">
                <a:latin typeface="Times New Roman" panose="02020603050405020304" pitchFamily="18" charset="0"/>
              </a:rPr>
              <a:t>1. Can you tell me what your name is?</a:t>
            </a:r>
          </a:p>
          <a:p>
            <a:r>
              <a:rPr lang="en-US" altLang="zh-CN" sz="3300" dirty="0">
                <a:latin typeface="Times New Roman" panose="02020603050405020304" pitchFamily="18" charset="0"/>
              </a:rPr>
              <a:t>2. Is it OK if I sit here?</a:t>
            </a:r>
          </a:p>
          <a:p>
            <a:r>
              <a:rPr lang="en-US" altLang="zh-CN" sz="3300" dirty="0">
                <a:latin typeface="Times New Roman" panose="02020603050405020304" pitchFamily="18" charset="0"/>
              </a:rPr>
              <a:t>3. Do you know what time the shop opens?</a:t>
            </a:r>
          </a:p>
          <a:p>
            <a:r>
              <a:rPr lang="en-US" altLang="zh-CN" sz="3300" dirty="0">
                <a:latin typeface="Times New Roman" panose="02020603050405020304" pitchFamily="18" charset="0"/>
              </a:rPr>
              <a:t>4. Do you know where the library is?</a:t>
            </a:r>
          </a:p>
          <a:p>
            <a:r>
              <a:rPr lang="en-US" altLang="zh-CN" sz="3300" dirty="0">
                <a:latin typeface="Times New Roman" panose="02020603050405020304" pitchFamily="18" charset="0"/>
              </a:rPr>
              <a:t>5. Do you know if she is here yet?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838200" y="4419600"/>
            <a:ext cx="5127625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300">
                <a:solidFill>
                  <a:srgbClr val="D60093"/>
                </a:solidFill>
                <a:latin typeface="Times New Roman" panose="02020603050405020304" pitchFamily="18" charset="0"/>
              </a:rPr>
              <a:t>a to find out information</a:t>
            </a:r>
          </a:p>
          <a:p>
            <a:r>
              <a:rPr lang="en-US" altLang="zh-CN" sz="3300">
                <a:solidFill>
                  <a:srgbClr val="D60093"/>
                </a:solidFill>
                <a:latin typeface="Times New Roman" panose="02020603050405020304" pitchFamily="18" charset="0"/>
              </a:rPr>
              <a:t>b to find out about possibility</a:t>
            </a:r>
          </a:p>
          <a:p>
            <a:r>
              <a:rPr lang="en-US" altLang="zh-CN" sz="3300">
                <a:solidFill>
                  <a:srgbClr val="D60093"/>
                </a:solidFill>
                <a:latin typeface="Times New Roman" panose="02020603050405020304" pitchFamily="18" charset="0"/>
              </a:rPr>
              <a:t>c to find our about a time </a:t>
            </a:r>
          </a:p>
          <a:p>
            <a:r>
              <a:rPr lang="en-US" altLang="zh-CN" sz="3300">
                <a:solidFill>
                  <a:srgbClr val="D60093"/>
                </a:solidFill>
                <a:latin typeface="Times New Roman" panose="02020603050405020304" pitchFamily="18" charset="0"/>
              </a:rPr>
              <a:t>d to find out about place</a:t>
            </a: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5562600" y="5334000"/>
            <a:ext cx="4635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 b="1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5410200" y="4267200"/>
            <a:ext cx="4635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 b="1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6019800" y="4800600"/>
            <a:ext cx="4635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 b="1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5181600" y="5867400"/>
            <a:ext cx="4635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 b="1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6019800" y="4267200"/>
            <a:ext cx="4635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 b="1">
                <a:latin typeface="Times New Roman" panose="02020603050405020304" pitchFamily="18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994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/>
      <p:bldP spid="39943" grpId="0"/>
      <p:bldP spid="39944" grpId="0"/>
      <p:bldP spid="39945" grpId="0"/>
      <p:bldP spid="39946" grpId="0"/>
      <p:bldP spid="39947" grpId="0"/>
      <p:bldP spid="3994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457200" y="990600"/>
            <a:ext cx="8305800" cy="164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400" dirty="0">
                <a:solidFill>
                  <a:srgbClr val="D60093"/>
                </a:solidFill>
                <a:latin typeface="Comic Sans MS" panose="030F0702030302020204" pitchFamily="66" charset="0"/>
              </a:rPr>
              <a:t>Complete the conversation with the correct form of the words and expressions in the box.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685800" y="3429000"/>
            <a:ext cx="7696200" cy="1098550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3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classmate    feel   like    foreigner    lonely    miss    parent    personal    worry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533400" y="1447800"/>
            <a:ext cx="8229600" cy="447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</a:rPr>
              <a:t>Tom: Excuse me. I’m from our school </a:t>
            </a:r>
          </a:p>
          <a:p>
            <a:r>
              <a:rPr lang="en-US" altLang="zh-CN" sz="3200" dirty="0">
                <a:latin typeface="Times New Roman" panose="02020603050405020304" pitchFamily="18" charset="0"/>
              </a:rPr>
              <a:t>          newspaper. My (1)____and I would like to </a:t>
            </a:r>
          </a:p>
          <a:p>
            <a:r>
              <a:rPr lang="en-US" altLang="zh-CN" sz="3200" dirty="0">
                <a:latin typeface="Times New Roman" panose="02020603050405020304" pitchFamily="18" charset="0"/>
              </a:rPr>
              <a:t>          interview some students. Can I ask you a </a:t>
            </a:r>
          </a:p>
          <a:p>
            <a:r>
              <a:rPr lang="en-US" altLang="zh-CN" sz="3200" dirty="0">
                <a:latin typeface="Times New Roman" panose="02020603050405020304" pitchFamily="18" charset="0"/>
              </a:rPr>
              <a:t>          few (2)____questions?</a:t>
            </a:r>
          </a:p>
          <a:p>
            <a:r>
              <a:rPr lang="en-US" altLang="zh-CN" sz="3200" dirty="0">
                <a:latin typeface="Times New Roman" panose="02020603050405020304" pitchFamily="18" charset="0"/>
              </a:rPr>
              <a:t>Emily: Um……</a:t>
            </a:r>
          </a:p>
          <a:p>
            <a:r>
              <a:rPr lang="en-US" altLang="zh-CN" sz="3200" dirty="0">
                <a:latin typeface="Times New Roman" panose="02020603050405020304" pitchFamily="18" charset="0"/>
              </a:rPr>
              <a:t>Tom:  Don’t  (3)____. They’re not too difficult!</a:t>
            </a:r>
          </a:p>
          <a:p>
            <a:r>
              <a:rPr lang="en-US" altLang="zh-CN" sz="3200" dirty="0">
                <a:latin typeface="Times New Roman" panose="02020603050405020304" pitchFamily="18" charset="0"/>
              </a:rPr>
              <a:t>Emily: OK. What would you like to know?</a:t>
            </a:r>
          </a:p>
          <a:p>
            <a:r>
              <a:rPr lang="en-US" altLang="zh-CN" sz="3200" dirty="0">
                <a:latin typeface="Times New Roman" panose="02020603050405020304" pitchFamily="18" charset="0"/>
              </a:rPr>
              <a:t>Tom:  Well , what does it (4)____to be at school </a:t>
            </a:r>
          </a:p>
          <a:p>
            <a:r>
              <a:rPr lang="en-US" altLang="zh-CN" sz="3200" dirty="0">
                <a:latin typeface="Times New Roman" panose="02020603050405020304" pitchFamily="18" charset="0"/>
              </a:rPr>
              <a:t>           in China?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457200" y="685800"/>
            <a:ext cx="8458200" cy="576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100" dirty="0">
                <a:latin typeface="Times New Roman" panose="02020603050405020304" pitchFamily="18" charset="0"/>
              </a:rPr>
              <a:t>Emily: It’s great! I was a bit (5)____at first, but </a:t>
            </a:r>
          </a:p>
          <a:p>
            <a:r>
              <a:rPr lang="en-US" altLang="zh-CN" sz="3100" dirty="0">
                <a:latin typeface="Times New Roman" panose="02020603050405020304" pitchFamily="18" charset="0"/>
              </a:rPr>
              <a:t>            people here are friendly, so I am never alone </a:t>
            </a:r>
          </a:p>
          <a:p>
            <a:r>
              <a:rPr lang="en-US" altLang="zh-CN" sz="3100" dirty="0">
                <a:latin typeface="Times New Roman" panose="02020603050405020304" pitchFamily="18" charset="0"/>
              </a:rPr>
              <a:t>            any more!</a:t>
            </a:r>
          </a:p>
          <a:p>
            <a:r>
              <a:rPr lang="en-US" altLang="zh-CN" sz="3100" dirty="0">
                <a:latin typeface="Times New Roman" panose="02020603050405020304" pitchFamily="18" charset="0"/>
              </a:rPr>
              <a:t>Tom:  What do you think is the most difficult thing </a:t>
            </a:r>
          </a:p>
          <a:p>
            <a:r>
              <a:rPr lang="en-US" altLang="zh-CN" sz="3100" dirty="0">
                <a:latin typeface="Times New Roman" panose="02020603050405020304" pitchFamily="18" charset="0"/>
              </a:rPr>
              <a:t>           for a (6)_____living in China?</a:t>
            </a:r>
          </a:p>
          <a:p>
            <a:r>
              <a:rPr lang="en-US" altLang="zh-CN" sz="3100" dirty="0">
                <a:latin typeface="Times New Roman" panose="02020603050405020304" pitchFamily="18" charset="0"/>
              </a:rPr>
              <a:t>Emily: Well the language, of course. I’M learning </a:t>
            </a:r>
          </a:p>
          <a:p>
            <a:r>
              <a:rPr lang="en-US" altLang="zh-CN" sz="3100" dirty="0">
                <a:latin typeface="Times New Roman" panose="02020603050405020304" pitchFamily="18" charset="0"/>
              </a:rPr>
              <a:t>            it now, but it’ going to take a long time.</a:t>
            </a:r>
          </a:p>
          <a:p>
            <a:r>
              <a:rPr lang="en-US" altLang="zh-CN" sz="3100" dirty="0">
                <a:latin typeface="Times New Roman" panose="02020603050405020304" pitchFamily="18" charset="0"/>
              </a:rPr>
              <a:t>Tom:   What do you (7)____about your country?</a:t>
            </a:r>
          </a:p>
          <a:p>
            <a:r>
              <a:rPr lang="en-US" altLang="zh-CN" sz="3100" dirty="0">
                <a:latin typeface="Times New Roman" panose="02020603050405020304" pitchFamily="18" charset="0"/>
              </a:rPr>
              <a:t>Emily: My(8)____.but they’re coming over to visit </a:t>
            </a:r>
          </a:p>
          <a:p>
            <a:r>
              <a:rPr lang="en-US" altLang="zh-CN" sz="3100" dirty="0">
                <a:latin typeface="Times New Roman" panose="02020603050405020304" pitchFamily="18" charset="0"/>
              </a:rPr>
              <a:t>           me in a few months.</a:t>
            </a:r>
          </a:p>
          <a:p>
            <a:r>
              <a:rPr lang="en-US" altLang="zh-CN" sz="3100" dirty="0">
                <a:latin typeface="Times New Roman" panose="02020603050405020304" pitchFamily="18" charset="0"/>
              </a:rPr>
              <a:t>Tom:  OK! Thank you!</a:t>
            </a:r>
          </a:p>
          <a:p>
            <a:r>
              <a:rPr lang="en-US" altLang="zh-CN" sz="3100" dirty="0">
                <a:latin typeface="Times New Roman" panose="02020603050405020304" pitchFamily="18" charset="0"/>
              </a:rPr>
              <a:t>Emily: You’re welcome.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altLang="zh-CN" dirty="0">
                <a:solidFill>
                  <a:schemeClr val="accent2"/>
                </a:solidFill>
                <a:latin typeface="Comic Sans MS" panose="030F0702030302020204" pitchFamily="66" charset="0"/>
              </a:rPr>
              <a:t>Language practice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381000" y="2033588"/>
            <a:ext cx="8480425" cy="3990975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I know (that) foreigners find China very </a:t>
            </a:r>
          </a:p>
          <a:p>
            <a:r>
              <a:rPr lang="en-US" altLang="zh-CN" sz="32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different from their own countries.</a:t>
            </a:r>
          </a:p>
          <a:p>
            <a:r>
              <a:rPr lang="en-US" altLang="zh-CN" sz="32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I don’t know who will come.</a:t>
            </a:r>
          </a:p>
          <a:p>
            <a:r>
              <a:rPr lang="en-US" altLang="zh-CN" sz="32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I’ve heard that you play in the school orchestra.</a:t>
            </a:r>
          </a:p>
          <a:p>
            <a:r>
              <a:rPr lang="en-US" altLang="zh-CN" sz="32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I asked your secretary. </a:t>
            </a:r>
          </a:p>
          <a:p>
            <a:r>
              <a:rPr lang="en-US" altLang="zh-CN" sz="32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whether she could come or not.</a:t>
            </a:r>
          </a:p>
          <a:p>
            <a:r>
              <a:rPr lang="en-US" altLang="zh-CN" sz="32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Do you know if Sally Maxwell is here yet?</a:t>
            </a:r>
          </a:p>
          <a:p>
            <a:r>
              <a:rPr lang="en-US" altLang="zh-CN" sz="32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Can you tell me where you’re from?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381000" y="1143000"/>
            <a:ext cx="8153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b="1">
                <a:latin typeface="Times New Roman" panose="02020603050405020304" pitchFamily="18" charset="0"/>
              </a:rPr>
              <a:t>Work in pairs. Complete the conversations with the phrases in the box.</a:t>
            </a: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762000" y="2743200"/>
            <a:ext cx="7010400" cy="3292475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000" b="1">
                <a:solidFill>
                  <a:schemeClr val="accent2"/>
                </a:solidFill>
                <a:latin typeface="Times New Roman" panose="02020603050405020304" pitchFamily="18" charset="0"/>
              </a:rPr>
              <a:t>a I’m afraid you have the wrong number </a:t>
            </a:r>
          </a:p>
          <a:p>
            <a:r>
              <a:rPr lang="en-US" altLang="zh-CN" sz="3000" b="1">
                <a:solidFill>
                  <a:schemeClr val="accent2"/>
                </a:solidFill>
                <a:latin typeface="Times New Roman" panose="02020603050405020304" pitchFamily="18" charset="0"/>
              </a:rPr>
              <a:t>b Can I help you     </a:t>
            </a:r>
          </a:p>
          <a:p>
            <a:r>
              <a:rPr lang="en-US" altLang="zh-CN" sz="3000" b="1">
                <a:solidFill>
                  <a:schemeClr val="accent2"/>
                </a:solidFill>
                <a:latin typeface="Times New Roman" panose="02020603050405020304" pitchFamily="18" charset="0"/>
              </a:rPr>
              <a:t>c May I speak to Jack</a:t>
            </a:r>
          </a:p>
          <a:p>
            <a:r>
              <a:rPr lang="en-US" altLang="zh-CN" sz="3000" b="1">
                <a:solidFill>
                  <a:schemeClr val="accent2"/>
                </a:solidFill>
                <a:latin typeface="Times New Roman" panose="02020603050405020304" pitchFamily="18" charset="0"/>
              </a:rPr>
              <a:t>d Hold the line </a:t>
            </a:r>
          </a:p>
          <a:p>
            <a:r>
              <a:rPr lang="en-US" altLang="zh-CN" sz="3000" b="1">
                <a:solidFill>
                  <a:schemeClr val="accent2"/>
                </a:solidFill>
                <a:latin typeface="Times New Roman" panose="02020603050405020304" pitchFamily="18" charset="0"/>
              </a:rPr>
              <a:t>e I’ll call back later</a:t>
            </a:r>
          </a:p>
          <a:p>
            <a:r>
              <a:rPr lang="en-US" altLang="zh-CN" sz="3000" b="1">
                <a:solidFill>
                  <a:schemeClr val="accent2"/>
                </a:solidFill>
                <a:latin typeface="Times New Roman" panose="02020603050405020304" pitchFamily="18" charset="0"/>
              </a:rPr>
              <a:t>f Jack isn’t here right now </a:t>
            </a:r>
          </a:p>
          <a:p>
            <a:r>
              <a:rPr lang="en-US" altLang="zh-CN" sz="3000" b="1">
                <a:solidFill>
                  <a:schemeClr val="accent2"/>
                </a:solidFill>
                <a:latin typeface="Times New Roman" panose="02020603050405020304" pitchFamily="18" charset="0"/>
              </a:rPr>
              <a:t>g who’s calling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381000" y="304800"/>
            <a:ext cx="8153400" cy="393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latin typeface="Times New Roman" panose="02020603050405020304" pitchFamily="18" charset="0"/>
              </a:rPr>
              <a:t>A: Good morning This is 234567.(1)____?</a:t>
            </a:r>
          </a:p>
          <a:p>
            <a:r>
              <a:rPr lang="en-US" altLang="zh-CN" sz="2800">
                <a:latin typeface="Times New Roman" panose="02020603050405020304" pitchFamily="18" charset="0"/>
              </a:rPr>
              <a:t>B: Hello (2)____, please?</a:t>
            </a:r>
          </a:p>
          <a:p>
            <a:r>
              <a:rPr lang="en-US" altLang="zh-CN" sz="2800">
                <a:latin typeface="Times New Roman" panose="02020603050405020304" pitchFamily="18" charset="0"/>
              </a:rPr>
              <a:t>A: (3)____, please?</a:t>
            </a:r>
          </a:p>
          <a:p>
            <a:r>
              <a:rPr lang="en-US" altLang="zh-CN" sz="2800">
                <a:latin typeface="Times New Roman" panose="02020603050405020304" pitchFamily="18" charset="0"/>
              </a:rPr>
              <a:t>B: It’s Sally.</a:t>
            </a:r>
          </a:p>
          <a:p>
            <a:r>
              <a:rPr lang="en-US" altLang="zh-CN" sz="2800">
                <a:latin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sym typeface="Wingdings" panose="05000000000000000000" pitchFamily="2" charset="2"/>
              </a:rPr>
              <a:t>: (4)____, please.sorry,(5)____.</a:t>
            </a:r>
          </a:p>
          <a:p>
            <a:r>
              <a:rPr lang="en-US" altLang="zh-CN" sz="2800">
                <a:latin typeface="Times New Roman" panose="02020603050405020304" pitchFamily="18" charset="0"/>
                <a:sym typeface="Wingdings" panose="05000000000000000000" pitchFamily="2" charset="2"/>
              </a:rPr>
              <a:t>     Can I take a message?</a:t>
            </a:r>
          </a:p>
          <a:p>
            <a:r>
              <a:rPr lang="en-US" altLang="zh-CN" sz="2800">
                <a:latin typeface="Times New Roman" panose="02020603050405020304" pitchFamily="18" charset="0"/>
                <a:sym typeface="Wingdings" panose="05000000000000000000" pitchFamily="2" charset="2"/>
              </a:rPr>
              <a:t>B: No, tanks, (6)_____.</a:t>
            </a:r>
          </a:p>
          <a:p>
            <a:r>
              <a:rPr lang="en-US" altLang="zh-CN" sz="2800">
                <a:latin typeface="Times New Roman" panose="02020603050405020304" pitchFamily="18" charset="0"/>
                <a:sym typeface="Wingdings" panose="05000000000000000000" pitchFamily="2" charset="2"/>
              </a:rPr>
              <a:t>A: All right Bye.</a:t>
            </a:r>
          </a:p>
          <a:p>
            <a:r>
              <a:rPr lang="en-US" altLang="zh-CN" sz="2800">
                <a:latin typeface="Times New Roman" panose="02020603050405020304" pitchFamily="18" charset="0"/>
                <a:sym typeface="Wingdings" panose="05000000000000000000" pitchFamily="2" charset="2"/>
              </a:rPr>
              <a:t>B: Bye.</a:t>
            </a:r>
            <a:endParaRPr lang="en-US" altLang="zh-CN" sz="2800">
              <a:latin typeface="Times New Roman" panose="02020603050405020304" pitchFamily="18" charset="0"/>
            </a:endParaRP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381000" y="4267200"/>
            <a:ext cx="57912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latin typeface="Times New Roman" panose="02020603050405020304" pitchFamily="18" charset="0"/>
              </a:rPr>
              <a:t>C: Hello This is Mike speaking.</a:t>
            </a:r>
          </a:p>
          <a:p>
            <a:r>
              <a:rPr lang="en-US" altLang="zh-CN" sz="2800">
                <a:latin typeface="Times New Roman" panose="02020603050405020304" pitchFamily="18" charset="0"/>
              </a:rPr>
              <a:t>D: hello May I speak to Tom?</a:t>
            </a:r>
          </a:p>
          <a:p>
            <a:r>
              <a:rPr lang="en-US" altLang="zh-CN" sz="2800">
                <a:latin typeface="Times New Roman" panose="02020603050405020304" pitchFamily="18" charset="0"/>
              </a:rPr>
              <a:t>C: Tom? Sorry (7)_____</a:t>
            </a:r>
          </a:p>
          <a:p>
            <a:r>
              <a:rPr lang="en-US" altLang="zh-CN" sz="2800">
                <a:latin typeface="Times New Roman" panose="02020603050405020304" pitchFamily="18" charset="0"/>
              </a:rPr>
              <a:t>D: Sorry.</a:t>
            </a:r>
          </a:p>
          <a:p>
            <a:r>
              <a:rPr lang="en-US" altLang="zh-CN" sz="2800">
                <a:latin typeface="Times New Roman" panose="02020603050405020304" pitchFamily="18" charset="0"/>
              </a:rPr>
              <a:t>C: That’s OK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5867400" y="3048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2286000" y="762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1447800" y="1143000"/>
            <a:ext cx="420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1447800" y="2057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4572000" y="2057400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3048000" y="28956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45069" name="Text Box 13"/>
          <p:cNvSpPr txBox="1">
            <a:spLocks noChangeArrowheads="1"/>
          </p:cNvSpPr>
          <p:nvPr/>
        </p:nvSpPr>
        <p:spPr bwMode="auto">
          <a:xfrm>
            <a:off x="3352800" y="51054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/>
      <p:bldP spid="45064" grpId="0"/>
      <p:bldP spid="45065" grpId="0"/>
      <p:bldP spid="45066" grpId="0"/>
      <p:bldP spid="45067" grpId="0"/>
      <p:bldP spid="45068" grpId="0"/>
      <p:bldP spid="4506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381000" y="1981200"/>
            <a:ext cx="7578725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latin typeface="Times New Roman" panose="02020603050405020304" pitchFamily="18" charset="0"/>
              </a:rPr>
              <a:t>a) “My best friend has found a new best friend.”</a:t>
            </a:r>
          </a:p>
          <a:p>
            <a:r>
              <a:rPr lang="en-US" altLang="zh-CN" sz="3200" b="1" dirty="0">
                <a:latin typeface="Times New Roman" panose="02020603050405020304" pitchFamily="18" charset="0"/>
              </a:rPr>
              <a:t>b) “My long friendship with someone is coming to an end”</a:t>
            </a:r>
          </a:p>
          <a:p>
            <a:r>
              <a:rPr lang="en-US" altLang="zh-CN" sz="3200" b="1" dirty="0">
                <a:latin typeface="Times New Roman" panose="02020603050405020304" pitchFamily="18" charset="0"/>
              </a:rPr>
              <a:t>c) “I have moved to a new school and I’m lonely.”</a:t>
            </a:r>
          </a:p>
          <a:p>
            <a:r>
              <a:rPr lang="en-US" altLang="zh-CN" sz="3200" b="1" dirty="0">
                <a:latin typeface="Times New Roman" panose="02020603050405020304" pitchFamily="18" charset="0"/>
              </a:rPr>
              <a:t>d) “My best friend’s parents don’t like me.”</a:t>
            </a: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609600" y="533400"/>
            <a:ext cx="7620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7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Listen and choose the problem the speaker is describing.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533400" y="2209800"/>
            <a:ext cx="76200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900" dirty="0">
                <a:latin typeface="Times New Roman" panose="02020603050405020304" pitchFamily="18" charset="0"/>
              </a:rPr>
              <a:t>a) Talk to your friend about the situation.</a:t>
            </a:r>
          </a:p>
          <a:p>
            <a:pPr>
              <a:buFontTx/>
              <a:buAutoNum type="alphaLcParenR" startAt="2"/>
            </a:pPr>
            <a:r>
              <a:rPr lang="en-US" altLang="zh-CN" sz="2900" dirty="0">
                <a:latin typeface="Times New Roman" panose="02020603050405020304" pitchFamily="18" charset="0"/>
              </a:rPr>
              <a:t>Try to spend some time alone with your friend. Think about what was special about Sam and try to find that special friendship again.</a:t>
            </a:r>
          </a:p>
          <a:p>
            <a:pPr>
              <a:buFontTx/>
              <a:buAutoNum type="alphaLcParenR" startAt="3"/>
            </a:pPr>
            <a:r>
              <a:rPr lang="en-US" altLang="zh-CN" sz="2900" dirty="0">
                <a:latin typeface="Times New Roman" panose="02020603050405020304" pitchFamily="18" charset="0"/>
              </a:rPr>
              <a:t>Don’t expect so much from one person enjoy your friendship with Sam. But look for new friendships, too.</a:t>
            </a:r>
          </a:p>
          <a:p>
            <a:r>
              <a:rPr lang="en-US" altLang="zh-CN" sz="2900" dirty="0">
                <a:latin typeface="Times New Roman" panose="02020603050405020304" pitchFamily="18" charset="0"/>
              </a:rPr>
              <a:t>d) Forget about Sam.  Nothing stays the same all the time. </a:t>
            </a: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533400" y="609600"/>
            <a:ext cx="79248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3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Work in pairs. Choose the best advice for the problem in Activity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457200" y="533400"/>
            <a:ext cx="8382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b="1">
                <a:latin typeface="Times New Roman" panose="02020603050405020304" pitchFamily="18" charset="0"/>
              </a:rPr>
              <a:t>Write about a friend. It can be a friendship you have now or a friendship you had in the past.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381000" y="2427288"/>
            <a:ext cx="8382000" cy="274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900">
                <a:latin typeface="Times New Roman" panose="02020603050405020304" pitchFamily="18" charset="0"/>
              </a:rPr>
              <a:t>1. Describe your friend How did your friendship start?</a:t>
            </a:r>
          </a:p>
          <a:p>
            <a:r>
              <a:rPr lang="en-US" altLang="zh-CN" sz="2900">
                <a:latin typeface="Times New Roman" panose="02020603050405020304" pitchFamily="18" charset="0"/>
              </a:rPr>
              <a:t>2. What made your friend so special?</a:t>
            </a:r>
          </a:p>
          <a:p>
            <a:r>
              <a:rPr lang="en-US" altLang="zh-CN" sz="2900">
                <a:latin typeface="Times New Roman" panose="02020603050405020304" pitchFamily="18" charset="0"/>
              </a:rPr>
              <a:t>3. Whatdid you do together to have fun?</a:t>
            </a:r>
          </a:p>
          <a:p>
            <a:r>
              <a:rPr lang="en-US" altLang="zh-CN" sz="2900">
                <a:latin typeface="Times New Roman" panose="02020603050405020304" pitchFamily="18" charset="0"/>
              </a:rPr>
              <a:t>4. How did your friendship end? Or if you are still friends,do you think your friendship will be the same in future? What could change things?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38200"/>
            <a:ext cx="8229600" cy="1143000"/>
          </a:xfrm>
        </p:spPr>
        <p:txBody>
          <a:bodyPr/>
          <a:lstStyle/>
          <a:p>
            <a:r>
              <a:rPr lang="en-US" altLang="zh-CN" b="1">
                <a:latin typeface="Comic Sans MS" panose="030F0702030302020204" pitchFamily="66" charset="0"/>
              </a:rPr>
              <a:t>Around the world</a:t>
            </a:r>
          </a:p>
        </p:txBody>
      </p:sp>
      <p:pic>
        <p:nvPicPr>
          <p:cNvPr id="50180" name="Picture 4" descr="图片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590800"/>
            <a:ext cx="4267200" cy="319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2" name="Picture 6" descr="penpal_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3352800"/>
            <a:ext cx="3448050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868363"/>
          </a:xfrm>
        </p:spPr>
        <p:txBody>
          <a:bodyPr/>
          <a:lstStyle/>
          <a:p>
            <a:r>
              <a:rPr lang="zh-CN" altLang="en-US" sz="3200" b="1" dirty="0">
                <a:solidFill>
                  <a:srgbClr val="D60093"/>
                </a:solidFill>
              </a:rPr>
              <a:t>宾语从句三要素：</a:t>
            </a:r>
            <a:r>
              <a:rPr lang="en-US" altLang="zh-CN" sz="3200" b="1" dirty="0">
                <a:solidFill>
                  <a:srgbClr val="D60093"/>
                </a:solidFill>
              </a:rPr>
              <a:t>"</a:t>
            </a:r>
            <a:r>
              <a:rPr lang="zh-CN" altLang="en-US" sz="3200" b="1" dirty="0">
                <a:solidFill>
                  <a:srgbClr val="D60093"/>
                </a:solidFill>
              </a:rPr>
              <a:t>语序</a:t>
            </a:r>
            <a:r>
              <a:rPr lang="en-US" altLang="zh-CN" sz="3200" b="1" dirty="0">
                <a:solidFill>
                  <a:srgbClr val="D60093"/>
                </a:solidFill>
              </a:rPr>
              <a:t>"</a:t>
            </a:r>
            <a:r>
              <a:rPr lang="zh-CN" altLang="en-US" sz="3200" b="1" dirty="0">
                <a:solidFill>
                  <a:srgbClr val="D60093"/>
                </a:solidFill>
              </a:rPr>
              <a:t>、</a:t>
            </a:r>
            <a:r>
              <a:rPr lang="en-US" altLang="zh-CN" sz="3200" b="1" dirty="0">
                <a:solidFill>
                  <a:srgbClr val="D60093"/>
                </a:solidFill>
              </a:rPr>
              <a:t>"</a:t>
            </a:r>
            <a:r>
              <a:rPr lang="zh-CN" altLang="en-US" sz="3200" b="1" dirty="0">
                <a:solidFill>
                  <a:srgbClr val="D60093"/>
                </a:solidFill>
              </a:rPr>
              <a:t>时态</a:t>
            </a:r>
            <a:r>
              <a:rPr lang="en-US" altLang="zh-CN" sz="3200" b="1" dirty="0">
                <a:solidFill>
                  <a:srgbClr val="D60093"/>
                </a:solidFill>
              </a:rPr>
              <a:t>"</a:t>
            </a:r>
            <a:r>
              <a:rPr lang="zh-CN" altLang="en-US" sz="3200" b="1" dirty="0">
                <a:solidFill>
                  <a:srgbClr val="D60093"/>
                </a:solidFill>
              </a:rPr>
              <a:t>、</a:t>
            </a:r>
            <a:r>
              <a:rPr lang="en-US" altLang="zh-CN" sz="3200" b="1" dirty="0">
                <a:solidFill>
                  <a:srgbClr val="D60093"/>
                </a:solidFill>
              </a:rPr>
              <a:t>"</a:t>
            </a:r>
            <a:r>
              <a:rPr lang="zh-CN" altLang="en-US" sz="3200" b="1" dirty="0">
                <a:solidFill>
                  <a:srgbClr val="D60093"/>
                </a:solidFill>
              </a:rPr>
              <a:t>引导词”</a:t>
            </a:r>
            <a:endParaRPr lang="zh-CN" altLang="en-US" sz="4000" b="1" dirty="0">
              <a:solidFill>
                <a:srgbClr val="D60093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89916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zh-CN" altLang="en-US" sz="2800" b="1" dirty="0">
                <a:solidFill>
                  <a:srgbClr val="FF3300"/>
                </a:solidFill>
              </a:rPr>
              <a:t>宾语从句的语序</a:t>
            </a:r>
            <a:endParaRPr lang="zh-CN" altLang="en-US" sz="2800" dirty="0">
              <a:solidFill>
                <a:srgbClr val="FF33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CN" sz="2800" dirty="0"/>
              <a:t>1). </a:t>
            </a:r>
            <a:r>
              <a:rPr lang="zh-CN" altLang="en-US" sz="2800" dirty="0">
                <a:solidFill>
                  <a:srgbClr val="FF3300"/>
                </a:solidFill>
              </a:rPr>
              <a:t>宾语从句的语序是陈述语序</a:t>
            </a:r>
            <a:r>
              <a:rPr lang="zh-CN" altLang="en-US" sz="2800" dirty="0"/>
              <a:t>，即“连接词</a:t>
            </a:r>
            <a:r>
              <a:rPr lang="en-US" altLang="zh-CN" sz="2800" dirty="0"/>
              <a:t>+</a:t>
            </a:r>
            <a:r>
              <a:rPr lang="zh-CN" altLang="en-US" sz="2800" dirty="0"/>
              <a:t>主语</a:t>
            </a:r>
            <a:r>
              <a:rPr lang="en-US" altLang="zh-CN" sz="2800" dirty="0"/>
              <a:t>+</a:t>
            </a:r>
            <a:r>
              <a:rPr lang="zh-CN" altLang="en-US" sz="2800" dirty="0"/>
              <a:t>谓语</a:t>
            </a:r>
            <a:r>
              <a:rPr lang="en-US" altLang="zh-CN" sz="2800" dirty="0"/>
              <a:t>+</a:t>
            </a:r>
            <a:r>
              <a:rPr lang="zh-CN" altLang="en-US" sz="2800" dirty="0"/>
              <a:t>其它成分”。而不是疑问句的倒装结构。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CN" sz="2800" dirty="0"/>
              <a:t>Can you tell me where will we go?</a:t>
            </a:r>
            <a:r>
              <a:rPr lang="zh-CN" altLang="en-US" sz="2800" dirty="0"/>
              <a:t>（╳）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CN" sz="2800" dirty="0"/>
              <a:t>Can you tell me where we will go?</a:t>
            </a:r>
            <a:r>
              <a:rPr lang="zh-CN" altLang="en-US" sz="2800" dirty="0"/>
              <a:t>（ √）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CN" sz="2800" dirty="0"/>
              <a:t>2). </a:t>
            </a:r>
            <a:r>
              <a:rPr lang="zh-CN" altLang="en-US" sz="2800" dirty="0"/>
              <a:t>陈述句变为宾语从句时</a:t>
            </a:r>
            <a:r>
              <a:rPr lang="en-US" altLang="zh-CN" sz="2800" dirty="0"/>
              <a:t>,</a:t>
            </a:r>
            <a:r>
              <a:rPr lang="zh-CN" altLang="en-US" sz="2800" dirty="0"/>
              <a:t>要注意人称和时态的变化</a:t>
            </a:r>
            <a:r>
              <a:rPr lang="en-US" altLang="zh-CN" sz="2800" dirty="0"/>
              <a:t>,</a:t>
            </a:r>
            <a:r>
              <a:rPr lang="zh-CN" altLang="en-US" sz="2800" dirty="0"/>
              <a:t>语序不变。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CN" sz="2800" dirty="0" err="1"/>
              <a:t>eg</a:t>
            </a:r>
            <a:r>
              <a:rPr lang="en-US" altLang="zh-CN" sz="2800" dirty="0"/>
              <a:t>. She said, “I will leave a message on the desk.” → She said she would leave a message on the desk.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CN" sz="2800" dirty="0"/>
              <a:t>3)</a:t>
            </a:r>
            <a:r>
              <a:rPr lang="zh-CN" altLang="en-US" sz="2800" dirty="0"/>
              <a:t>一般疑问句和特殊疑问句变为宾语从句时</a:t>
            </a:r>
            <a:r>
              <a:rPr lang="en-US" altLang="zh-CN" sz="2800" dirty="0"/>
              <a:t>,</a:t>
            </a:r>
            <a:r>
              <a:rPr lang="zh-CN" altLang="en-US" sz="2800" dirty="0"/>
              <a:t>也要注意人称和时态的变化</a:t>
            </a:r>
            <a:r>
              <a:rPr lang="en-US" altLang="zh-CN" sz="2800" dirty="0"/>
              <a:t>,</a:t>
            </a:r>
            <a:r>
              <a:rPr lang="zh-CN" altLang="en-US" sz="2800" dirty="0"/>
              <a:t>后面接陈述语序。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CN" sz="3000" dirty="0" err="1">
                <a:latin typeface="Times New Roman" panose="02020603050405020304" pitchFamily="18" charset="0"/>
              </a:rPr>
              <a:t>eg</a:t>
            </a:r>
            <a:r>
              <a:rPr lang="en-US" altLang="zh-CN" sz="3000" dirty="0">
                <a:latin typeface="Times New Roman" panose="02020603050405020304" pitchFamily="18" charset="0"/>
              </a:rPr>
              <a:t>. “Where are the tickets?” I asked him. → I asked him where the tickets.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"/>
            <a:ext cx="8229600" cy="6324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CN" altLang="en-US" sz="2800" b="1" dirty="0">
                <a:solidFill>
                  <a:srgbClr val="FF3300"/>
                </a:solidFill>
              </a:rPr>
              <a:t>宾语从句的时态</a:t>
            </a:r>
            <a:endParaRPr lang="zh-CN" altLang="en-US" sz="2800" dirty="0">
              <a:solidFill>
                <a:srgbClr val="FF33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2800" dirty="0"/>
              <a:t>宾语从句中谓语动词的时态，常常受到主句谓语时态的制约，此为时态呼应。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2800" dirty="0"/>
              <a:t>1)</a:t>
            </a:r>
            <a:r>
              <a:rPr lang="zh-CN" altLang="en-US" sz="2800" dirty="0"/>
              <a:t>如果主句谓语是一般现在时或将来时，从句谓语的时态不受限制；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2800" dirty="0"/>
              <a:t>2)</a:t>
            </a:r>
            <a:r>
              <a:rPr lang="zh-CN" altLang="en-US" sz="2800" dirty="0"/>
              <a:t>如果主句谓语的时态是一般过去时，从句一般要随着改为相应的过去时态（一般过去时、过去进行时、过去将来时、过去完成时）。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2800" dirty="0" err="1"/>
              <a:t>eg</a:t>
            </a:r>
            <a:r>
              <a:rPr lang="en-US" altLang="zh-CN" sz="2800" dirty="0"/>
              <a:t>. I thought </a:t>
            </a:r>
            <a:r>
              <a:rPr lang="zh-CN" altLang="en-US" sz="2800" dirty="0"/>
              <a:t>（</a:t>
            </a:r>
            <a:r>
              <a:rPr lang="en-US" altLang="zh-CN" sz="2800" dirty="0"/>
              <a:t>that</a:t>
            </a:r>
            <a:r>
              <a:rPr lang="zh-CN" altLang="en-US" sz="2800" dirty="0"/>
              <a:t>） </a:t>
            </a:r>
            <a:r>
              <a:rPr lang="en-US" altLang="zh-CN" sz="2800" dirty="0"/>
              <a:t>you are free today. </a:t>
            </a:r>
            <a:r>
              <a:rPr lang="zh-CN" altLang="en-US" sz="2800" dirty="0"/>
              <a:t>（╳）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2800" dirty="0"/>
              <a:t>I thought </a:t>
            </a:r>
            <a:r>
              <a:rPr lang="zh-CN" altLang="en-US" sz="2800" dirty="0"/>
              <a:t>（</a:t>
            </a:r>
            <a:r>
              <a:rPr lang="en-US" altLang="zh-CN" sz="2800" dirty="0"/>
              <a:t>that</a:t>
            </a:r>
            <a:r>
              <a:rPr lang="zh-CN" altLang="en-US" sz="2800" dirty="0"/>
              <a:t>） </a:t>
            </a:r>
            <a:r>
              <a:rPr lang="en-US" altLang="zh-CN" sz="2800" dirty="0"/>
              <a:t>you would be free today. </a:t>
            </a:r>
            <a:r>
              <a:rPr lang="zh-CN" altLang="en-US" sz="2800" dirty="0"/>
              <a:t>（ √）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2800" dirty="0"/>
              <a:t>3)【</a:t>
            </a:r>
            <a:r>
              <a:rPr lang="zh-CN" altLang="en-US" sz="2800" dirty="0"/>
              <a:t>注意</a:t>
            </a:r>
            <a:r>
              <a:rPr lang="en-US" altLang="zh-CN" sz="2800" dirty="0"/>
              <a:t>】</a:t>
            </a:r>
            <a:r>
              <a:rPr lang="zh-CN" altLang="en-US" sz="2800" dirty="0"/>
              <a:t>当宾语从句叙述的是客观真理时，不管主句谓语的时态如何，从句都用一般现在时。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2800" dirty="0" err="1"/>
              <a:t>eg</a:t>
            </a:r>
            <a:r>
              <a:rPr lang="en-US" altLang="zh-CN" sz="2800" dirty="0"/>
              <a:t>. The teacher told us </a:t>
            </a:r>
            <a:r>
              <a:rPr lang="zh-CN" altLang="en-US" sz="2800" dirty="0"/>
              <a:t>（</a:t>
            </a:r>
            <a:r>
              <a:rPr lang="en-US" altLang="zh-CN" sz="2800" dirty="0"/>
              <a:t>that</a:t>
            </a:r>
            <a:r>
              <a:rPr lang="zh-CN" altLang="en-US" sz="2800" dirty="0"/>
              <a:t>） </a:t>
            </a:r>
            <a:r>
              <a:rPr lang="en-US" altLang="zh-CN" sz="2800" dirty="0"/>
              <a:t>the earth moves around the sun.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"/>
            <a:ext cx="9144000" cy="6553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zh-CN" altLang="en-US" sz="2400" b="1" dirty="0">
                <a:solidFill>
                  <a:srgbClr val="FF3300"/>
                </a:solidFill>
              </a:rPr>
              <a:t>宾语从句的连接词</a:t>
            </a:r>
            <a:endParaRPr lang="zh-CN" altLang="en-US" sz="2400" dirty="0">
              <a:solidFill>
                <a:srgbClr val="FF33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CN" sz="2000" dirty="0"/>
              <a:t>1</a:t>
            </a:r>
            <a:r>
              <a:rPr lang="zh-CN" altLang="en-US" sz="2400" dirty="0"/>
              <a:t>．连词</a:t>
            </a:r>
            <a:r>
              <a:rPr lang="en-US" altLang="zh-CN" sz="2400" dirty="0">
                <a:solidFill>
                  <a:srgbClr val="FF3300"/>
                </a:solidFill>
              </a:rPr>
              <a:t>that</a:t>
            </a:r>
            <a:r>
              <a:rPr lang="zh-CN" altLang="en-US" sz="2400" dirty="0"/>
              <a:t>，只起连接作用，在从句中不作句子成分，也无词汇意义，在口语中常被省略。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sz="2400" dirty="0"/>
              <a:t>   </a:t>
            </a:r>
            <a:r>
              <a:rPr lang="en-US" altLang="zh-CN" sz="2400" dirty="0" err="1"/>
              <a:t>eg</a:t>
            </a:r>
            <a:r>
              <a:rPr lang="en-US" altLang="zh-CN" sz="2400" dirty="0"/>
              <a:t>. He knew </a:t>
            </a:r>
            <a:r>
              <a:rPr lang="zh-CN" altLang="en-US" sz="2400" dirty="0"/>
              <a:t>（</a:t>
            </a:r>
            <a:r>
              <a:rPr lang="en-US" altLang="zh-CN" sz="2400" dirty="0"/>
              <a:t>that</a:t>
            </a:r>
            <a:r>
              <a:rPr lang="zh-CN" altLang="en-US" sz="2400" dirty="0"/>
              <a:t>） </a:t>
            </a:r>
            <a:r>
              <a:rPr lang="en-US" altLang="zh-CN" sz="2400" dirty="0"/>
              <a:t>he should work hard.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CN" sz="2400" dirty="0"/>
              <a:t>2</a:t>
            </a:r>
            <a:r>
              <a:rPr lang="zh-CN" altLang="en-US" sz="2400" dirty="0"/>
              <a:t>．连词</a:t>
            </a:r>
            <a:r>
              <a:rPr lang="en-US" altLang="zh-CN" sz="2400" dirty="0">
                <a:solidFill>
                  <a:srgbClr val="FF3300"/>
                </a:solidFill>
              </a:rPr>
              <a:t>if </a:t>
            </a:r>
            <a:r>
              <a:rPr lang="zh-CN" altLang="en-US" sz="2400" dirty="0">
                <a:solidFill>
                  <a:srgbClr val="FF3300"/>
                </a:solidFill>
              </a:rPr>
              <a:t>、</a:t>
            </a:r>
            <a:r>
              <a:rPr lang="en-US" altLang="zh-CN" sz="2400" dirty="0">
                <a:solidFill>
                  <a:srgbClr val="FF3300"/>
                </a:solidFill>
              </a:rPr>
              <a:t>whether</a:t>
            </a:r>
            <a:r>
              <a:rPr lang="zh-CN" altLang="en-US" sz="2400" dirty="0"/>
              <a:t>，它们起连接作用，在从句中不作句子成分，作“是否”解，在口语中多用</a:t>
            </a:r>
            <a:r>
              <a:rPr lang="en-US" altLang="zh-CN" sz="2400" dirty="0"/>
              <a:t>if</a:t>
            </a:r>
            <a:r>
              <a:rPr lang="zh-CN" altLang="en-US" sz="2400" dirty="0"/>
              <a:t>。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sz="2400" dirty="0"/>
              <a:t> </a:t>
            </a:r>
            <a:r>
              <a:rPr lang="en-US" altLang="zh-CN" sz="2400" dirty="0" err="1"/>
              <a:t>eg</a:t>
            </a:r>
            <a:r>
              <a:rPr lang="en-US" altLang="zh-CN" sz="2400" dirty="0"/>
              <a:t>. Tom don't know if/whether his grandpa liked the present.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CN" sz="2400" dirty="0"/>
              <a:t> He asked me whether or not I was coming.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sz="2400" dirty="0"/>
              <a:t>一般情况下，</a:t>
            </a:r>
            <a:r>
              <a:rPr lang="en-US" altLang="zh-CN" sz="2400" dirty="0"/>
              <a:t>if </a:t>
            </a:r>
            <a:r>
              <a:rPr lang="zh-CN" altLang="en-US" sz="2400" dirty="0"/>
              <a:t>和</a:t>
            </a:r>
            <a:r>
              <a:rPr lang="en-US" altLang="zh-CN" sz="2400" dirty="0"/>
              <a:t>whether</a:t>
            </a:r>
            <a:r>
              <a:rPr lang="zh-CN" altLang="en-US" sz="2400" dirty="0"/>
              <a:t>可以互换，但以下</a:t>
            </a:r>
            <a:r>
              <a:rPr lang="en-US" altLang="zh-CN" sz="2400" dirty="0"/>
              <a:t>3</a:t>
            </a:r>
            <a:r>
              <a:rPr lang="zh-CN" altLang="en-US" sz="2400" dirty="0"/>
              <a:t>种情况只能用</a:t>
            </a:r>
            <a:r>
              <a:rPr lang="en-US" altLang="zh-CN" sz="2400" dirty="0"/>
              <a:t>whether</a:t>
            </a:r>
            <a:r>
              <a:rPr lang="zh-CN" altLang="en-US" sz="2400" dirty="0"/>
              <a:t>：</a:t>
            </a:r>
          </a:p>
          <a:p>
            <a:pPr>
              <a:lnSpc>
                <a:spcPct val="80000"/>
              </a:lnSpc>
            </a:pPr>
            <a:r>
              <a:rPr lang="zh-CN" altLang="en-US" sz="2400" dirty="0"/>
              <a:t>①在不定式前：</a:t>
            </a:r>
            <a:r>
              <a:rPr lang="en-US" altLang="zh-CN" sz="2400" dirty="0"/>
              <a:t>Whether to go there or not hasn't been decided.</a:t>
            </a:r>
          </a:p>
          <a:p>
            <a:pPr>
              <a:lnSpc>
                <a:spcPct val="80000"/>
              </a:lnSpc>
            </a:pPr>
            <a:r>
              <a:rPr lang="en-US" altLang="zh-CN" sz="2400" dirty="0"/>
              <a:t>②</a:t>
            </a:r>
            <a:r>
              <a:rPr lang="zh-CN" altLang="en-US" sz="2400" dirty="0"/>
              <a:t>在介词前：</a:t>
            </a:r>
            <a:r>
              <a:rPr lang="en-US" altLang="zh-CN" sz="2400" dirty="0"/>
              <a:t>It depends on</a:t>
            </a:r>
            <a:r>
              <a:rPr lang="zh-CN" altLang="en-US" sz="2400" dirty="0"/>
              <a:t>（依靠） </a:t>
            </a:r>
            <a:r>
              <a:rPr lang="en-US" altLang="zh-CN" sz="2400" dirty="0"/>
              <a:t>whether it is going to rain.</a:t>
            </a:r>
          </a:p>
          <a:p>
            <a:pPr>
              <a:lnSpc>
                <a:spcPct val="80000"/>
              </a:lnSpc>
            </a:pPr>
            <a:r>
              <a:rPr lang="en-US" altLang="zh-CN" sz="2400" dirty="0"/>
              <a:t>③</a:t>
            </a:r>
            <a:r>
              <a:rPr lang="zh-CN" altLang="en-US" sz="2400" dirty="0"/>
              <a:t>与</a:t>
            </a:r>
            <a:r>
              <a:rPr lang="en-US" altLang="zh-CN" sz="2400" dirty="0"/>
              <a:t>or not</a:t>
            </a:r>
            <a:r>
              <a:rPr lang="zh-CN" altLang="en-US" sz="2400" dirty="0"/>
              <a:t>连用：</a:t>
            </a:r>
            <a:r>
              <a:rPr lang="en-US" altLang="zh-CN" sz="2400" dirty="0"/>
              <a:t>They are talking about whether to go there or not.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CN" sz="2400" dirty="0"/>
              <a:t>3</a:t>
            </a:r>
            <a:r>
              <a:rPr lang="zh-CN" altLang="en-US" sz="2400" dirty="0"/>
              <a:t>．连接代词</a:t>
            </a:r>
            <a:r>
              <a:rPr lang="en-US" altLang="zh-CN" sz="2400" dirty="0">
                <a:solidFill>
                  <a:srgbClr val="FF3300"/>
                </a:solidFill>
              </a:rPr>
              <a:t>who, whom, whose, what, which</a:t>
            </a:r>
            <a:r>
              <a:rPr lang="zh-CN" altLang="en-US" sz="2400" dirty="0"/>
              <a:t>，连接副词</a:t>
            </a:r>
            <a:r>
              <a:rPr lang="en-US" altLang="zh-CN" sz="2400" dirty="0">
                <a:solidFill>
                  <a:srgbClr val="FF3300"/>
                </a:solidFill>
              </a:rPr>
              <a:t>when, where, why, how</a:t>
            </a:r>
            <a:r>
              <a:rPr lang="zh-CN" altLang="en-US" sz="2400" dirty="0"/>
              <a:t>， 它们起连接作用，作句子成分，各有自己的意义。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sz="2400" dirty="0"/>
              <a:t> </a:t>
            </a:r>
            <a:r>
              <a:rPr lang="en-US" altLang="zh-CN" sz="2400" dirty="0" err="1"/>
              <a:t>eg</a:t>
            </a:r>
            <a:r>
              <a:rPr lang="en-US" altLang="zh-CN" sz="2400" dirty="0"/>
              <a:t>. The teacher asked the new students which class he was in.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CN" sz="2400" dirty="0"/>
              <a:t>      I wonder where he got so much money.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注意</a:t>
            </a:r>
            <a:r>
              <a:rPr lang="en-US" altLang="zh-CN" dirty="0"/>
              <a:t>】</a:t>
            </a:r>
          </a:p>
          <a:p>
            <a:pPr>
              <a:buFontTx/>
              <a:buNone/>
            </a:pPr>
            <a:r>
              <a:rPr lang="en-US" altLang="zh-CN" dirty="0"/>
              <a:t>1</a:t>
            </a:r>
            <a:r>
              <a:rPr lang="zh-CN" altLang="en-US" dirty="0"/>
              <a:t>．标点由主句决定，如主句是陈述句、祈使句，则用句号；是疑问句则用问号。</a:t>
            </a:r>
          </a:p>
          <a:p>
            <a:pPr>
              <a:buFontTx/>
              <a:buNone/>
            </a:pPr>
            <a:r>
              <a:rPr lang="en-US" altLang="zh-CN" dirty="0" err="1"/>
              <a:t>eg</a:t>
            </a:r>
            <a:r>
              <a:rPr lang="en-US" altLang="zh-CN" dirty="0"/>
              <a:t>. I heard she had been to the Great Wall. Can you tell me which bus I should take?</a:t>
            </a:r>
          </a:p>
          <a:p>
            <a:pPr>
              <a:buFontTx/>
              <a:buNone/>
            </a:pPr>
            <a:r>
              <a:rPr lang="en-US" altLang="zh-CN" dirty="0"/>
              <a:t>2</a:t>
            </a:r>
            <a:r>
              <a:rPr lang="zh-CN" altLang="en-US" dirty="0"/>
              <a:t>．要注意个别句子中主从句人称的一致。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468313" y="0"/>
            <a:ext cx="8431212" cy="629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AutoNum type="arabicPeriod"/>
            </a:pPr>
            <a:r>
              <a:rPr kumimoji="1" lang="en-GB" altLang="zh-CN" sz="2400" dirty="0">
                <a:latin typeface="Times New Roman" panose="02020603050405020304" pitchFamily="18" charset="0"/>
              </a:rPr>
              <a:t>She told me. She is cooking.</a:t>
            </a:r>
          </a:p>
          <a:p>
            <a:pPr>
              <a:buFontTx/>
              <a:buAutoNum type="arabicPeriod"/>
            </a:pPr>
            <a:endParaRPr kumimoji="1" lang="en-GB" altLang="zh-CN" sz="2400" dirty="0">
              <a:latin typeface="Times New Roman" panose="02020603050405020304" pitchFamily="18" charset="0"/>
            </a:endParaRPr>
          </a:p>
          <a:p>
            <a:pPr>
              <a:buFontTx/>
              <a:buAutoNum type="arabicPeriod"/>
            </a:pPr>
            <a:r>
              <a:rPr kumimoji="1" lang="en-GB" altLang="zh-CN" sz="2400" dirty="0">
                <a:latin typeface="Times New Roman" panose="02020603050405020304" pitchFamily="18" charset="0"/>
              </a:rPr>
              <a:t>I say to Jim. We’ll go surfing.</a:t>
            </a:r>
          </a:p>
          <a:p>
            <a:pPr>
              <a:buFontTx/>
              <a:buAutoNum type="arabicPeriod"/>
            </a:pPr>
            <a:endParaRPr kumimoji="1" lang="en-GB" altLang="zh-CN" sz="2400" dirty="0">
              <a:latin typeface="Times New Roman" panose="02020603050405020304" pitchFamily="18" charset="0"/>
            </a:endParaRPr>
          </a:p>
          <a:p>
            <a:pPr>
              <a:buFontTx/>
              <a:buAutoNum type="arabicPeriod"/>
            </a:pPr>
            <a:r>
              <a:rPr kumimoji="1" lang="en-GB" altLang="zh-CN" sz="2400" dirty="0">
                <a:latin typeface="Times New Roman" panose="02020603050405020304" pitchFamily="18" charset="0"/>
              </a:rPr>
              <a:t>Miss </a:t>
            </a:r>
            <a:r>
              <a:rPr kumimoji="1" lang="en-GB" altLang="zh-CN" sz="2400" dirty="0" err="1">
                <a:latin typeface="Times New Roman" panose="02020603050405020304" pitchFamily="18" charset="0"/>
              </a:rPr>
              <a:t>Gao</a:t>
            </a:r>
            <a:r>
              <a:rPr kumimoji="1" lang="en-GB" altLang="zh-CN" sz="2400" dirty="0">
                <a:latin typeface="Times New Roman" panose="02020603050405020304" pitchFamily="18" charset="0"/>
              </a:rPr>
              <a:t> said. She likes oranges.</a:t>
            </a:r>
          </a:p>
          <a:p>
            <a:pPr>
              <a:buFontTx/>
              <a:buAutoNum type="arabicPeriod"/>
            </a:pPr>
            <a:endParaRPr kumimoji="1" lang="en-GB" altLang="zh-CN" sz="2400" dirty="0">
              <a:latin typeface="Times New Roman" panose="02020603050405020304" pitchFamily="18" charset="0"/>
            </a:endParaRPr>
          </a:p>
          <a:p>
            <a:pPr>
              <a:buFontTx/>
              <a:buAutoNum type="arabicPeriod"/>
            </a:pPr>
            <a:r>
              <a:rPr kumimoji="1" lang="en-GB" altLang="zh-CN" sz="2400" dirty="0">
                <a:latin typeface="Times New Roman" panose="02020603050405020304" pitchFamily="18" charset="0"/>
              </a:rPr>
              <a:t>Mr Smith told his wife:</a:t>
            </a:r>
            <a:r>
              <a:rPr kumimoji="1" lang="en-US" altLang="zh-CN" sz="2400" dirty="0">
                <a:latin typeface="Times New Roman" panose="02020603050405020304" pitchFamily="18" charset="0"/>
              </a:rPr>
              <a:t>“I bought a dress for you.”</a:t>
            </a:r>
          </a:p>
          <a:p>
            <a:pPr>
              <a:buFontTx/>
              <a:buAutoNum type="arabicPeriod"/>
            </a:pPr>
            <a:endParaRPr kumimoji="1" lang="en-US" altLang="zh-CN" sz="2400" dirty="0">
              <a:latin typeface="Times New Roman" panose="02020603050405020304" pitchFamily="18" charset="0"/>
            </a:endParaRPr>
          </a:p>
          <a:p>
            <a:pPr>
              <a:buFontTx/>
              <a:buAutoNum type="arabicPeriod"/>
            </a:pPr>
            <a:r>
              <a:rPr kumimoji="1" lang="en-US" altLang="zh-CN" sz="2400" dirty="0">
                <a:latin typeface="Times New Roman" panose="02020603050405020304" pitchFamily="18" charset="0"/>
              </a:rPr>
              <a:t>Do you know? When will the meeting begin?</a:t>
            </a:r>
          </a:p>
          <a:p>
            <a:pPr>
              <a:buFontTx/>
              <a:buAutoNum type="arabicPeriod"/>
            </a:pPr>
            <a:endParaRPr kumimoji="1" lang="en-GB" altLang="zh-CN" sz="2400" dirty="0">
              <a:latin typeface="Times New Roman" panose="02020603050405020304" pitchFamily="18" charset="0"/>
            </a:endParaRPr>
          </a:p>
          <a:p>
            <a:pPr>
              <a:buFontTx/>
              <a:buAutoNum type="arabicPeriod"/>
            </a:pPr>
            <a:r>
              <a:rPr kumimoji="1" lang="en-GB" altLang="zh-CN" sz="2400" dirty="0">
                <a:latin typeface="Times New Roman" panose="02020603050405020304" pitchFamily="18" charset="0"/>
              </a:rPr>
              <a:t>I knew. How does David go to school?</a:t>
            </a:r>
          </a:p>
          <a:p>
            <a:pPr>
              <a:buFontTx/>
              <a:buAutoNum type="arabicPeriod"/>
            </a:pPr>
            <a:endParaRPr kumimoji="1" lang="en-GB" altLang="zh-CN" sz="2400" dirty="0">
              <a:latin typeface="Times New Roman" panose="02020603050405020304" pitchFamily="18" charset="0"/>
            </a:endParaRPr>
          </a:p>
          <a:p>
            <a:pPr>
              <a:buFontTx/>
              <a:buAutoNum type="arabicPeriod"/>
            </a:pPr>
            <a:r>
              <a:rPr kumimoji="1" lang="en-GB" altLang="zh-CN" sz="2400" dirty="0">
                <a:latin typeface="Times New Roman" panose="02020603050405020304" pitchFamily="18" charset="0"/>
              </a:rPr>
              <a:t>Can you tell me? Where did you buy the book?</a:t>
            </a:r>
          </a:p>
          <a:p>
            <a:pPr>
              <a:buFontTx/>
              <a:buAutoNum type="arabicPeriod"/>
            </a:pPr>
            <a:endParaRPr kumimoji="1" lang="en-GB" altLang="zh-CN" sz="2400" dirty="0">
              <a:latin typeface="Times New Roman" panose="02020603050405020304" pitchFamily="18" charset="0"/>
            </a:endParaRPr>
          </a:p>
          <a:p>
            <a:pPr>
              <a:buFontTx/>
              <a:buAutoNum type="arabicPeriod"/>
            </a:pPr>
            <a:r>
              <a:rPr kumimoji="1" lang="en-GB" altLang="zh-CN" sz="2400" dirty="0">
                <a:latin typeface="Times New Roman" panose="02020603050405020304" pitchFamily="18" charset="0"/>
              </a:rPr>
              <a:t>Jim’s aunt asked him:</a:t>
            </a:r>
            <a:r>
              <a:rPr kumimoji="1" lang="en-US" altLang="zh-CN" sz="2400" dirty="0">
                <a:latin typeface="Times New Roman" panose="02020603050405020304" pitchFamily="18" charset="0"/>
              </a:rPr>
              <a:t>“How often do you clean your bedroom?”</a:t>
            </a:r>
          </a:p>
          <a:p>
            <a:pPr>
              <a:buFontTx/>
              <a:buAutoNum type="arabicPeriod"/>
            </a:pPr>
            <a:endParaRPr kumimoji="1" lang="en-GB" altLang="zh-CN" sz="2400" dirty="0">
              <a:latin typeface="Times New Roman" panose="02020603050405020304" pitchFamily="18" charset="0"/>
            </a:endParaRPr>
          </a:p>
          <a:p>
            <a:pPr>
              <a:buFontTx/>
              <a:buAutoNum type="arabicPeriod"/>
            </a:pPr>
            <a:r>
              <a:rPr kumimoji="1" lang="en-GB" altLang="zh-CN" sz="2400" dirty="0">
                <a:latin typeface="Times New Roman" panose="02020603050405020304" pitchFamily="18" charset="0"/>
              </a:rPr>
              <a:t>I want to know. Are you from America?</a:t>
            </a:r>
            <a:endParaRPr kumimoji="1" lang="en-US" altLang="zh-CN" sz="2400" dirty="0">
              <a:latin typeface="Times New Roman" panose="02020603050405020304" pitchFamily="18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950913" y="352425"/>
            <a:ext cx="474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GB" altLang="zh-CN" sz="2400" b="1" dirty="0">
                <a:solidFill>
                  <a:srgbClr val="D60093"/>
                </a:solidFill>
                <a:latin typeface="Times New Roman" panose="02020603050405020304" pitchFamily="18" charset="0"/>
              </a:rPr>
              <a:t>She told me </a:t>
            </a:r>
            <a:r>
              <a:rPr kumimoji="1" lang="en-GB" altLang="zh-C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(that)</a:t>
            </a:r>
            <a:r>
              <a:rPr kumimoji="1" lang="en-GB" altLang="zh-CN" sz="2400" b="1" dirty="0">
                <a:solidFill>
                  <a:srgbClr val="D60093"/>
                </a:solidFill>
                <a:latin typeface="Times New Roman" panose="02020603050405020304" pitchFamily="18" charset="0"/>
              </a:rPr>
              <a:t> she was cooking.</a:t>
            </a:r>
            <a:endParaRPr kumimoji="1" lang="en-US" altLang="zh-CN" sz="2400" b="1" dirty="0">
              <a:solidFill>
                <a:srgbClr val="D60093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950913" y="1144588"/>
            <a:ext cx="4672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GB" altLang="zh-CN" sz="2400" b="1">
                <a:solidFill>
                  <a:srgbClr val="D60093"/>
                </a:solidFill>
                <a:latin typeface="Times New Roman" panose="02020603050405020304" pitchFamily="18" charset="0"/>
              </a:rPr>
              <a:t>I say to Jim </a:t>
            </a:r>
            <a:r>
              <a:rPr kumimoji="1" lang="en-GB" altLang="zh-CN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(that)</a:t>
            </a:r>
            <a:r>
              <a:rPr kumimoji="1" lang="en-GB" altLang="zh-CN" sz="2400" b="1">
                <a:solidFill>
                  <a:srgbClr val="D60093"/>
                </a:solidFill>
                <a:latin typeface="Times New Roman" panose="02020603050405020304" pitchFamily="18" charset="0"/>
              </a:rPr>
              <a:t> we’ll go surfing.</a:t>
            </a:r>
            <a:endParaRPr kumimoji="1" lang="en-US" altLang="zh-CN" sz="2400" b="1">
              <a:solidFill>
                <a:srgbClr val="D60093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950913" y="1793875"/>
            <a:ext cx="5205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GB" altLang="zh-CN" sz="2400" b="1">
                <a:solidFill>
                  <a:srgbClr val="D60093"/>
                </a:solidFill>
                <a:latin typeface="Times New Roman" panose="02020603050405020304" pitchFamily="18" charset="0"/>
              </a:rPr>
              <a:t>Miss Gao said </a:t>
            </a:r>
            <a:r>
              <a:rPr kumimoji="1" lang="en-GB" altLang="zh-CN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(that)</a:t>
            </a:r>
            <a:r>
              <a:rPr kumimoji="1" lang="en-GB" altLang="zh-CN" sz="2400" b="1">
                <a:solidFill>
                  <a:srgbClr val="D60093"/>
                </a:solidFill>
                <a:latin typeface="Times New Roman" panose="02020603050405020304" pitchFamily="18" charset="0"/>
              </a:rPr>
              <a:t> she liked oranges.</a:t>
            </a:r>
            <a:endParaRPr kumimoji="1" lang="en-US" altLang="zh-CN" sz="2400" b="1">
              <a:solidFill>
                <a:srgbClr val="D60093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950913" y="2584450"/>
            <a:ext cx="7331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GB" altLang="zh-CN" sz="2400" b="1">
                <a:solidFill>
                  <a:srgbClr val="D60093"/>
                </a:solidFill>
                <a:latin typeface="Times New Roman" panose="02020603050405020304" pitchFamily="18" charset="0"/>
              </a:rPr>
              <a:t>Mr Smith told his wife </a:t>
            </a:r>
            <a:r>
              <a:rPr kumimoji="1" lang="en-GB" altLang="zh-CN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(that)</a:t>
            </a:r>
            <a:r>
              <a:rPr kumimoji="1" lang="en-GB" altLang="zh-CN" sz="2400" b="1">
                <a:solidFill>
                  <a:srgbClr val="D60093"/>
                </a:solidFill>
                <a:latin typeface="Times New Roman" panose="02020603050405020304" pitchFamily="18" charset="0"/>
              </a:rPr>
              <a:t> he bought a dress for her.</a:t>
            </a:r>
            <a:endParaRPr kumimoji="1" lang="en-US" altLang="zh-CN" sz="2400" b="1">
              <a:solidFill>
                <a:srgbClr val="D60093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950913" y="3305175"/>
            <a:ext cx="5748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GB" altLang="zh-CN" sz="2400" b="1">
                <a:solidFill>
                  <a:srgbClr val="D60093"/>
                </a:solidFill>
                <a:latin typeface="Times New Roman" panose="02020603050405020304" pitchFamily="18" charset="0"/>
              </a:rPr>
              <a:t>Do you know </a:t>
            </a:r>
            <a:r>
              <a:rPr kumimoji="1" lang="en-GB" altLang="zh-CN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when</a:t>
            </a:r>
            <a:r>
              <a:rPr kumimoji="1" lang="en-GB" altLang="zh-CN" sz="2400" b="1">
                <a:solidFill>
                  <a:srgbClr val="D60093"/>
                </a:solidFill>
                <a:latin typeface="Times New Roman" panose="02020603050405020304" pitchFamily="18" charset="0"/>
              </a:rPr>
              <a:t> the meeting will begin?</a:t>
            </a:r>
            <a:endParaRPr kumimoji="1" lang="en-US" altLang="zh-CN" sz="2400" b="1">
              <a:solidFill>
                <a:srgbClr val="D60093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950913" y="4025900"/>
            <a:ext cx="4548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GB" altLang="zh-CN" sz="2400" b="1">
                <a:solidFill>
                  <a:srgbClr val="D60093"/>
                </a:solidFill>
                <a:latin typeface="Times New Roman" panose="02020603050405020304" pitchFamily="18" charset="0"/>
              </a:rPr>
              <a:t>I knew </a:t>
            </a:r>
            <a:r>
              <a:rPr kumimoji="1" lang="en-GB" altLang="zh-CN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how</a:t>
            </a:r>
            <a:r>
              <a:rPr kumimoji="1" lang="en-GB" altLang="zh-CN" sz="2400" b="1">
                <a:solidFill>
                  <a:srgbClr val="D60093"/>
                </a:solidFill>
                <a:latin typeface="Times New Roman" panose="02020603050405020304" pitchFamily="18" charset="0"/>
              </a:rPr>
              <a:t> David went to school.</a:t>
            </a:r>
            <a:endParaRPr kumimoji="1" lang="en-US" altLang="zh-CN" sz="2400" b="1">
              <a:solidFill>
                <a:srgbClr val="D60093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950913" y="4818063"/>
            <a:ext cx="599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GB" altLang="zh-CN" sz="2400" b="1">
                <a:solidFill>
                  <a:srgbClr val="D60093"/>
                </a:solidFill>
                <a:latin typeface="Times New Roman" panose="02020603050405020304" pitchFamily="18" charset="0"/>
              </a:rPr>
              <a:t>Can you tell me </a:t>
            </a:r>
            <a:r>
              <a:rPr kumimoji="1" lang="en-GB" altLang="zh-CN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where</a:t>
            </a:r>
            <a:r>
              <a:rPr kumimoji="1" lang="en-GB" altLang="zh-CN" sz="2400" b="1">
                <a:solidFill>
                  <a:srgbClr val="D60093"/>
                </a:solidFill>
                <a:latin typeface="Times New Roman" panose="02020603050405020304" pitchFamily="18" charset="0"/>
              </a:rPr>
              <a:t> you bought the book?</a:t>
            </a:r>
            <a:endParaRPr kumimoji="1" lang="en-US" altLang="zh-CN" sz="2400" b="1">
              <a:solidFill>
                <a:srgbClr val="D60093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879475" y="5394325"/>
            <a:ext cx="7535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GB" altLang="zh-CN" sz="2400" b="1">
                <a:solidFill>
                  <a:srgbClr val="D60093"/>
                </a:solidFill>
                <a:latin typeface="Times New Roman" panose="02020603050405020304" pitchFamily="18" charset="0"/>
              </a:rPr>
              <a:t>Jim’s aunt asked him </a:t>
            </a:r>
            <a:r>
              <a:rPr kumimoji="1" lang="en-GB" altLang="zh-CN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how often</a:t>
            </a:r>
            <a:r>
              <a:rPr kumimoji="1" lang="en-GB" altLang="zh-CN" sz="2400" b="1">
                <a:solidFill>
                  <a:srgbClr val="D60093"/>
                </a:solidFill>
                <a:latin typeface="Times New Roman" panose="02020603050405020304" pitchFamily="18" charset="0"/>
              </a:rPr>
              <a:t> he cleaned his bedroom.</a:t>
            </a:r>
            <a:endParaRPr kumimoji="1" lang="en-US" altLang="zh-CN" sz="2400" b="1">
              <a:solidFill>
                <a:srgbClr val="D60093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879475" y="6184900"/>
            <a:ext cx="6745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GB" altLang="zh-CN" sz="2400" b="1">
                <a:latin typeface="Times New Roman" panose="02020603050405020304" pitchFamily="18" charset="0"/>
              </a:rPr>
              <a:t>I want to know </a:t>
            </a:r>
            <a:r>
              <a:rPr kumimoji="1" lang="en-GB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if / whether</a:t>
            </a:r>
            <a:r>
              <a:rPr kumimoji="1" lang="en-GB" altLang="zh-CN" sz="2400" b="1">
                <a:latin typeface="Times New Roman" panose="02020603050405020304" pitchFamily="18" charset="0"/>
              </a:rPr>
              <a:t> you are from America.</a:t>
            </a:r>
            <a:endParaRPr kumimoji="1" lang="en-US" altLang="zh-CN" sz="24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48" grpId="0"/>
      <p:bldP spid="6149" grpId="0"/>
      <p:bldP spid="6150" grpId="0"/>
      <p:bldP spid="6151" grpId="0"/>
      <p:bldP spid="6152" grpId="0"/>
      <p:bldP spid="6153" grpId="0"/>
      <p:bldP spid="615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Blue hills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517525" y="346075"/>
            <a:ext cx="8434553" cy="637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AutoNum type="arabicPeriod"/>
            </a:pPr>
            <a:r>
              <a:rPr kumimoji="1" lang="en-US" altLang="zh-CN" sz="2400" dirty="0">
                <a:latin typeface="Times New Roman" panose="02020603050405020304" pitchFamily="18" charset="0"/>
              </a:rPr>
              <a:t>Mr. Smith thought. Does Mrs. Smith get back?</a:t>
            </a:r>
          </a:p>
          <a:p>
            <a:r>
              <a:rPr kumimoji="1" lang="en-US" altLang="zh-CN" sz="2400" dirty="0">
                <a:latin typeface="Times New Roman" panose="02020603050405020304" pitchFamily="18" charset="0"/>
              </a:rPr>
              <a:t>   Mr. Smith thought  ______ Mrs. Smith ______  ______.</a:t>
            </a:r>
          </a:p>
          <a:p>
            <a:pPr>
              <a:buFontTx/>
              <a:buAutoNum type="arabicPeriod" startAt="2"/>
            </a:pPr>
            <a:r>
              <a:rPr kumimoji="1" lang="en-US" altLang="zh-CN" sz="2400" dirty="0">
                <a:latin typeface="Times New Roman" panose="02020603050405020304" pitchFamily="18" charset="0"/>
              </a:rPr>
              <a:t>Miss Green </a:t>
            </a:r>
            <a:r>
              <a:rPr kumimoji="1" lang="en-US" altLang="zh-CN" sz="2400" dirty="0" err="1">
                <a:latin typeface="Times New Roman" panose="02020603050405020304" pitchFamily="18" charset="0"/>
              </a:rPr>
              <a:t>says:</a:t>
            </a:r>
            <a:r>
              <a:rPr kumimoji="1"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“I</a:t>
            </a: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like singing.”</a:t>
            </a:r>
          </a:p>
          <a:p>
            <a:r>
              <a:rPr kumimoji="1" lang="en-US" altLang="zh-CN" sz="2400" dirty="0">
                <a:latin typeface="Times New Roman" panose="02020603050405020304" pitchFamily="18" charset="0"/>
              </a:rPr>
              <a:t>   Miss Green says ______  ______  ______ singing.</a:t>
            </a:r>
          </a:p>
          <a:p>
            <a:pPr>
              <a:buFontTx/>
              <a:buAutoNum type="arabicPeriod" startAt="3"/>
            </a:pPr>
            <a:r>
              <a:rPr kumimoji="1" lang="en-US" altLang="zh-CN" sz="2400" dirty="0">
                <a:latin typeface="Times New Roman" panose="02020603050405020304" pitchFamily="18" charset="0"/>
              </a:rPr>
              <a:t>Do you want to know ? Why didn't I see the film ? </a:t>
            </a:r>
          </a:p>
          <a:p>
            <a:r>
              <a:rPr kumimoji="1" lang="en-US" altLang="zh-CN" sz="2400" dirty="0">
                <a:latin typeface="Times New Roman" panose="02020603050405020304" pitchFamily="18" charset="0"/>
              </a:rPr>
              <a:t>   Do you want to know ______  ______  ______ see the film ?</a:t>
            </a:r>
          </a:p>
          <a:p>
            <a:pPr>
              <a:buFontTx/>
              <a:buAutoNum type="arabicPeriod" startAt="4"/>
            </a:pPr>
            <a:r>
              <a:rPr kumimoji="1" lang="en-US" altLang="zh-CN" sz="2400" dirty="0">
                <a:latin typeface="Times New Roman" panose="02020603050405020304" pitchFamily="18" charset="0"/>
              </a:rPr>
              <a:t>Nobody knew. Who is knocking at the door?</a:t>
            </a:r>
          </a:p>
          <a:p>
            <a:r>
              <a:rPr kumimoji="1" lang="en-US" altLang="zh-CN" sz="2400" dirty="0">
                <a:latin typeface="Times New Roman" panose="02020603050405020304" pitchFamily="18" charset="0"/>
              </a:rPr>
              <a:t>   Nobody knew ______  ______ knocking at the door.</a:t>
            </a:r>
          </a:p>
          <a:p>
            <a:pPr>
              <a:buFontTx/>
              <a:buAutoNum type="arabicPeriod" startAt="5"/>
            </a:pPr>
            <a:r>
              <a:rPr kumimoji="1" lang="en-US" altLang="zh-CN" sz="2400" dirty="0">
                <a:latin typeface="Times New Roman" panose="02020603050405020304" pitchFamily="18" charset="0"/>
              </a:rPr>
              <a:t>We could see. There are many animals in the zoo.</a:t>
            </a:r>
          </a:p>
          <a:p>
            <a:r>
              <a:rPr kumimoji="1" lang="en-US" altLang="zh-CN" sz="2400" dirty="0">
                <a:latin typeface="Times New Roman" panose="02020603050405020304" pitchFamily="18" charset="0"/>
              </a:rPr>
              <a:t>   We could see _______  _______ many animals in the zoo.</a:t>
            </a:r>
          </a:p>
          <a:p>
            <a:pPr>
              <a:buFontTx/>
              <a:buAutoNum type="arabicPeriod" startAt="6"/>
            </a:pPr>
            <a:r>
              <a:rPr kumimoji="1" lang="en-US" altLang="zh-CN" sz="2400" dirty="0">
                <a:latin typeface="Times New Roman" panose="02020603050405020304" pitchFamily="18" charset="0"/>
              </a:rPr>
              <a:t>The boy asked his mother :</a:t>
            </a: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Do you like me ?”</a:t>
            </a:r>
          </a:p>
          <a:p>
            <a:r>
              <a:rPr kumimoji="1" lang="en-US" altLang="zh-CN" sz="2400" dirty="0">
                <a:latin typeface="Times New Roman" panose="02020603050405020304" pitchFamily="18" charset="0"/>
              </a:rPr>
              <a:t>    The boy asked his mother ________  ______  _______  ______.</a:t>
            </a:r>
          </a:p>
          <a:p>
            <a:pPr>
              <a:buFontTx/>
              <a:buAutoNum type="arabicPeriod" startAt="7"/>
            </a:pPr>
            <a:r>
              <a:rPr kumimoji="1" lang="en-US" altLang="zh-CN" sz="2400" dirty="0">
                <a:latin typeface="Times New Roman" panose="02020603050405020304" pitchFamily="18" charset="0"/>
              </a:rPr>
              <a:t>The girl asked:</a:t>
            </a: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Is the moon far away from the earth?”</a:t>
            </a:r>
          </a:p>
          <a:p>
            <a:r>
              <a:rPr kumimoji="1" lang="en-US" altLang="zh-CN" sz="2400" dirty="0">
                <a:latin typeface="Times New Roman" panose="02020603050405020304" pitchFamily="18" charset="0"/>
              </a:rPr>
              <a:t>    The girl asked _____ the moon ______ far away from the earth.</a:t>
            </a:r>
          </a:p>
          <a:p>
            <a:pPr>
              <a:buFontTx/>
              <a:buAutoNum type="arabicPeriod" startAt="8"/>
            </a:pPr>
            <a:r>
              <a:rPr kumimoji="1" lang="en-US" altLang="zh-CN" sz="2400" dirty="0">
                <a:latin typeface="Times New Roman" panose="02020603050405020304" pitchFamily="18" charset="0"/>
              </a:rPr>
              <a:t>Uncle Wang told his </a:t>
            </a:r>
            <a:r>
              <a:rPr kumimoji="1" lang="en-US" altLang="zh-CN" sz="2400" dirty="0" err="1">
                <a:latin typeface="Times New Roman" panose="02020603050405020304" pitchFamily="18" charset="0"/>
              </a:rPr>
              <a:t>daughter:</a:t>
            </a:r>
            <a:r>
              <a:rPr kumimoji="1"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“I</a:t>
            </a: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bought a computer for you.”</a:t>
            </a:r>
          </a:p>
          <a:p>
            <a:r>
              <a:rPr kumimoji="1" lang="en-US" altLang="zh-CN" sz="2400" dirty="0">
                <a:latin typeface="Times New Roman" panose="02020603050405020304" pitchFamily="18" charset="0"/>
              </a:rPr>
              <a:t>     Uncle Wang told his daughter ______  _______ a computer for</a:t>
            </a:r>
          </a:p>
          <a:p>
            <a:r>
              <a:rPr kumimoji="1" lang="en-US" altLang="zh-CN" sz="2400" dirty="0">
                <a:latin typeface="Times New Roman" panose="02020603050405020304" pitchFamily="18" charset="0"/>
              </a:rPr>
              <a:t>      </a:t>
            </a:r>
            <a:r>
              <a:rPr kumimoji="1" lang="en-US" altLang="zh-CN" sz="2400" dirty="0" smtClean="0">
                <a:latin typeface="Times New Roman" panose="02020603050405020304" pitchFamily="18" charset="0"/>
              </a:rPr>
              <a:t>______. </a:t>
            </a:r>
            <a:endParaRPr kumimoji="1" lang="en-US" altLang="zh-CN" sz="2400" dirty="0">
              <a:latin typeface="Times New Roman" panose="02020603050405020304" pitchFamily="18" charset="0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260725" y="650875"/>
            <a:ext cx="445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400">
                <a:latin typeface="Times New Roman" panose="02020603050405020304" pitchFamily="18" charset="0"/>
              </a:rPr>
              <a:t>  </a:t>
            </a:r>
            <a:r>
              <a:rPr kumimoji="1" lang="en-US" altLang="zh-CN" sz="2400" b="1">
                <a:solidFill>
                  <a:srgbClr val="CC0000"/>
                </a:solidFill>
                <a:latin typeface="Times New Roman" panose="02020603050405020304" pitchFamily="18" charset="0"/>
              </a:rPr>
              <a:t>if                             got         back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2879725" y="1412875"/>
            <a:ext cx="3173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400">
                <a:latin typeface="Times New Roman" panose="02020603050405020304" pitchFamily="18" charset="0"/>
              </a:rPr>
              <a:t> </a:t>
            </a:r>
            <a:r>
              <a:rPr kumimoji="1" lang="en-US" altLang="zh-CN" sz="2400" b="1">
                <a:solidFill>
                  <a:srgbClr val="CC0000"/>
                </a:solidFill>
                <a:latin typeface="Times New Roman" panose="02020603050405020304" pitchFamily="18" charset="0"/>
              </a:rPr>
              <a:t>that           she       likes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3352800" y="2133600"/>
            <a:ext cx="330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400">
                <a:latin typeface="Times New Roman" panose="02020603050405020304" pitchFamily="18" charset="0"/>
              </a:rPr>
              <a:t>  </a:t>
            </a:r>
            <a:r>
              <a:rPr kumimoji="1" lang="en-US" altLang="zh-CN" sz="2400" b="1">
                <a:solidFill>
                  <a:srgbClr val="CC0000"/>
                </a:solidFill>
                <a:latin typeface="Times New Roman" panose="02020603050405020304" pitchFamily="18" charset="0"/>
              </a:rPr>
              <a:t>why          I          didn't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2651125" y="2860675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400">
                <a:latin typeface="Times New Roman" panose="02020603050405020304" pitchFamily="18" charset="0"/>
              </a:rPr>
              <a:t>  </a:t>
            </a:r>
            <a:r>
              <a:rPr kumimoji="1" lang="en-US" altLang="zh-CN" sz="2400" b="1">
                <a:solidFill>
                  <a:srgbClr val="CC0000"/>
                </a:solidFill>
                <a:latin typeface="Times New Roman" panose="02020603050405020304" pitchFamily="18" charset="0"/>
              </a:rPr>
              <a:t>who        was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2574925" y="3546475"/>
            <a:ext cx="2019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400" b="1">
                <a:solidFill>
                  <a:srgbClr val="CC0000"/>
                </a:solidFill>
                <a:latin typeface="Times New Roman" panose="02020603050405020304" pitchFamily="18" charset="0"/>
              </a:rPr>
              <a:t>there       were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4038600" y="4343400"/>
            <a:ext cx="4730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40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zh-CN" sz="2400" b="1">
                <a:solidFill>
                  <a:srgbClr val="CC0000"/>
                </a:solidFill>
                <a:latin typeface="Times New Roman" panose="02020603050405020304" pitchFamily="18" charset="0"/>
              </a:rPr>
              <a:t>whether       she        liked         him</a:t>
            </a: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2727325" y="4994275"/>
            <a:ext cx="2782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400">
                <a:latin typeface="Times New Roman" panose="02020603050405020304" pitchFamily="18" charset="0"/>
              </a:rPr>
              <a:t>  </a:t>
            </a:r>
            <a:r>
              <a:rPr kumimoji="1" lang="en-US" altLang="zh-CN" sz="2400" b="1">
                <a:solidFill>
                  <a:srgbClr val="CC0000"/>
                </a:solidFill>
                <a:latin typeface="Times New Roman" panose="02020603050405020304" pitchFamily="18" charset="0"/>
              </a:rPr>
              <a:t>if                           is</a:t>
            </a: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4708525" y="5756275"/>
            <a:ext cx="2243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400">
                <a:latin typeface="Times New Roman" panose="02020603050405020304" pitchFamily="18" charset="0"/>
              </a:rPr>
              <a:t>  </a:t>
            </a:r>
            <a:r>
              <a:rPr kumimoji="1" lang="en-US" altLang="zh-CN" sz="2400" b="1">
                <a:solidFill>
                  <a:srgbClr val="CC0000"/>
                </a:solidFill>
                <a:latin typeface="Times New Roman" panose="02020603050405020304" pitchFamily="18" charset="0"/>
              </a:rPr>
              <a:t>he         bought</a:t>
            </a:r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1203325" y="6137275"/>
            <a:ext cx="700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400">
                <a:latin typeface="Times New Roman" panose="02020603050405020304" pitchFamily="18" charset="0"/>
              </a:rPr>
              <a:t> </a:t>
            </a:r>
            <a:r>
              <a:rPr kumimoji="1" lang="en-US" altLang="zh-CN" sz="2400" b="1">
                <a:solidFill>
                  <a:srgbClr val="CC0000"/>
                </a:solidFill>
                <a:latin typeface="Times New Roman" panose="02020603050405020304" pitchFamily="18" charset="0"/>
              </a:rPr>
              <a:t>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7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utoUpdateAnimBg="0"/>
      <p:bldP spid="22533" grpId="0" autoUpdateAnimBg="0"/>
      <p:bldP spid="22534" grpId="0" autoUpdateAnimBg="0"/>
      <p:bldP spid="22535" grpId="0" autoUpdateAnimBg="0"/>
      <p:bldP spid="22536" grpId="0" autoUpdateAnimBg="0"/>
      <p:bldP spid="22537" grpId="0" autoUpdateAnimBg="0"/>
      <p:bldP spid="22538" grpId="0" autoUpdateAnimBg="0"/>
      <p:bldP spid="22539" grpId="0" autoUpdateAnimBg="0"/>
      <p:bldP spid="22540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  <p:pic>
        <p:nvPicPr>
          <p:cNvPr id="46084" name="Picture 4" descr="图片1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81000" y="609600"/>
            <a:ext cx="8096250" cy="414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90000"/>
              </a:lnSpc>
            </a:pPr>
            <a:r>
              <a:rPr kumimoji="1" lang="en-GB" altLang="zh-CN" sz="2800" b="1" dirty="0">
                <a:latin typeface="Times New Roman" panose="02020603050405020304" pitchFamily="18" charset="0"/>
              </a:rPr>
              <a:t>If / Whether clause as objects:</a:t>
            </a:r>
          </a:p>
          <a:p>
            <a:pPr>
              <a:lnSpc>
                <a:spcPct val="190000"/>
              </a:lnSpc>
            </a:pPr>
            <a:r>
              <a:rPr kumimoji="1" lang="en-GB" altLang="zh-CN" sz="2800" b="1" dirty="0">
                <a:latin typeface="Times New Roman" panose="02020603050405020304" pitchFamily="18" charset="0"/>
              </a:rPr>
              <a:t>1.</a:t>
            </a:r>
            <a:r>
              <a:rPr kumimoji="1" lang="zh-CN" altLang="en-GB" sz="2800" b="1" dirty="0">
                <a:latin typeface="Times New Roman" panose="02020603050405020304" pitchFamily="18" charset="0"/>
              </a:rPr>
              <a:t>从句是</a:t>
            </a:r>
            <a:r>
              <a:rPr kumimoji="1" lang="zh-CN" altLang="en-GB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一般疑问句</a:t>
            </a:r>
            <a:r>
              <a:rPr kumimoji="1" lang="zh-CN" altLang="en-GB" sz="2800" b="1" dirty="0">
                <a:latin typeface="Times New Roman" panose="02020603050405020304" pitchFamily="18" charset="0"/>
              </a:rPr>
              <a:t>的宾语从句 ;</a:t>
            </a:r>
          </a:p>
          <a:p>
            <a:pPr>
              <a:lnSpc>
                <a:spcPct val="190000"/>
              </a:lnSpc>
            </a:pPr>
            <a:r>
              <a:rPr kumimoji="1" lang="zh-CN" altLang="en-GB" sz="2800" b="1" dirty="0">
                <a:latin typeface="Times New Roman" panose="02020603050405020304" pitchFamily="18" charset="0"/>
              </a:rPr>
              <a:t>2. 从句的引导词用 </a:t>
            </a:r>
            <a:r>
              <a:rPr kumimoji="1" lang="en-GB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if </a:t>
            </a:r>
            <a:r>
              <a:rPr kumimoji="1" lang="zh-CN" altLang="en-GB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或 </a:t>
            </a:r>
            <a:r>
              <a:rPr kumimoji="1" lang="en-GB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whether</a:t>
            </a:r>
            <a:r>
              <a:rPr kumimoji="1" lang="en-GB" altLang="zh-CN" sz="2800" b="1" dirty="0">
                <a:latin typeface="Times New Roman" panose="02020603050405020304" pitchFamily="18" charset="0"/>
              </a:rPr>
              <a:t> , </a:t>
            </a:r>
            <a:r>
              <a:rPr kumimoji="1" lang="zh-CN" altLang="en-GB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不能省略</a:t>
            </a:r>
            <a:r>
              <a:rPr kumimoji="1" lang="zh-CN" altLang="en-GB" sz="2800" b="1" dirty="0">
                <a:latin typeface="Times New Roman" panose="02020603050405020304" pitchFamily="18" charset="0"/>
              </a:rPr>
              <a:t> ;</a:t>
            </a:r>
          </a:p>
          <a:p>
            <a:pPr>
              <a:lnSpc>
                <a:spcPct val="190000"/>
              </a:lnSpc>
            </a:pPr>
            <a:r>
              <a:rPr kumimoji="1" lang="zh-CN" altLang="en-GB" sz="2800" b="1" dirty="0">
                <a:latin typeface="Times New Roman" panose="02020603050405020304" pitchFamily="18" charset="0"/>
              </a:rPr>
              <a:t>3. 从句的句式</a:t>
            </a:r>
            <a:r>
              <a:rPr kumimoji="1" lang="zh-CN" altLang="en-GB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要由疑问句的句式改为陈述句的句式</a:t>
            </a:r>
            <a:r>
              <a:rPr kumimoji="1" lang="zh-CN" altLang="en-GB" sz="2800" b="1" dirty="0"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ct val="190000"/>
              </a:lnSpc>
            </a:pPr>
            <a:r>
              <a:rPr kumimoji="1" lang="zh-CN" altLang="en-GB" sz="2800" b="1" dirty="0">
                <a:latin typeface="Times New Roman" panose="02020603050405020304" pitchFamily="18" charset="0"/>
              </a:rPr>
              <a:t>4. 时态，标点应随着主句的变化而变化.</a:t>
            </a:r>
            <a:endParaRPr kumimoji="1" lang="en-US" altLang="zh-CN" sz="28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" y="457200"/>
            <a:ext cx="8763000" cy="5562600"/>
          </a:xfrm>
        </p:spPr>
        <p:txBody>
          <a:bodyPr/>
          <a:lstStyle/>
          <a:p>
            <a:pPr marL="609600" indent="-609600">
              <a:buFontTx/>
              <a:buNone/>
            </a:pPr>
            <a:endParaRPr kumimoji="1" lang="en-US" altLang="zh-CN" b="1" dirty="0"/>
          </a:p>
          <a:p>
            <a:pPr marL="609600" indent="-609600">
              <a:buFontTx/>
              <a:buNone/>
            </a:pPr>
            <a:r>
              <a:rPr kumimoji="1" lang="en-US" altLang="zh-CN" b="1" dirty="0"/>
              <a:t>Model: </a:t>
            </a:r>
          </a:p>
          <a:p>
            <a:pPr marL="609600" indent="-609600">
              <a:buFontTx/>
              <a:buNone/>
            </a:pPr>
            <a:r>
              <a:rPr kumimoji="1" lang="en-US" altLang="zh-CN" b="1" dirty="0">
                <a:latin typeface="Times New Roman" panose="02020603050405020304" pitchFamily="18" charset="0"/>
              </a:rPr>
              <a:t>1)“ Has Sally Maxwell arrived?”   Do you know?</a:t>
            </a:r>
          </a:p>
          <a:p>
            <a:pPr marL="609600" indent="-609600">
              <a:buFontTx/>
              <a:buNone/>
            </a:pPr>
            <a:r>
              <a:rPr kumimoji="1" lang="en-US" altLang="zh-CN" b="1" dirty="0">
                <a:latin typeface="Times New Roman" panose="02020603050405020304" pitchFamily="18" charset="0"/>
              </a:rPr>
              <a:t>--- Do you know </a:t>
            </a:r>
            <a:r>
              <a:rPr kumimoji="1" lang="en-US" altLang="zh-CN" b="1" dirty="0">
                <a:solidFill>
                  <a:srgbClr val="FF3300"/>
                </a:solidFill>
                <a:latin typeface="Times New Roman" panose="02020603050405020304" pitchFamily="18" charset="0"/>
              </a:rPr>
              <a:t>if</a:t>
            </a:r>
            <a:r>
              <a:rPr kumimoji="1" lang="en-US" altLang="zh-CN" b="1" dirty="0">
                <a:latin typeface="Times New Roman" panose="02020603050405020304" pitchFamily="18" charset="0"/>
              </a:rPr>
              <a:t> Sally Maxwell </a:t>
            </a:r>
            <a:r>
              <a:rPr kumimoji="1" lang="en-US" altLang="zh-CN" b="1" dirty="0">
                <a:solidFill>
                  <a:srgbClr val="FF3300"/>
                </a:solidFill>
                <a:latin typeface="Times New Roman" panose="02020603050405020304" pitchFamily="18" charset="0"/>
              </a:rPr>
              <a:t>has arrived</a:t>
            </a:r>
            <a:r>
              <a:rPr kumimoji="1" lang="en-US" altLang="zh-CN" b="1" dirty="0">
                <a:latin typeface="Times New Roman" panose="02020603050405020304" pitchFamily="18" charset="0"/>
              </a:rPr>
              <a:t>?</a:t>
            </a:r>
          </a:p>
          <a:p>
            <a:pPr marL="609600" indent="-609600">
              <a:buFontTx/>
              <a:buAutoNum type="arabicPeriod"/>
            </a:pPr>
            <a:endParaRPr kumimoji="1" lang="en-US" altLang="zh-CN" b="1" dirty="0">
              <a:latin typeface="Times New Roman" panose="02020603050405020304" pitchFamily="18" charset="0"/>
            </a:endParaRPr>
          </a:p>
          <a:p>
            <a:pPr marL="609600" indent="-609600">
              <a:buFontTx/>
              <a:buNone/>
            </a:pPr>
            <a:r>
              <a:rPr kumimoji="1" lang="en-US" altLang="zh-CN" b="1" dirty="0"/>
              <a:t>2)“Do you miss the UK, or your relations?”</a:t>
            </a:r>
          </a:p>
          <a:p>
            <a:pPr marL="609600" indent="-609600">
              <a:buFontTx/>
              <a:buNone/>
            </a:pPr>
            <a:r>
              <a:rPr kumimoji="1" lang="en-US" altLang="zh-CN" b="1" dirty="0"/>
              <a:t>       Can I ask ?   </a:t>
            </a:r>
          </a:p>
          <a:p>
            <a:pPr marL="609600" indent="-609600">
              <a:buFontTx/>
              <a:buNone/>
            </a:pPr>
            <a:r>
              <a:rPr kumimoji="1" lang="en-US" altLang="zh-CN" b="1" dirty="0"/>
              <a:t>--- Can I ask </a:t>
            </a:r>
            <a:r>
              <a:rPr kumimoji="1" lang="en-US" altLang="zh-CN" b="1" dirty="0">
                <a:solidFill>
                  <a:srgbClr val="FF3300"/>
                </a:solidFill>
              </a:rPr>
              <a:t>if</a:t>
            </a:r>
            <a:r>
              <a:rPr kumimoji="1" lang="en-US" altLang="zh-CN" b="1" dirty="0"/>
              <a:t> you </a:t>
            </a:r>
            <a:r>
              <a:rPr kumimoji="1" lang="en-US" altLang="zh-CN" b="1" dirty="0">
                <a:solidFill>
                  <a:srgbClr val="FF3300"/>
                </a:solidFill>
              </a:rPr>
              <a:t>miss</a:t>
            </a:r>
            <a:r>
              <a:rPr kumimoji="1" lang="en-US" altLang="zh-CN" b="1" dirty="0"/>
              <a:t> the UK, or your relations? </a:t>
            </a:r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533400" y="2819400"/>
            <a:ext cx="24384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 flipV="1">
            <a:off x="3276600" y="2743200"/>
            <a:ext cx="4495800" cy="76200"/>
          </a:xfrm>
          <a:prstGeom prst="line">
            <a:avLst/>
          </a:prstGeom>
          <a:noFill/>
          <a:ln w="28575">
            <a:solidFill>
              <a:srgbClr val="D60093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838200" y="2819400"/>
            <a:ext cx="1752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3300"/>
                </a:solidFill>
              </a:rPr>
              <a:t>主句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4419600" y="2743200"/>
            <a:ext cx="1752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D60093"/>
                </a:solidFill>
              </a:rPr>
              <a:t>从句</a:t>
            </a:r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 flipH="1">
            <a:off x="2438400" y="5029200"/>
            <a:ext cx="457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37" name="AutoShape 17"/>
          <p:cNvSpPr>
            <a:spLocks noChangeArrowheads="1"/>
          </p:cNvSpPr>
          <p:nvPr/>
        </p:nvSpPr>
        <p:spPr bwMode="auto">
          <a:xfrm>
            <a:off x="533400" y="5867400"/>
            <a:ext cx="1905000" cy="609600"/>
          </a:xfrm>
          <a:prstGeom prst="wedgeRoundRectCallout">
            <a:avLst>
              <a:gd name="adj1" fmla="val 59583"/>
              <a:gd name="adj2" fmla="val -181509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CN" altLang="en-US" sz="3200" b="1">
                <a:solidFill>
                  <a:srgbClr val="FF3300"/>
                </a:solidFill>
              </a:rPr>
              <a:t>引导词</a:t>
            </a:r>
          </a:p>
        </p:txBody>
      </p:sp>
      <p:sp>
        <p:nvSpPr>
          <p:cNvPr id="5138" name="Line 18"/>
          <p:cNvSpPr>
            <a:spLocks noChangeShapeType="1"/>
          </p:cNvSpPr>
          <p:nvPr/>
        </p:nvSpPr>
        <p:spPr bwMode="auto">
          <a:xfrm>
            <a:off x="2971800" y="5105400"/>
            <a:ext cx="2895600" cy="0"/>
          </a:xfrm>
          <a:prstGeom prst="line">
            <a:avLst/>
          </a:prstGeom>
          <a:noFill/>
          <a:ln w="28575">
            <a:solidFill>
              <a:srgbClr val="D60093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39" name="AutoShape 19"/>
          <p:cNvSpPr>
            <a:spLocks noChangeArrowheads="1"/>
          </p:cNvSpPr>
          <p:nvPr/>
        </p:nvSpPr>
        <p:spPr bwMode="auto">
          <a:xfrm>
            <a:off x="3733800" y="5562600"/>
            <a:ext cx="2133600" cy="533400"/>
          </a:xfrm>
          <a:prstGeom prst="wedgeRoundRectCallout">
            <a:avLst>
              <a:gd name="adj1" fmla="val -30806"/>
              <a:gd name="adj2" fmla="val -134523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CN" altLang="en-US" sz="2400" b="1">
                <a:solidFill>
                  <a:srgbClr val="D60093"/>
                </a:solidFill>
              </a:rPr>
              <a:t>陈述语序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nimBg="1"/>
      <p:bldP spid="5128" grpId="0" animBg="1"/>
      <p:bldP spid="5134" grpId="0" animBg="1"/>
      <p:bldP spid="5137" grpId="0" animBg="1"/>
      <p:bldP spid="5138" grpId="0" animBg="1"/>
      <p:bldP spid="51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students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1447800"/>
            <a:ext cx="46640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AutoShape 3"/>
          <p:cNvSpPr>
            <a:spLocks noChangeArrowheads="1"/>
          </p:cNvSpPr>
          <p:nvPr/>
        </p:nvSpPr>
        <p:spPr bwMode="auto">
          <a:xfrm>
            <a:off x="6096000" y="304800"/>
            <a:ext cx="3048000" cy="1600200"/>
          </a:xfrm>
          <a:prstGeom prst="wedgeEllipseCallout">
            <a:avLst>
              <a:gd name="adj1" fmla="val -74898"/>
              <a:gd name="adj2" fmla="val 95139"/>
            </a:avLst>
          </a:prstGeom>
          <a:solidFill>
            <a:schemeClr val="bg1"/>
          </a:solidFill>
          <a:ln w="952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kumimoji="1" lang="zh-CN" altLang="zh-CN" sz="2400">
              <a:latin typeface="Times New Roman" panose="02020603050405020304" pitchFamily="18" charset="0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6400800" y="685800"/>
            <a:ext cx="25209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400" b="1">
                <a:solidFill>
                  <a:srgbClr val="0099FF"/>
                </a:solidFill>
                <a:latin typeface="Times New Roman" panose="02020603050405020304" pitchFamily="18" charset="0"/>
              </a:rPr>
              <a:t>Can you borrow</a:t>
            </a:r>
          </a:p>
          <a:p>
            <a:r>
              <a:rPr kumimoji="1" lang="en-US" altLang="zh-CN" sz="2400" b="1">
                <a:solidFill>
                  <a:srgbClr val="0099FF"/>
                </a:solidFill>
                <a:latin typeface="Times New Roman" panose="02020603050405020304" pitchFamily="18" charset="0"/>
              </a:rPr>
              <a:t> your pen to me?</a:t>
            </a:r>
            <a:r>
              <a:rPr kumimoji="1" lang="en-US" altLang="zh-CN" sz="2400">
                <a:latin typeface="Times New Roman" panose="02020603050405020304" pitchFamily="18" charset="0"/>
              </a:rPr>
              <a:t>  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517525" y="400050"/>
            <a:ext cx="45069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32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What did Ted ask Jane ?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762000" y="5334000"/>
            <a:ext cx="78835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3200" b="1">
                <a:latin typeface="Times New Roman" panose="02020603050405020304" pitchFamily="18" charset="0"/>
              </a:rPr>
              <a:t>He asked Jane </a:t>
            </a:r>
            <a:r>
              <a:rPr kumimoji="1"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if / whether</a:t>
            </a:r>
            <a:r>
              <a:rPr kumimoji="1" lang="en-US" altLang="zh-CN" sz="3200" b="1">
                <a:latin typeface="Times New Roman" panose="02020603050405020304" pitchFamily="18" charset="0"/>
              </a:rPr>
              <a:t> </a:t>
            </a:r>
            <a:r>
              <a:rPr kumimoji="1"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she</a:t>
            </a:r>
            <a:r>
              <a:rPr kumimoji="1" lang="en-US" altLang="zh-CN" sz="3200" b="1">
                <a:latin typeface="Times New Roman" panose="02020603050405020304" pitchFamily="18" charset="0"/>
              </a:rPr>
              <a:t> </a:t>
            </a:r>
            <a:r>
              <a:rPr kumimoji="1"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could</a:t>
            </a:r>
            <a:r>
              <a:rPr kumimoji="1" lang="en-US" altLang="zh-CN" sz="3200" b="1">
                <a:latin typeface="Times New Roman" panose="02020603050405020304" pitchFamily="18" charset="0"/>
              </a:rPr>
              <a:t> borrow</a:t>
            </a:r>
          </a:p>
          <a:p>
            <a:r>
              <a:rPr kumimoji="1" lang="en-US" altLang="zh-CN" sz="3200" b="1">
                <a:latin typeface="Times New Roman" panose="02020603050405020304" pitchFamily="18" charset="0"/>
              </a:rPr>
              <a:t> </a:t>
            </a:r>
            <a:r>
              <a:rPr kumimoji="1"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her</a:t>
            </a:r>
            <a:r>
              <a:rPr kumimoji="1" lang="en-US" altLang="zh-CN" sz="3200" b="1">
                <a:latin typeface="Times New Roman" panose="02020603050405020304" pitchFamily="18" charset="0"/>
              </a:rPr>
              <a:t> pen to </a:t>
            </a:r>
            <a:r>
              <a:rPr kumimoji="1"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him</a:t>
            </a:r>
            <a:r>
              <a:rPr kumimoji="1" lang="en-US" altLang="zh-CN" sz="3200" b="1"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nimBg="1"/>
      <p:bldP spid="1946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 descr="9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62200" y="228600"/>
            <a:ext cx="6477000" cy="48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3" name="AutoShape 7"/>
          <p:cNvSpPr>
            <a:spLocks noChangeArrowheads="1"/>
          </p:cNvSpPr>
          <p:nvPr/>
        </p:nvSpPr>
        <p:spPr bwMode="auto">
          <a:xfrm>
            <a:off x="0" y="228600"/>
            <a:ext cx="3429000" cy="1371600"/>
          </a:xfrm>
          <a:prstGeom prst="cloudCallout">
            <a:avLst>
              <a:gd name="adj1" fmla="val 65417"/>
              <a:gd name="adj2" fmla="val 36806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zh-CN" sz="2800" b="1"/>
              <a:t>Have you got any fish?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685800" y="4953000"/>
            <a:ext cx="5943600" cy="579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3200" b="1">
                <a:solidFill>
                  <a:srgbClr val="D60093"/>
                </a:solidFill>
                <a:latin typeface="Times New Roman" panose="02020603050405020304" pitchFamily="18" charset="0"/>
              </a:rPr>
              <a:t>What does the baby cat ask?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685800" y="5630863"/>
            <a:ext cx="7772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3300"/>
                </a:solidFill>
              </a:rPr>
              <a:t>He asks if his father has got any fish.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4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1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200631612832171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685800"/>
            <a:ext cx="5183188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3" name="AutoShape 3"/>
          <p:cNvSpPr>
            <a:spLocks noChangeArrowheads="1"/>
          </p:cNvSpPr>
          <p:nvPr/>
        </p:nvSpPr>
        <p:spPr bwMode="auto">
          <a:xfrm>
            <a:off x="5867400" y="381000"/>
            <a:ext cx="2590800" cy="1143000"/>
          </a:xfrm>
          <a:prstGeom prst="wedgeRoundRectCallout">
            <a:avLst>
              <a:gd name="adj1" fmla="val -71935"/>
              <a:gd name="adj2" fmla="val 95694"/>
              <a:gd name="adj3" fmla="val 16667"/>
            </a:avLst>
          </a:prstGeom>
          <a:solidFill>
            <a:schemeClr val="bg1"/>
          </a:solidFill>
          <a:ln w="952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kumimoji="1" lang="zh-CN" altLang="zh-CN" sz="2400">
              <a:latin typeface="Times New Roman" panose="02020603050405020304" pitchFamily="18" charset="0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6324600" y="533400"/>
            <a:ext cx="18430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800" b="1">
                <a:solidFill>
                  <a:srgbClr val="0099FF"/>
                </a:solidFill>
                <a:latin typeface="Times New Roman" panose="02020603050405020304" pitchFamily="18" charset="0"/>
              </a:rPr>
              <a:t>Am I cool?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5562600" y="2795588"/>
            <a:ext cx="34099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3000" b="1">
                <a:solidFill>
                  <a:srgbClr val="CC3300"/>
                </a:solidFill>
                <a:latin typeface="Times New Roman" panose="02020603050405020304" pitchFamily="18" charset="0"/>
              </a:rPr>
              <a:t>What does the baby</a:t>
            </a:r>
          </a:p>
          <a:p>
            <a:r>
              <a:rPr kumimoji="1" lang="en-US" altLang="zh-CN" sz="3000" b="1">
                <a:solidFill>
                  <a:srgbClr val="CC3300"/>
                </a:solidFill>
                <a:latin typeface="Times New Roman" panose="02020603050405020304" pitchFamily="18" charset="0"/>
              </a:rPr>
              <a:t> ask?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1508125" y="5705475"/>
            <a:ext cx="47450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800" b="1">
                <a:solidFill>
                  <a:srgbClr val="0033CC"/>
                </a:solidFill>
                <a:latin typeface="Times New Roman" panose="02020603050405020304" pitchFamily="18" charset="0"/>
              </a:rPr>
              <a:t>He asks</a:t>
            </a:r>
            <a:r>
              <a:rPr kumimoji="1" lang="en-US" altLang="zh-CN" sz="2800" b="1">
                <a:latin typeface="Times New Roman" panose="02020603050405020304" pitchFamily="18" charset="0"/>
              </a:rPr>
              <a:t> </a:t>
            </a:r>
            <a:r>
              <a:rPr kumimoji="1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if / whether</a:t>
            </a:r>
            <a:r>
              <a:rPr kumimoji="1" lang="en-US" altLang="zh-CN" sz="2800" b="1">
                <a:latin typeface="Times New Roman" panose="02020603050405020304" pitchFamily="18" charset="0"/>
              </a:rPr>
              <a:t> </a:t>
            </a:r>
            <a:r>
              <a:rPr kumimoji="1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he</a:t>
            </a:r>
            <a:r>
              <a:rPr kumimoji="1" lang="en-US" altLang="zh-CN" sz="2800" b="1">
                <a:latin typeface="Times New Roman" panose="02020603050405020304" pitchFamily="18" charset="0"/>
              </a:rPr>
              <a:t> </a:t>
            </a:r>
            <a:r>
              <a:rPr kumimoji="1" lang="en-US" altLang="zh-CN" sz="2800" b="1">
                <a:solidFill>
                  <a:srgbClr val="0033CC"/>
                </a:solidFill>
                <a:latin typeface="Times New Roman" panose="02020603050405020304" pitchFamily="18" charset="0"/>
              </a:rPr>
              <a:t>is cool.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shzl040519000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1000" y="228600"/>
            <a:ext cx="3844925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7" name="AutoShape 5"/>
          <p:cNvSpPr>
            <a:spLocks noChangeArrowheads="1"/>
          </p:cNvSpPr>
          <p:nvPr/>
        </p:nvSpPr>
        <p:spPr bwMode="auto">
          <a:xfrm>
            <a:off x="3733800" y="1524000"/>
            <a:ext cx="5410200" cy="838200"/>
          </a:xfrm>
          <a:prstGeom prst="cloudCallout">
            <a:avLst>
              <a:gd name="adj1" fmla="val -52319"/>
              <a:gd name="adj2" fmla="val 80301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zh-CN" sz="2800" b="1"/>
              <a:t>Can you hold me up?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990600" y="4648200"/>
            <a:ext cx="6629400" cy="579438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D60093"/>
                </a:solidFill>
                <a:latin typeface="Times New Roman" panose="02020603050405020304" pitchFamily="18" charset="0"/>
              </a:rPr>
              <a:t>What did the girl want to know?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762000" y="5257800"/>
            <a:ext cx="67818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400" b="1">
                <a:solidFill>
                  <a:schemeClr val="accent2"/>
                </a:solidFill>
                <a:latin typeface="Times New Roman" panose="02020603050405020304" pitchFamily="18" charset="0"/>
              </a:rPr>
              <a:t>The girl wanted to know if the man could hold her up?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nimBg="1"/>
    </p:bldLst>
  </p:timing>
</p:sld>
</file>

<file path=ppt/theme/theme1.xml><?xml version="1.0" encoding="utf-8"?>
<a:theme xmlns:a="http://schemas.openxmlformats.org/drawingml/2006/main" name="WWW.2PPT.COM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2283</Words>
  <Application>Microsoft Office PowerPoint</Application>
  <PresentationFormat>全屏显示(4:3)</PresentationFormat>
  <Paragraphs>249</Paragraphs>
  <Slides>31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9" baseType="lpstr">
      <vt:lpstr>宋体</vt:lpstr>
      <vt:lpstr>微软雅黑</vt:lpstr>
      <vt:lpstr>Arial</vt:lpstr>
      <vt:lpstr>Calibri</vt:lpstr>
      <vt:lpstr>Comic Sans MS</vt:lpstr>
      <vt:lpstr>Times New Roman</vt:lpstr>
      <vt:lpstr>Wingdings</vt:lpstr>
      <vt:lpstr>WWW.2PPT.COM</vt:lpstr>
      <vt:lpstr>Module 9  Friendship</vt:lpstr>
      <vt:lpstr>Language practice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Around the world</vt:lpstr>
      <vt:lpstr>宾语从句三要素："语序"、"时态"、"引导词”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2113-01-01T00:00:00Z</cp:lastPrinted>
  <dcterms:created xsi:type="dcterms:W3CDTF">2113-01-01T00:00:00Z</dcterms:created>
  <dcterms:modified xsi:type="dcterms:W3CDTF">2023-01-17T02:41:29Z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1A802AF3329B4547AD0124CD065A304D</vt:lpwstr>
  </property>
  <property fmtid="{D5CDD505-2E9C-101B-9397-08002B2CF9AE}" pid="4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