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2" r:id="rId4"/>
    <p:sldId id="258" r:id="rId5"/>
    <p:sldId id="261" r:id="rId6"/>
    <p:sldId id="263" r:id="rId7"/>
    <p:sldId id="275" r:id="rId8"/>
    <p:sldId id="277" r:id="rId9"/>
    <p:sldId id="264" r:id="rId10"/>
    <p:sldId id="265" r:id="rId11"/>
    <p:sldId id="278" r:id="rId12"/>
    <p:sldId id="267" r:id="rId13"/>
    <p:sldId id="269" r:id="rId14"/>
    <p:sldId id="270" r:id="rId15"/>
    <p:sldId id="271" r:id="rId16"/>
    <p:sldId id="276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8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C4CE8-1AE9-4F68-9E77-82BAE59BD52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CD88B-4119-4AF6-822E-C0988FAA37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CD88B-4119-4AF6-822E-C0988FAA379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49FCA-E604-483E-A2A3-0C12B80C321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420D-AEA7-41E9-A069-25C30CE3C8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E798C-5EF9-401D-8A1E-AB17493B1C3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2636-86CD-417A-98CF-4B38E0B7E9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A8982-084A-42E4-B200-C14A48AFB29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952C-241A-4009-95BD-F8C926CC22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E673F-BE52-4824-8E21-835DF0F4961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6F570-4C09-43C4-927A-6983700A60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AA31B-6567-48F4-A4F6-2CE936E2A93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7C76A-0045-4B33-92D6-C5A69B97145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DB693-2F73-4B99-801A-73A85187A83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F368B-5140-4E06-9694-2D4545A3A8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3EF7-5FC1-4C51-9A97-831CFC820A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F9F5-913D-4337-95B1-4476E0A178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2D847-AFF8-4E7B-AFC1-E59F6D75EA9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B23F0-1F2B-4C2C-9896-4C1AB3A530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C2C6-AB2C-4549-846B-E441B7FFB49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B5172-9D17-4216-AA73-EEBFEFDFE7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5D5D0-C9E5-45D9-B8A7-A59E19FB40E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C63C-98D5-47E9-9E23-89EF0CBD27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BEA8072-C620-4BB4-A0EB-6D4CD9DA77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9160B65-A4FC-4442-9B18-61C1CF2C096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1433448" y="1053748"/>
            <a:ext cx="6286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冀教版六年级下册数学第四单元</a:t>
            </a:r>
          </a:p>
        </p:txBody>
      </p:sp>
      <p:sp>
        <p:nvSpPr>
          <p:cNvPr id="5" name="矩形 4"/>
          <p:cNvSpPr/>
          <p:nvPr/>
        </p:nvSpPr>
        <p:spPr>
          <a:xfrm>
            <a:off x="1621338" y="2204864"/>
            <a:ext cx="5867312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8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认识中位数</a:t>
            </a:r>
          </a:p>
        </p:txBody>
      </p:sp>
      <p:sp>
        <p:nvSpPr>
          <p:cNvPr id="4" name="矩形 3"/>
          <p:cNvSpPr/>
          <p:nvPr/>
        </p:nvSpPr>
        <p:spPr>
          <a:xfrm>
            <a:off x="2929452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1285875" y="809625"/>
            <a:ext cx="7572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下面是某品牌电脑一年中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个月的销售量统计表。</a:t>
            </a:r>
          </a:p>
        </p:txBody>
      </p:sp>
      <p:pic>
        <p:nvPicPr>
          <p:cNvPr id="11267" name="图片 4" descr="图片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857250"/>
            <a:ext cx="103505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图片 5" descr="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00313"/>
            <a:ext cx="9144000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14563" y="4857750"/>
            <a:ext cx="6572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从上面的数据中你得到了哪些信息？</a:t>
            </a:r>
          </a:p>
        </p:txBody>
      </p:sp>
      <p:pic>
        <p:nvPicPr>
          <p:cNvPr id="8" name="图片 7" descr="63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4500563"/>
            <a:ext cx="157162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1285875" y="809625"/>
            <a:ext cx="7572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下面是某品牌电脑一年中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个月的销售量统计表。</a:t>
            </a:r>
          </a:p>
        </p:txBody>
      </p:sp>
      <p:pic>
        <p:nvPicPr>
          <p:cNvPr id="12291" name="图片 4" descr="图片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857250"/>
            <a:ext cx="103505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图片 5" descr="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91440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63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4500563"/>
            <a:ext cx="157162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85938" y="4929188"/>
            <a:ext cx="72151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这组数据的平均数、众数分别是多少？各表示什么？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571500" y="428625"/>
            <a:ext cx="8143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将这组数据从小到大排列，找出这组数据的中位数。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1571625" y="1785938"/>
            <a:ext cx="60007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华文楷体" panose="02010600040101010101" pitchFamily="2" charset="-122"/>
                <a:ea typeface="华文楷体" panose="02010600040101010101" pitchFamily="2" charset="-122"/>
              </a:rPr>
              <a:t>29     30     32     34     35     36     36     36     36     37     38</a:t>
            </a:r>
            <a:endParaRPr lang="zh-CN" altLang="en-US" sz="32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8625" y="3300413"/>
            <a:ext cx="83581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这组数据的中间有两个数，分别是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35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36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。所以这组数据的中位数是：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785938" y="4711700"/>
            <a:ext cx="5072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35+36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÷2=</a:t>
            </a:r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35.5</a:t>
            </a:r>
            <a:endParaRPr lang="zh-CN" altLang="en-US" sz="36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3" descr="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8" y="428625"/>
            <a:ext cx="15716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428625" y="1331913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一家鞋店半个月销售了某种童鞋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31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双，其中各种尺码的鞋如下表所示。</a:t>
            </a:r>
          </a:p>
        </p:txBody>
      </p:sp>
      <p:pic>
        <p:nvPicPr>
          <p:cNvPr id="14340" name="图片 5" descr="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2420938"/>
            <a:ext cx="8072437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928688" y="4143375"/>
            <a:ext cx="542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）从上表中你了解到哪些信息？</a:t>
            </a: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928688" y="4762500"/>
            <a:ext cx="542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）已售童鞋尺码的众数是多少？</a:t>
            </a:r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928688" y="5429250"/>
            <a:ext cx="7286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）把已售童鞋按尺码从小大到排列，这组数据的中位数是多少？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3" descr="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57188"/>
            <a:ext cx="174307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428625" y="1331913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某工厂篮球队有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名队员，他们的年龄（单位：岁）如下：</a:t>
            </a: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71438" y="2357438"/>
            <a:ext cx="900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20     22    24     24     19    24     18     20     24     24     30     21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928688" y="3214688"/>
            <a:ext cx="542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）这组数据的众数是多少？</a:t>
            </a: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928688" y="4000500"/>
            <a:ext cx="542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）这组数据的中位数是多少？</a:t>
            </a:r>
          </a:p>
        </p:txBody>
      </p:sp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928688" y="4857750"/>
            <a:ext cx="542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）这组数据的平均数是多少？</a:t>
            </a:r>
          </a:p>
        </p:txBody>
      </p:sp>
      <p:pic>
        <p:nvPicPr>
          <p:cNvPr id="15368" name="图片 9" descr="2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50" y="4781550"/>
            <a:ext cx="15843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圆角矩形标注 10"/>
          <p:cNvSpPr/>
          <p:nvPr/>
        </p:nvSpPr>
        <p:spPr>
          <a:xfrm>
            <a:off x="3929063" y="5572125"/>
            <a:ext cx="2857500" cy="714375"/>
          </a:xfrm>
          <a:prstGeom prst="wedgeRoundRectCallout">
            <a:avLst>
              <a:gd name="adj1" fmla="val 67781"/>
              <a:gd name="adj2" fmla="val -48117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各表示什么？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428625" y="500063"/>
            <a:ext cx="8286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下面是一年中王小红用休息时间给服装厂技工服装的统计表。</a:t>
            </a:r>
          </a:p>
        </p:txBody>
      </p:sp>
      <p:pic>
        <p:nvPicPr>
          <p:cNvPr id="16387" name="图片 4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8" y="1643063"/>
            <a:ext cx="89249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785813" y="3143250"/>
            <a:ext cx="6500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）从上面的数据中你得到了哪些信息？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785813" y="3643313"/>
            <a:ext cx="542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）这组数据的中位数是多少？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785813" y="4143375"/>
            <a:ext cx="7286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）王小红平均数每个月加工多少件服装？</a:t>
            </a: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785813" y="4618038"/>
            <a:ext cx="77866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）工厂按每件服装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4.5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元付工资，王小红哪个月的工资收入最多？哪个月的工资收入最少？</a:t>
            </a:r>
          </a:p>
        </p:txBody>
      </p:sp>
      <p:sp>
        <p:nvSpPr>
          <p:cNvPr id="16392" name="TextBox 9"/>
          <p:cNvSpPr txBox="1">
            <a:spLocks noChangeArrowheads="1"/>
          </p:cNvSpPr>
          <p:nvPr/>
        </p:nvSpPr>
        <p:spPr bwMode="auto">
          <a:xfrm>
            <a:off x="785813" y="5500688"/>
            <a:ext cx="7286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）一年中，王小红加工服装的工资收入是多少元？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97" name="Group 29"/>
          <p:cNvGraphicFramePr>
            <a:graphicFrameLocks noGrp="1"/>
          </p:cNvGraphicFramePr>
          <p:nvPr/>
        </p:nvGraphicFramePr>
        <p:xfrm>
          <a:off x="431800" y="1820863"/>
          <a:ext cx="8316913" cy="4394201"/>
        </p:xfrm>
        <a:graphic>
          <a:graphicData uri="http://schemas.openxmlformats.org/drawingml/2006/table">
            <a:tbl>
              <a:tblPr/>
              <a:tblGrid>
                <a:gridCol w="207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8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0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平均数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中位数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众数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1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要否排序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不要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要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不要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是否在所给数据中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不一定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不一定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一定在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是否唯一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唯一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唯一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不一定唯一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143108" y="500042"/>
            <a:ext cx="4143404" cy="928694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CN" alt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小小知识窗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71736" y="535054"/>
            <a:ext cx="3602268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357188" y="1814513"/>
            <a:ext cx="8358187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304800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、经历读统计表，把数据排序、讨论等认识“中位数”的过程。</a:t>
            </a:r>
          </a:p>
          <a:p>
            <a:pPr indent="304800" eaLnBrk="0" hangingPunct="0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、了解“中位数”的意义，能求一组数据中的“中位数”。</a:t>
            </a:r>
          </a:p>
          <a:p>
            <a:pPr indent="304800" eaLnBrk="0" hangingPunct="0"/>
            <a:r>
              <a:rPr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、理解三个统计量的不同含义，体会统计在生活中的广泛应用及对决策的作用。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357563" y="571500"/>
            <a:ext cx="1714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6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复习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286000" y="2000250"/>
            <a:ext cx="3929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、什么是平均数？</a:t>
            </a: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286000" y="3997325"/>
            <a:ext cx="3929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、什么是众数？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449388" y="4786313"/>
            <a:ext cx="64801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一组数据中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出现次数最多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的数据叫做这组数据的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众数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571625" y="2786063"/>
            <a:ext cx="63579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平均数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是一组数据的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平均值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，它表示这组数据的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平均状态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1214438" y="571500"/>
            <a:ext cx="7572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下面是石家庄市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2005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日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~15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日最高气温统计情况。</a:t>
            </a:r>
          </a:p>
        </p:txBody>
      </p:sp>
      <p:pic>
        <p:nvPicPr>
          <p:cNvPr id="5123" name="图片 4" descr="图片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619125"/>
            <a:ext cx="103505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图片 5" descr="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000250"/>
            <a:ext cx="9144000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714375" y="4857750"/>
            <a:ext cx="7429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从上面的数据中你得到了哪些信息？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000375" y="5572125"/>
            <a:ext cx="246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众数是</a:t>
            </a:r>
            <a:r>
              <a:rPr lang="en-US" altLang="zh-CN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25</a:t>
            </a:r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5214938"/>
            <a:ext cx="8786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28+27×2+29+25×4+21+26×2+24×2+23×2</a:t>
            </a:r>
            <a:r>
              <a:rPr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÷15</a:t>
            </a:r>
            <a:endParaRPr lang="zh-CN" altLang="en-US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5976938"/>
            <a:ext cx="2214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=</a:t>
            </a:r>
            <a:r>
              <a:rPr lang="en-US" altLang="zh-CN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25.2</a:t>
            </a:r>
            <a:r>
              <a:rPr lang="zh-CN" altLang="en-US" sz="28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（℃）</a:t>
            </a:r>
          </a:p>
        </p:txBody>
      </p: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1285875" y="428625"/>
            <a:ext cx="7572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下面是石家庄市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2005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日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~15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日最高气温统计情况。</a:t>
            </a:r>
          </a:p>
        </p:txBody>
      </p:sp>
      <p:pic>
        <p:nvPicPr>
          <p:cNvPr id="6149" name="图片 10" descr="图片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61963"/>
            <a:ext cx="1035050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图片 11" descr="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643063"/>
            <a:ext cx="914400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TextBox 12"/>
          <p:cNvSpPr txBox="1">
            <a:spLocks noChangeArrowheads="1"/>
          </p:cNvSpPr>
          <p:nvPr/>
        </p:nvSpPr>
        <p:spPr bwMode="auto">
          <a:xfrm>
            <a:off x="714375" y="4500563"/>
            <a:ext cx="7429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这半个月平均最高气温是多少℃？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3" descr="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28625"/>
            <a:ext cx="1430338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圆角矩形标注 4"/>
          <p:cNvSpPr/>
          <p:nvPr/>
        </p:nvSpPr>
        <p:spPr>
          <a:xfrm>
            <a:off x="1857375" y="928688"/>
            <a:ext cx="7143750" cy="1643062"/>
          </a:xfrm>
          <a:prstGeom prst="wedgeRoundRectCallout">
            <a:avLst>
              <a:gd name="adj1" fmla="val -56641"/>
              <a:gd name="adj2" fmla="val -4698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下面请大家把这组数据按从小到大排列，并把中间一个数框出来，看一看是哪个数。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285750" y="3214688"/>
            <a:ext cx="864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</a:rPr>
              <a:t>21     23     23     24     24     25     25     25     25     26     26     27     27     28     29   </a:t>
            </a:r>
            <a:endParaRPr lang="zh-CN" altLang="en-US" sz="3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7286625" y="3214688"/>
            <a:ext cx="642938" cy="642937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8" name="图片 7" descr="89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72375" y="4500563"/>
            <a:ext cx="1322388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圆角矩形标注 8"/>
          <p:cNvSpPr/>
          <p:nvPr/>
        </p:nvSpPr>
        <p:spPr>
          <a:xfrm>
            <a:off x="928688" y="5000625"/>
            <a:ext cx="6072187" cy="1143000"/>
          </a:xfrm>
          <a:prstGeom prst="wedgeRoundRectCallout">
            <a:avLst>
              <a:gd name="adj1" fmla="val 60224"/>
              <a:gd name="adj2" fmla="val -268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这组数据正中间的数是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25</a:t>
            </a:r>
            <a:r>
              <a:rPr lang="zh-CN" altLang="en-US"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，我们就说</a:t>
            </a:r>
            <a:r>
              <a:rPr lang="en-US" alt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25</a:t>
            </a:r>
            <a:r>
              <a:rPr lang="zh-CN" altLang="en-US"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是这组数据的</a:t>
            </a:r>
            <a:r>
              <a:rPr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“中位数”</a:t>
            </a:r>
            <a:r>
              <a:rPr lang="zh-CN" altLang="en-US"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28625" y="428625"/>
            <a:ext cx="2532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华文隶书" panose="02010800040101010101" pitchFamily="2" charset="-122"/>
                <a:ea typeface="华文隶书" panose="02010800040101010101" pitchFamily="2" charset="-122"/>
              </a:rPr>
              <a:t>中位数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9750" y="1052513"/>
            <a:ext cx="81041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n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个数按大小顺序排列，处于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最中间位置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的一个数据（或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最中间两个数据的平均数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）叫做这组数据的</a:t>
            </a:r>
            <a:r>
              <a:rPr kumimoji="1" lang="zh-CN" altLang="en-US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中位数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kumimoji="1"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684213" y="2500313"/>
            <a:ext cx="1816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注意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755650" y="3141663"/>
            <a:ext cx="66976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求中位数时必须将这组数据从大到小（或从小到大）顺序排列；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827088" y="4149725"/>
            <a:ext cx="7848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当所给数据为奇数时，中位数在数据中；当所给数据为偶数时，中位数不在所给数据中，而是最中间两个数据的平均数；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827088" y="5589588"/>
            <a:ext cx="7272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一组数据的中位数是唯一的．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1857375" y="3286125"/>
            <a:ext cx="6572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众数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表示什么意思？平均数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25.2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表示什么意思？</a:t>
            </a:r>
          </a:p>
        </p:txBody>
      </p:sp>
      <p:pic>
        <p:nvPicPr>
          <p:cNvPr id="9219" name="图片 2" descr="6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714375"/>
            <a:ext cx="2071688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2214563" y="714375"/>
            <a:ext cx="65722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这组数据的平均数、众数和中位数表示的意义有什么不同？</a:t>
            </a:r>
          </a:p>
        </p:txBody>
      </p:sp>
      <p:pic>
        <p:nvPicPr>
          <p:cNvPr id="10243" name="图片 4" descr="6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357188"/>
            <a:ext cx="1571625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71500" y="2938463"/>
            <a:ext cx="8358188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/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平均数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是这组数据的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平均值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，它表示这组数据的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平均状态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，而不代表某一个实际数据；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众数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是这组数据中出现次数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最多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的一个数；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中位数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是这组数据按顺序排列位于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正中间的一个数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810</Words>
  <Application>Microsoft Office PowerPoint</Application>
  <PresentationFormat>全屏显示(4:3)</PresentationFormat>
  <Paragraphs>72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华文楷体</vt:lpstr>
      <vt:lpstr>华文隶书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2014-03-01T01:01:00Z</dcterms:created>
  <dcterms:modified xsi:type="dcterms:W3CDTF">2023-01-17T02:41:45Z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4663A00E93614767A0DFBDF12DA3F4A9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