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276" r:id="rId4"/>
    <p:sldId id="331" r:id="rId5"/>
    <p:sldId id="272" r:id="rId6"/>
    <p:sldId id="273" r:id="rId7"/>
    <p:sldId id="334" r:id="rId8"/>
    <p:sldId id="271" r:id="rId9"/>
    <p:sldId id="278" r:id="rId10"/>
    <p:sldId id="279" r:id="rId11"/>
    <p:sldId id="335" r:id="rId12"/>
    <p:sldId id="336" r:id="rId13"/>
    <p:sldId id="337" r:id="rId14"/>
    <p:sldId id="338" r:id="rId15"/>
    <p:sldId id="339" r:id="rId16"/>
    <p:sldId id="287" r:id="rId17"/>
    <p:sldId id="333" r:id="rId18"/>
    <p:sldId id="290" r:id="rId19"/>
    <p:sldId id="292" r:id="rId20"/>
    <p:sldId id="324" r:id="rId21"/>
    <p:sldId id="340" r:id="rId22"/>
    <p:sldId id="341" r:id="rId23"/>
    <p:sldId id="298" r:id="rId24"/>
    <p:sldId id="342" r:id="rId25"/>
    <p:sldId id="329" r:id="rId26"/>
    <p:sldId id="343" r:id="rId27"/>
    <p:sldId id="330" r:id="rId2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D9831"/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044" autoAdjust="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46C82-E724-497E-9694-F4F40C6632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D029F-FFBE-45AE-8350-0474F6B4DA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6513" cy="38369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D029F-FFBE-45AE-8350-0474F6B4DA4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6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6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1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4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479933" y="2077171"/>
            <a:ext cx="8195309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  <a:endParaRPr lang="zh-CN" altLang="en-US" sz="66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377191" y="736372"/>
            <a:ext cx="529465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4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Stories and Poems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30341" y="520895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89202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—Why is there too much noise?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—Because they are playing CDs ________ and the music is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loud; loudly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loudly; loud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aloud; loud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loudly; loudly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289896" y="301512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964" y="1308254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不再；不复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9190" y="2612977"/>
            <a:ext cx="7508285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poor children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a place to play.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这些可怜的孩子不再有玩耍的地方了。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18896" y="3783910"/>
            <a:ext cx="7961716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相当于 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no longer lives here.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doesn't live here any longer.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他不再住在这里了。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3667321" y="3759617"/>
            <a:ext cx="184732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不再， 不复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818127" y="4374343"/>
            <a:ext cx="2210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any longer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1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5396" y="1461846"/>
            <a:ext cx="7696908" cy="6568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more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0277" y="2543763"/>
          <a:ext cx="8109276" cy="3273712"/>
        </p:xfrm>
        <a:graphic>
          <a:graphicData uri="http://schemas.openxmlformats.org/drawingml/2006/table">
            <a:tbl>
              <a:tblPr/>
              <a:tblGrid>
                <a:gridCol w="114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7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6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longer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指时间或距离的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延长，多与延续性动词连用。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6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more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相当于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not…any more, 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指数量或程度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不再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增加，多与非延续性动词连用。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6742" y="1532143"/>
            <a:ext cx="8007692" cy="43396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—Excuse me. Is this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Mr.Brown's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office?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—I'm sorry, but Mr. Brown ________ works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here.He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left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about 3 months ago.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now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more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still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</a:p>
          <a:p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4710514" y="213225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8964" y="1308255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awake 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醒着的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9190" y="2612977"/>
            <a:ext cx="8151751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noise of the street keeps us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awake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night.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街上的喧哗声吵得我们晚上无法睡觉。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18896" y="3955718"/>
            <a:ext cx="798861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awake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词，意为“醒着的”。它可以在句中作表语、定语或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，作定语时通常要后置。其反义词为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asleep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，意为“睡着的”。</a:t>
            </a: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3114921" y="398511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3713344" y="4649487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宾语补足语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1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7463" y="2125050"/>
            <a:ext cx="851613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常州  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the work, he drank some coffee to keep  himself ________ (wake)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5331398" y="2979130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awake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652154" y="1298082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4279" y="13869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57463" y="2851233"/>
            <a:ext cx="8431860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One day the children were playing in the garden when a giant appeared.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一天，孩子们正在花园里玩耍，这时一个巨人出现了。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71451" y="1809762"/>
            <a:ext cx="8542939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此句是含有过去进行时的复合句。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作连词时，引导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从句，表示多种含义。在本句中，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；此外，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还可以表示 “当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时，在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的时候”。</a:t>
            </a: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274197" y="2467218"/>
            <a:ext cx="15134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时间状语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639740" y="2922886"/>
            <a:ext cx="172694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这时，突然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34969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51592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139578"/>
            <a:ext cx="8066630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say anything to your parents________ they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shouted at you?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—No, I was afraid to talk back. They looked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reallyserious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scary.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6291907" y="2115066"/>
            <a:ext cx="9690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9351" y="1904440"/>
            <a:ext cx="8484609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marL="514350" indent="-514350">
              <a:lnSpc>
                <a:spcPct val="150000"/>
              </a:lnSpc>
              <a:buAutoNum type="arabicPlain" startAt="2"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 morning as the giant was lying awake in his bed, he heard lovely music coming through the window.</a:t>
            </a:r>
          </a:p>
          <a:p>
            <a:pPr marL="514350" indent="-51435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一天早上，当巨人醒来躺在床上时，他听见从窗外传来了美妙的音乐。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09680" y="4532476"/>
            <a:ext cx="874395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through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词，意为“穿过，通过”，可与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go, walk, get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等动词连用。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650972" y="4586424"/>
            <a:ext cx="62431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3557" name="Rectangle 5"/>
          <p:cNvSpPr/>
          <p:nvPr/>
        </p:nvSpPr>
        <p:spPr>
          <a:xfrm>
            <a:off x="357462" y="133724"/>
            <a:ext cx="5157181" cy="107721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  <a:p>
            <a:pPr marL="0" indent="0" algn="ctr">
              <a:spcBef>
                <a:spcPct val="0"/>
              </a:spcBef>
              <a:buNone/>
            </a:pP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59179" y="1713003"/>
          <a:ext cx="8102964" cy="436543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大声的；喧哗的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→(adv.)________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．板；木板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．醒着的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________→(v.)________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音乐家；乐师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．也许；可能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________→(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同义词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)________</a:t>
                      </a:r>
                    </a:p>
                    <a:p>
                      <a:pPr marL="514350" indent="-514350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frightened ___________________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矩形 26"/>
          <p:cNvSpPr>
            <a:spLocks noChangeArrowheads="1"/>
          </p:cNvSpPr>
          <p:nvPr/>
        </p:nvSpPr>
        <p:spPr bwMode="auto">
          <a:xfrm>
            <a:off x="6470856" y="1942868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201338" y="1874435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loud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235310" y="2576280"/>
            <a:ext cx="9717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29"/>
          <p:cNvSpPr>
            <a:spLocks noChangeArrowheads="1"/>
          </p:cNvSpPr>
          <p:nvPr/>
        </p:nvSpPr>
        <p:spPr bwMode="auto">
          <a:xfrm>
            <a:off x="2795615" y="3275591"/>
            <a:ext cx="10230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9"/>
          <p:cNvSpPr>
            <a:spLocks noChangeArrowheads="1"/>
          </p:cNvSpPr>
          <p:nvPr/>
        </p:nvSpPr>
        <p:spPr bwMode="auto">
          <a:xfrm>
            <a:off x="4671711" y="3301868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9"/>
          <p:cNvSpPr>
            <a:spLocks noChangeArrowheads="1"/>
          </p:cNvSpPr>
          <p:nvPr/>
        </p:nvSpPr>
        <p:spPr bwMode="auto">
          <a:xfrm>
            <a:off x="3639071" y="3990295"/>
            <a:ext cx="13644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musician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29"/>
          <p:cNvSpPr>
            <a:spLocks noChangeArrowheads="1"/>
          </p:cNvSpPr>
          <p:nvPr/>
        </p:nvSpPr>
        <p:spPr bwMode="auto">
          <a:xfrm>
            <a:off x="3599656" y="4631427"/>
            <a:ext cx="12458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29"/>
          <p:cNvSpPr>
            <a:spLocks noChangeArrowheads="1"/>
          </p:cNvSpPr>
          <p:nvPr/>
        </p:nvSpPr>
        <p:spPr bwMode="auto">
          <a:xfrm>
            <a:off x="6078784" y="4641937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maybe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29"/>
          <p:cNvSpPr>
            <a:spLocks noChangeArrowheads="1"/>
          </p:cNvSpPr>
          <p:nvPr/>
        </p:nvSpPr>
        <p:spPr bwMode="auto">
          <a:xfrm>
            <a:off x="3201577" y="5371577"/>
            <a:ext cx="3741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惊吓的； 受惊的； 害怕的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17170" y="2394424"/>
            <a:ext cx="8743950" cy="19538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8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还可译为“贯穿；在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整个期间”。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7463" y="1609163"/>
            <a:ext cx="8743950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through, across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4" name="Picture 2" descr="16JJ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549" y="2601310"/>
            <a:ext cx="5720991" cy="2554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55736" y="1513492"/>
          <a:ext cx="7200899" cy="4209393"/>
        </p:xfrm>
        <a:graphic>
          <a:graphicData uri="http://schemas.openxmlformats.org/drawingml/2006/table">
            <a:tbl>
              <a:tblPr/>
              <a:tblGrid>
                <a:gridCol w="1463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7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4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through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指从某个立体空间的内部通过。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across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指从物体的表面通过。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over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指越过障碍物等。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996" y="1616441"/>
            <a:ext cx="8445579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(1)2017·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河南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 brought his little boy to a concert. But he was  too young to sit________ the whole concert.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373443" y="2149601"/>
            <a:ext cx="6146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5227" y="2218931"/>
            <a:ext cx="8445579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徐州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bird flew into the kitchen________ the window.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      B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  D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5551999" y="2433380"/>
            <a:ext cx="6146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9351" y="1811799"/>
            <a:ext cx="8484609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thought it must be the king's musicians passing by.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他想一定是国王的乐师正在经过。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59985" y="3600641"/>
            <a:ext cx="874395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 by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是动词短语，意为“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go/walk/run/swim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等动词＋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day the boy passes by the bakery.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这个男孩每天都经过那家面包店。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5176586" y="3600641"/>
            <a:ext cx="173814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走过；经过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65538" y="1447625"/>
            <a:ext cx="874395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是动词，意为“经过，通过”；而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是介词，意为“过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44366" y="3121314"/>
            <a:ext cx="8743950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的过去式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是同音词。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8086" y="1566054"/>
            <a:ext cx="8445579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．他经过我家，没有停留。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He _______ _________ my house without a stop. </a:t>
            </a:r>
          </a:p>
        </p:txBody>
      </p:sp>
      <p:sp>
        <p:nvSpPr>
          <p:cNvPr id="11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312480" y="2039243"/>
            <a:ext cx="112592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passed</a:t>
            </a: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2703787" y="2081284"/>
            <a:ext cx="88209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80967" y="1604020"/>
          <a:ext cx="7727650" cy="4202420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4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从前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．逃跑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．不再；不复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走过；经过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2866553" y="3106106"/>
            <a:ext cx="14253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 away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2814716" y="2486879"/>
            <a:ext cx="2416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upon a time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3669991" y="3838107"/>
            <a:ext cx="14237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longer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3880855" y="4555964"/>
            <a:ext cx="11528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 by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15" name="Group 35"/>
          <p:cNvGraphicFramePr>
            <a:graphicFrameLocks noGrp="1"/>
          </p:cNvGraphicFramePr>
          <p:nvPr/>
        </p:nvGraphicFramePr>
        <p:xfrm>
          <a:off x="480967" y="1604020"/>
          <a:ext cx="7727650" cy="4365435"/>
        </p:xfrm>
        <a:graphic>
          <a:graphicData uri="http://schemas.openxmlformats.org/drawingml/2006/table">
            <a:tbl>
              <a:tblPr/>
              <a:tblGrid>
                <a:gridCol w="106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24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in a loud voice________________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  come back________________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look through…________________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filled with________________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covered with…________________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put…on…____________________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3505057" y="250701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回来</a:t>
            </a: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4056251" y="184049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大声地</a:t>
            </a:r>
          </a:p>
        </p:txBody>
      </p:sp>
      <p:sp>
        <p:nvSpPr>
          <p:cNvPr id="14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20" name="矩形 27"/>
          <p:cNvSpPr>
            <a:spLocks noChangeArrowheads="1"/>
          </p:cNvSpPr>
          <p:nvPr/>
        </p:nvSpPr>
        <p:spPr bwMode="auto">
          <a:xfrm>
            <a:off x="4036539" y="3207486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透过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7"/>
          <p:cNvSpPr>
            <a:spLocks noChangeArrowheads="1"/>
          </p:cNvSpPr>
          <p:nvPr/>
        </p:nvSpPr>
        <p:spPr bwMode="auto">
          <a:xfrm>
            <a:off x="3821735" y="3956875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装满； 充满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27"/>
          <p:cNvSpPr>
            <a:spLocks noChangeArrowheads="1"/>
          </p:cNvSpPr>
          <p:nvPr/>
        </p:nvSpPr>
        <p:spPr bwMode="auto">
          <a:xfrm>
            <a:off x="4385352" y="4550709"/>
            <a:ext cx="17283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覆盖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3707435" y="5270669"/>
            <a:ext cx="3047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贴在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0" grpId="0"/>
      <p:bldP spid="21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1" name="Group 26"/>
          <p:cNvGraphicFramePr>
            <a:graphicFrameLocks noGrp="1"/>
          </p:cNvGraphicFramePr>
          <p:nvPr/>
        </p:nvGraphicFramePr>
        <p:xfrm>
          <a:off x="154745" y="1369195"/>
          <a:ext cx="8806375" cy="4369118"/>
        </p:xfrm>
        <a:graphic>
          <a:graphicData uri="http://schemas.openxmlformats.org/drawingml/2006/table">
            <a:tbl>
              <a:tblPr/>
              <a:tblGrid>
                <a:gridCol w="71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2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从前，有一个又大又漂亮的花园。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________ ________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was a large, lovely garden.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．一天，孩子们正在花园里玩耍，这时一个巨人出现了。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One day the children ________ ________ in the garden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________ a giant appeared.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矩形 34"/>
          <p:cNvSpPr>
            <a:spLocks noChangeArrowheads="1"/>
          </p:cNvSpPr>
          <p:nvPr/>
        </p:nvSpPr>
        <p:spPr bwMode="auto">
          <a:xfrm>
            <a:off x="2752017" y="2279055"/>
            <a:ext cx="9055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upon</a:t>
            </a:r>
            <a:endParaRPr lang="zh-CN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矩形 35"/>
          <p:cNvSpPr>
            <a:spLocks noChangeArrowheads="1"/>
          </p:cNvSpPr>
          <p:nvPr/>
        </p:nvSpPr>
        <p:spPr bwMode="auto">
          <a:xfrm>
            <a:off x="4055679" y="2258826"/>
            <a:ext cx="7088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37"/>
          <p:cNvSpPr>
            <a:spLocks noChangeArrowheads="1"/>
          </p:cNvSpPr>
          <p:nvPr/>
        </p:nvSpPr>
        <p:spPr bwMode="auto">
          <a:xfrm>
            <a:off x="1410471" y="2287575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3" name="矩形 36"/>
          <p:cNvSpPr>
            <a:spLocks noChangeArrowheads="1"/>
          </p:cNvSpPr>
          <p:nvPr/>
        </p:nvSpPr>
        <p:spPr bwMode="auto">
          <a:xfrm>
            <a:off x="4995069" y="2301766"/>
            <a:ext cx="11653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36"/>
          <p:cNvSpPr>
            <a:spLocks noChangeArrowheads="1"/>
          </p:cNvSpPr>
          <p:nvPr/>
        </p:nvSpPr>
        <p:spPr bwMode="auto">
          <a:xfrm>
            <a:off x="4187086" y="4381268"/>
            <a:ext cx="10393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36"/>
          <p:cNvSpPr>
            <a:spLocks noChangeArrowheads="1"/>
          </p:cNvSpPr>
          <p:nvPr/>
        </p:nvSpPr>
        <p:spPr bwMode="auto">
          <a:xfrm>
            <a:off x="5353734" y="4435708"/>
            <a:ext cx="12980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36"/>
          <p:cNvSpPr>
            <a:spLocks noChangeArrowheads="1"/>
          </p:cNvSpPr>
          <p:nvPr/>
        </p:nvSpPr>
        <p:spPr bwMode="auto">
          <a:xfrm>
            <a:off x="1336127" y="4842933"/>
            <a:ext cx="87892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25" grpId="0" autoUpdateAnimBg="0"/>
      <p:bldP spid="13" grpId="0"/>
      <p:bldP spid="15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206170" y="986331"/>
          <a:ext cx="8507432" cy="5509062"/>
        </p:xfrm>
        <a:graphic>
          <a:graphicData uri="http://schemas.openxmlformats.org/drawingml/2006/table">
            <a:tbl>
              <a:tblPr/>
              <a:tblGrid>
                <a:gridCol w="68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9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．绿草被雪覆盖着，寒风使鸟儿们远离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花园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The green grass ________ ________ ________ snow, and  the cold winds ________ the birds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．一天早上，当巨人醒来躺在床上时，他听见从窗外传来了美妙的音乐。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One morning as the giant ________ ________ ________ in  his bed, he heard lovely music ________ ________ the window.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4553097" y="2050195"/>
            <a:ext cx="14970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3581401" y="1993147"/>
            <a:ext cx="1124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4505900" y="4324390"/>
            <a:ext cx="13276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6026172" y="2058886"/>
            <a:ext cx="15734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3989209" y="2644723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53"/>
          <p:cNvSpPr>
            <a:spLocks noChangeArrowheads="1"/>
          </p:cNvSpPr>
          <p:nvPr/>
        </p:nvSpPr>
        <p:spPr bwMode="auto">
          <a:xfrm>
            <a:off x="6407737" y="2644724"/>
            <a:ext cx="17065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53"/>
          <p:cNvSpPr>
            <a:spLocks noChangeArrowheads="1"/>
          </p:cNvSpPr>
          <p:nvPr/>
        </p:nvSpPr>
        <p:spPr bwMode="auto">
          <a:xfrm>
            <a:off x="5686789" y="4304915"/>
            <a:ext cx="164920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lying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53"/>
          <p:cNvSpPr>
            <a:spLocks noChangeArrowheads="1"/>
          </p:cNvSpPr>
          <p:nvPr/>
        </p:nvSpPr>
        <p:spPr bwMode="auto">
          <a:xfrm>
            <a:off x="7163178" y="4304914"/>
            <a:ext cx="13276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awake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3"/>
          <p:cNvSpPr>
            <a:spLocks noChangeArrowheads="1"/>
          </p:cNvSpPr>
          <p:nvPr/>
        </p:nvSpPr>
        <p:spPr bwMode="auto">
          <a:xfrm>
            <a:off x="5382324" y="4884311"/>
            <a:ext cx="1633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53"/>
          <p:cNvSpPr>
            <a:spLocks noChangeArrowheads="1"/>
          </p:cNvSpPr>
          <p:nvPr/>
        </p:nvSpPr>
        <p:spPr bwMode="auto">
          <a:xfrm>
            <a:off x="6723533" y="4878171"/>
            <a:ext cx="16688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3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Group 26"/>
          <p:cNvGraphicFramePr>
            <a:graphicFrameLocks noGrp="1"/>
          </p:cNvGraphicFramePr>
          <p:nvPr/>
        </p:nvGraphicFramePr>
        <p:xfrm>
          <a:off x="206170" y="986332"/>
          <a:ext cx="8507432" cy="3889375"/>
        </p:xfrm>
        <a:graphic>
          <a:graphicData uri="http://schemas.openxmlformats.org/drawingml/2006/table">
            <a:tbl>
              <a:tblPr/>
              <a:tblGrid>
                <a:gridCol w="68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型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3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．他想一定是国王的乐师们正在经过。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He thought it ________ ________ the king's musicians  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________ ________.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ctangle 53"/>
          <p:cNvSpPr>
            <a:spLocks noChangeArrowheads="1"/>
          </p:cNvSpPr>
          <p:nvPr/>
        </p:nvSpPr>
        <p:spPr bwMode="auto">
          <a:xfrm>
            <a:off x="4676541" y="2701430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3216166" y="2679392"/>
            <a:ext cx="11240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4" name="Rectangle 53"/>
          <p:cNvSpPr>
            <a:spLocks noChangeArrowheads="1"/>
          </p:cNvSpPr>
          <p:nvPr/>
        </p:nvSpPr>
        <p:spPr bwMode="auto">
          <a:xfrm>
            <a:off x="1272602" y="3163095"/>
            <a:ext cx="18090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passing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2834294" y="3260418"/>
            <a:ext cx="10333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66195" y="2522199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 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大声的；喧哗的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69" y="3300093"/>
            <a:ext cx="7508285" cy="1133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giant cried in a loud voice.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巨人大声喊道。</a:t>
            </a:r>
          </a:p>
          <a:p>
            <a:pPr eaLnBrk="0" hangingPunct="0"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440068" y="4379571"/>
            <a:ext cx="8426025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在句中用作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词，意为“大声的；喧哗的”，指音量比平常大得多，暗示过分强烈或突出。</a:t>
            </a:r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3449148" y="4410002"/>
            <a:ext cx="13200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indent="266700" eaLnBrk="0" hangingPunct="0"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Rectangle 5"/>
          <p:cNvSpPr/>
          <p:nvPr/>
        </p:nvSpPr>
        <p:spPr>
          <a:xfrm>
            <a:off x="357463" y="133725"/>
            <a:ext cx="515718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Lesson 22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The Giant (Ⅰ)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85396" y="2118114"/>
            <a:ext cx="7696908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ED98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(1)loud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还可作副词，表示“发出音量大、传得远的声音”，用于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speak, talk, shout, laugh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等动词之后，在句中作状语。其多用比较级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louder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(2)loudly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只用作副词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与用作副词的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，但比作副词的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loud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使用范围广，它除了与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speak, talk, laugh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等动词连用外，还可与其他表示声响的动词连用。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1426</Words>
  <Application>Microsoft Office PowerPoint</Application>
  <PresentationFormat>全屏显示(4:3)</PresentationFormat>
  <Paragraphs>226</Paragraphs>
  <Slides>27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2023-01-17T02:41:54Z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47F48F0C67F04A198BF7AF715675EFFD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