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521" r:id="rId3"/>
    <p:sldId id="522" r:id="rId4"/>
    <p:sldId id="523" r:id="rId5"/>
    <p:sldId id="524" r:id="rId6"/>
    <p:sldId id="525" r:id="rId7"/>
    <p:sldId id="496" r:id="rId8"/>
    <p:sldId id="527" r:id="rId9"/>
    <p:sldId id="528" r:id="rId10"/>
    <p:sldId id="529" r:id="rId11"/>
    <p:sldId id="526" r:id="rId12"/>
    <p:sldId id="477" r:id="rId13"/>
    <p:sldId id="531" r:id="rId14"/>
    <p:sldId id="532" r:id="rId15"/>
    <p:sldId id="503" r:id="rId16"/>
    <p:sldId id="326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ADC6"/>
    <a:srgbClr val="FF0066"/>
    <a:srgbClr val="FF6600"/>
    <a:srgbClr val="CC00FF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7281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1B3090-CE17-4489-9A35-EACA77075F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B1C2823-E2E8-4BDD-8462-0107C3D7C4C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F2E23BA-1D8A-4741-9009-1EEB4E335C3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1A3A795-8410-4AED-9C39-73B3B55492D6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6657E48-1099-4E62-89A5-0865963E2518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FCCBA1C-26A4-4D95-90B1-068147104DA2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18B3ABA-5719-4B84-A367-BC701BC773B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660B80-2AF1-4699-B7D2-AC4BF0B88DCC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B475283-CB1C-4743-BB6B-53FA02B7E409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79B7232-8488-4CE7-9E55-03E0CB8F8759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9C167C8-AAE9-47EC-8DA6-0DFCCD734F2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1625DDB-5AAB-4F43-AD49-D059ECAF0473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498992A-CDF9-4000-80A4-212CB7AE51A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6DFC031-FCC5-47D8-8CF7-600BD7AE98A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0D8A35C-12E8-4CC5-9C03-4310325193F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4DAE90D-7E46-46B2-A516-CE800C2469A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C9CC0E2-FC53-4CFE-834D-B5C469E4802E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9F76DE8-A11B-44A4-B639-34811796AB64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076056" y="404664"/>
            <a:ext cx="3660453" cy="272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1115616" y="834240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D9F4-6F6B-4792-BB5F-2F2A4749F4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5CD1-D8AF-48F2-B17D-64B991A977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00481-E1B5-47ED-AF22-2BEB4F6FCF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98AB-3AFC-4F72-9F31-DDE1A0ECCA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A51D-8A1C-4A27-99D5-A43190832C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D5A6A-591E-4970-9423-08E99C25D4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5F4A-DEC1-4E61-9409-850E4ABED1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B693B-BAF7-45AB-81DF-D8044A7A5E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3FC8-4F10-480F-8205-0384DEBEAA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F56C-A2E1-4A2D-ABE9-9AD4D5FFF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ECC2-6923-4989-932B-EC80499B17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1524-E2AA-4976-884D-138D8BE93E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9DD6-BA4D-420C-B3C2-41D5ABE89A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4BE9-E3F9-489C-91FB-3EA4B6D7AA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ACFCC5FB-9EBE-4CA4-8C89-652926E588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9205 w 9164371"/>
              <a:gd name="T1" fmla="*/ 3 h 1402412"/>
              <a:gd name="T2" fmla="*/ 9168743 w 9164371"/>
              <a:gd name="T3" fmla="*/ 391 h 1402412"/>
              <a:gd name="T4" fmla="*/ 9153414 w 9164371"/>
              <a:gd name="T5" fmla="*/ 374 h 1402412"/>
              <a:gd name="T6" fmla="*/ 6507740 w 9164371"/>
              <a:gd name="T7" fmla="*/ 371 h 1402412"/>
              <a:gd name="T8" fmla="*/ 3117979 w 9164371"/>
              <a:gd name="T9" fmla="*/ 297 h 1402412"/>
              <a:gd name="T10" fmla="*/ 8750 w 9164371"/>
              <a:gd name="T11" fmla="*/ 413 h 1402412"/>
              <a:gd name="T12" fmla="*/ 0 w 9164371"/>
              <a:gd name="T13" fmla="*/ 414 h 1402412"/>
              <a:gd name="T14" fmla="*/ 0 w 9164371"/>
              <a:gd name="T15" fmla="*/ 31 h 1402412"/>
              <a:gd name="T16" fmla="*/ 6435 w 9164371"/>
              <a:gd name="T17" fmla="*/ 56 h 1402412"/>
              <a:gd name="T18" fmla="*/ 2210638 w 9164371"/>
              <a:gd name="T19" fmla="*/ 3 h 1402412"/>
              <a:gd name="T20" fmla="*/ 6454000 w 9164371"/>
              <a:gd name="T21" fmla="*/ 101 h 1402412"/>
              <a:gd name="T22" fmla="*/ 9179590 w 9164371"/>
              <a:gd name="T23" fmla="*/ 0 h 1402412"/>
              <a:gd name="T24" fmla="*/ 9159205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B00481-E1B5-47ED-AF22-2BEB4F6FCF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33CB98AB-3AFC-4F72-9F31-DDE1A0ECCA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&#38485;&#26053;&#29256;\5&#19979;\Unit2%20&#31532;1&#35838;&#26102;&#25945;&#23398;&#35838;&#20214;\Unit2_PartB_Let&#8217;s_chant&#35838;&#25991;&#24405;&#38899;_128k.mp3" TargetMode="External"/><Relationship Id="rId1" Type="http://schemas.microsoft.com/office/2007/relationships/media" Target="file:///E:\&#38485;&#26053;&#29256;\5&#19979;\Unit2%20&#31532;1&#35838;&#26102;&#25945;&#23398;&#35838;&#20214;\Unit2_PartB_Let&#8217;s_chant&#35838;&#25991;&#24405;&#38899;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4&#35838;&#26102;&#25945;&#23398;&#35838;&#20214;\Unit2_PartB_Try_to_read_more&#35838;&#25991;&#24405;&#38899;_128k.mp3" TargetMode="External"/><Relationship Id="rId1" Type="http://schemas.microsoft.com/office/2007/relationships/media" Target="file:///E:\&#38485;&#26053;&#29256;\5&#19979;\Unit2%20&#31532;4&#35838;&#26102;&#25945;&#23398;&#35838;&#20214;\Unit2_PartB_Try_to_read_more&#35838;&#25991;&#24405;&#38899;_128k.mp3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39887" y="3517230"/>
            <a:ext cx="66611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Unit2 Spring is Coming!</a:t>
            </a:r>
            <a:endParaRPr lang="zh-CN" altLang="en-US" b="1" dirty="0"/>
          </a:p>
        </p:txBody>
      </p:sp>
      <p:sp>
        <p:nvSpPr>
          <p:cNvPr id="5" name="副标题 3"/>
          <p:cNvSpPr txBox="1"/>
          <p:nvPr/>
        </p:nvSpPr>
        <p:spPr>
          <a:xfrm>
            <a:off x="5547717" y="4725144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076" y="5949280"/>
            <a:ext cx="9147076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4018" y="3212976"/>
            <a:ext cx="3455964" cy="32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74813" y="1570038"/>
            <a:ext cx="6429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bears do in winter?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92275" y="2425700"/>
            <a:ext cx="3924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They often sleep.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8762" y="3782748"/>
            <a:ext cx="2828032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545" y="1477568"/>
            <a:ext cx="2592916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4203" y="1722889"/>
            <a:ext cx="2227957" cy="167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97549" y="3787324"/>
            <a:ext cx="2759957" cy="206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4188" y="1730375"/>
            <a:ext cx="2206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20913" y="1798638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图片 1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55813" y="3921125"/>
            <a:ext cx="24590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749300" y="3152775"/>
            <a:ext cx="15843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coat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4213" y="5513388"/>
            <a:ext cx="1584325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shirt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08238" y="3116263"/>
            <a:ext cx="21463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sweater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24150" y="5513388"/>
            <a:ext cx="1839913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jacket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62550" y="3097213"/>
            <a:ext cx="1370013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skirt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08838" y="3079750"/>
            <a:ext cx="137001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short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89475" y="5491163"/>
            <a:ext cx="206375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trousers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912160" y="4254411"/>
            <a:ext cx="1817308" cy="125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本框 28"/>
          <p:cNvSpPr txBox="1"/>
          <p:nvPr/>
        </p:nvSpPr>
        <p:spPr>
          <a:xfrm>
            <a:off x="7161213" y="5451475"/>
            <a:ext cx="1598612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boots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284538" y="917575"/>
            <a:ext cx="5665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wear …, and … in…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4937958"/>
            <a:ext cx="2338413" cy="200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9750" y="2714625"/>
            <a:ext cx="88566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My </a:t>
            </a:r>
            <a:r>
              <a:rPr lang="en-US" altLang="zh-CN" sz="36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favourite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season is spring. The grass _______. The ________________. We can _________ on Tree Planting Day.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文本框 2"/>
          <p:cNvSpPr txBox="1">
            <a:spLocks noChangeArrowheads="1"/>
          </p:cNvSpPr>
          <p:nvPr/>
        </p:nvSpPr>
        <p:spPr bwMode="auto">
          <a:xfrm>
            <a:off x="601663" y="3619500"/>
            <a:ext cx="2089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green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4" name="文本框 18"/>
          <p:cNvSpPr txBox="1">
            <a:spLocks noChangeArrowheads="1"/>
          </p:cNvSpPr>
          <p:nvPr/>
        </p:nvSpPr>
        <p:spPr bwMode="auto">
          <a:xfrm>
            <a:off x="3541713" y="3611563"/>
            <a:ext cx="44656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flowers are beautiful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5" name="文本框 19"/>
          <p:cNvSpPr txBox="1">
            <a:spLocks noChangeArrowheads="1"/>
          </p:cNvSpPr>
          <p:nvPr/>
        </p:nvSpPr>
        <p:spPr bwMode="auto">
          <a:xfrm>
            <a:off x="1455738" y="4421188"/>
            <a:ext cx="24685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plant trees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6" name="文本框 24"/>
          <p:cNvSpPr txBox="1">
            <a:spLocks noChangeArrowheads="1"/>
          </p:cNvSpPr>
          <p:nvPr/>
        </p:nvSpPr>
        <p:spPr bwMode="auto">
          <a:xfrm>
            <a:off x="1574800" y="1423988"/>
            <a:ext cx="74564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ea typeface="微软雅黑" panose="020B0503020204020204" pitchFamily="34" charset="-122"/>
              </a:rPr>
              <a:t>grass—green  flowers—beautiful    plant trees</a:t>
            </a:r>
            <a:endParaRPr lang="zh-CN" altLang="en-US" sz="36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1188" y="4235450"/>
            <a:ext cx="885666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In autumn, there are _________. We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can _________________, too.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43031" y="861996"/>
            <a:ext cx="2009489" cy="191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7538" y="2193925"/>
            <a:ext cx="8856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It ______________. ___________.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751" name="文本框 21"/>
          <p:cNvSpPr txBox="1">
            <a:spLocks noChangeArrowheads="1"/>
          </p:cNvSpPr>
          <p:nvPr/>
        </p:nvSpPr>
        <p:spPr bwMode="auto">
          <a:xfrm>
            <a:off x="1049338" y="2295525"/>
            <a:ext cx="4467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hot in summer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752" name="文本框 22"/>
          <p:cNvSpPr txBox="1">
            <a:spLocks noChangeArrowheads="1"/>
          </p:cNvSpPr>
          <p:nvPr/>
        </p:nvSpPr>
        <p:spPr bwMode="auto">
          <a:xfrm>
            <a:off x="4787900" y="2270125"/>
            <a:ext cx="2989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We can swim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754" name="文本框 15"/>
          <p:cNvSpPr txBox="1">
            <a:spLocks noChangeArrowheads="1"/>
          </p:cNvSpPr>
          <p:nvPr/>
        </p:nvSpPr>
        <p:spPr bwMode="auto">
          <a:xfrm>
            <a:off x="4943475" y="4292600"/>
            <a:ext cx="2520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many fruits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755" name="文本框 17"/>
          <p:cNvSpPr txBox="1">
            <a:spLocks noChangeArrowheads="1"/>
          </p:cNvSpPr>
          <p:nvPr/>
        </p:nvSpPr>
        <p:spPr bwMode="auto">
          <a:xfrm>
            <a:off x="1554163" y="5138738"/>
            <a:ext cx="47275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climb the mountains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8909" y="5218052"/>
            <a:ext cx="1809144" cy="163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7" name="文本框 24"/>
          <p:cNvSpPr txBox="1">
            <a:spLocks noChangeArrowheads="1"/>
          </p:cNvSpPr>
          <p:nvPr/>
        </p:nvSpPr>
        <p:spPr bwMode="auto">
          <a:xfrm>
            <a:off x="1574800" y="1423988"/>
            <a:ext cx="5157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ea typeface="微软雅黑" panose="020B0503020204020204" pitchFamily="34" charset="-122"/>
              </a:rPr>
              <a:t>summer    hot     swim</a:t>
            </a:r>
            <a:endParaRPr lang="zh-CN" altLang="en-US" sz="36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31758" name="文本框 24"/>
          <p:cNvSpPr txBox="1">
            <a:spLocks noChangeArrowheads="1"/>
          </p:cNvSpPr>
          <p:nvPr/>
        </p:nvSpPr>
        <p:spPr bwMode="auto">
          <a:xfrm>
            <a:off x="617538" y="3419475"/>
            <a:ext cx="8097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ea typeface="微软雅黑" panose="020B0503020204020204" pitchFamily="34" charset="-122"/>
              </a:rPr>
              <a:t>autumn    fruit     climb the mountains</a:t>
            </a:r>
            <a:endParaRPr lang="zh-CN" altLang="en-US" sz="36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4" grpId="0"/>
      <p:bldP spid="317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2005" y="4331229"/>
            <a:ext cx="3160736" cy="254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87338" y="2897188"/>
            <a:ext cx="8856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Winter ______. We can ______________.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758" name="文本框 25"/>
          <p:cNvSpPr txBox="1">
            <a:spLocks noChangeArrowheads="1"/>
          </p:cNvSpPr>
          <p:nvPr/>
        </p:nvSpPr>
        <p:spPr bwMode="auto">
          <a:xfrm>
            <a:off x="1835150" y="2976563"/>
            <a:ext cx="15414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cold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759" name="文本框 26"/>
          <p:cNvSpPr txBox="1">
            <a:spLocks noChangeArrowheads="1"/>
          </p:cNvSpPr>
          <p:nvPr/>
        </p:nvSpPr>
        <p:spPr bwMode="auto">
          <a:xfrm>
            <a:off x="5148263" y="2976563"/>
            <a:ext cx="38941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make a snowman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3801" name="文本框 24"/>
          <p:cNvSpPr txBox="1">
            <a:spLocks noChangeArrowheads="1"/>
          </p:cNvSpPr>
          <p:nvPr/>
        </p:nvSpPr>
        <p:spPr bwMode="auto">
          <a:xfrm>
            <a:off x="1450975" y="1797050"/>
            <a:ext cx="67548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ea typeface="微软雅黑" panose="020B0503020204020204" pitchFamily="34" charset="-122"/>
              </a:rPr>
              <a:t>winter   cold   make a snowman</a:t>
            </a:r>
            <a:endParaRPr lang="zh-CN" altLang="en-US" sz="36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a survey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1605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2205038"/>
          <a:ext cx="8207375" cy="3816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17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040"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 Lei</a:t>
                      </a:r>
                      <a:endParaRPr lang="zh-CN" altLang="en-US" sz="2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 trees</a:t>
                      </a:r>
                      <a:endParaRPr lang="zh-CN" altLang="en-US" sz="2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 swimming</a:t>
                      </a:r>
                      <a:endParaRPr lang="zh-CN" altLang="en-US" sz="2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ride a bike</a:t>
                      </a:r>
                      <a:endParaRPr lang="zh-CN" altLang="en-US" sz="2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a snowman</a:t>
                      </a:r>
                      <a:endParaRPr lang="zh-CN" altLang="en-US" sz="2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3" marR="91423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96"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96"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tc>
                  <a:txBody>
                    <a:bodyPr/>
                    <a:lstStyle/>
                    <a:p>
                      <a:endParaRPr lang="zh-CN" alt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0322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71613" y="1747838"/>
            <a:ext cx="29591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语音：</a:t>
            </a:r>
            <a:endParaRPr lang="en-US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471613" y="2592388"/>
            <a:ext cx="655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在单词中的发音为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/ə:/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or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在单词中的发音为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/ɔ:/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ur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在单词中的发音为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/ə:/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210543" y="1807949"/>
            <a:ext cx="717788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完成调查报告，并运用</a:t>
            </a:r>
            <a:r>
              <a:rPr lang="en-US" altLang="zh-CN" sz="2800" dirty="0" err="1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She/He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often does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… 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 spring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. In summer, he/she likes 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to… Sometimes 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he/she … in autumn. In winter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,…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来描述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412875"/>
            <a:ext cx="7343775" cy="45910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5589240"/>
            <a:ext cx="2124844" cy="126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05687" y="5214030"/>
            <a:ext cx="1738313" cy="17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0423" y="1382064"/>
            <a:ext cx="1486079" cy="156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100" y="1619250"/>
            <a:ext cx="8785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Seasons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Spring is gay with flower and song.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Summer is hot and the days are long.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Autumn is rich with fruit and grain.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Winter brings snow and a new year again.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97997" y="980728"/>
            <a:ext cx="1682515" cy="175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Unit2_PartB_Let’s_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576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568325" y="1387475"/>
            <a:ext cx="1704975" cy="1466850"/>
            <a:chOff x="587087" y="1479617"/>
            <a:chExt cx="1704975" cy="1466850"/>
          </a:xfrm>
        </p:grpSpPr>
        <p:pic>
          <p:nvPicPr>
            <p:cNvPr id="11279" name="图片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7087" y="1479617"/>
              <a:ext cx="1704975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1172875" y="1878080"/>
              <a:ext cx="898525" cy="892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92375" y="1754188"/>
            <a:ext cx="6408738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b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  sk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   sh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54288" y="2887663"/>
            <a:ext cx="5292725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    f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ty   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    m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ning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54288" y="4581525"/>
            <a:ext cx="66246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      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sday  </a:t>
            </a: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hamb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ger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273" name="组合 13"/>
          <p:cNvGrpSpPr/>
          <p:nvPr/>
        </p:nvGrpSpPr>
        <p:grpSpPr bwMode="auto">
          <a:xfrm>
            <a:off x="611188" y="3122613"/>
            <a:ext cx="1619250" cy="1381125"/>
            <a:chOff x="672812" y="3123299"/>
            <a:chExt cx="1619250" cy="1381125"/>
          </a:xfrm>
        </p:grpSpPr>
        <p:pic>
          <p:nvPicPr>
            <p:cNvPr id="11277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812" y="3123299"/>
              <a:ext cx="16192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1122074" y="3429686"/>
              <a:ext cx="898525" cy="892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4" name="组合 24"/>
          <p:cNvGrpSpPr/>
          <p:nvPr/>
        </p:nvGrpSpPr>
        <p:grpSpPr bwMode="auto">
          <a:xfrm>
            <a:off x="615950" y="4859338"/>
            <a:ext cx="1657350" cy="1381125"/>
            <a:chOff x="688836" y="4648440"/>
            <a:chExt cx="1657350" cy="1381125"/>
          </a:xfrm>
        </p:grpSpPr>
        <p:pic>
          <p:nvPicPr>
            <p:cNvPr id="11275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8836" y="4648440"/>
              <a:ext cx="16573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/>
            <p:cNvSpPr txBox="1"/>
            <p:nvPr/>
          </p:nvSpPr>
          <p:spPr>
            <a:xfrm>
              <a:off x="1152386" y="4892915"/>
              <a:ext cx="898525" cy="892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5513" y="1044575"/>
            <a:ext cx="5360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你发现什么规律了吗？</a:t>
            </a:r>
          </a:p>
        </p:txBody>
      </p:sp>
      <p:sp>
        <p:nvSpPr>
          <p:cNvPr id="13" name="横卷形 12"/>
          <p:cNvSpPr/>
          <p:nvPr/>
        </p:nvSpPr>
        <p:spPr>
          <a:xfrm>
            <a:off x="3492500" y="1833563"/>
            <a:ext cx="223202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/ə:/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27088" y="3019425"/>
            <a:ext cx="1527175" cy="817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87650" y="3003550"/>
            <a:ext cx="1549400" cy="808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03775" y="3003550"/>
            <a:ext cx="1584325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sk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95288" y="5227638"/>
            <a:ext cx="1689100" cy="815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355850" y="5245100"/>
            <a:ext cx="1549400" cy="809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ty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371975" y="5227638"/>
            <a:ext cx="1584325" cy="82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横卷形 18"/>
          <p:cNvSpPr/>
          <p:nvPr/>
        </p:nvSpPr>
        <p:spPr>
          <a:xfrm>
            <a:off x="3502025" y="4068763"/>
            <a:ext cx="223202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/ɔ:/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 i="1" dirty="0" smtClean="0"/>
              <a:t>&gt;&gt;</a:t>
            </a:r>
            <a:r>
              <a:rPr lang="en-US" altLang="zh-CN" sz="2400" i="1" dirty="0" smtClean="0">
                <a:effectLst/>
              </a:rPr>
              <a:t>Presentation</a:t>
            </a:r>
            <a:endParaRPr lang="zh-CN" altLang="en-US" sz="2400" i="1" dirty="0" smtClean="0">
              <a:effectLst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786563" y="3014663"/>
            <a:ext cx="1601787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sh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13488" y="5237163"/>
            <a:ext cx="2398712" cy="82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ning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5513" y="1044575"/>
            <a:ext cx="5360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你发现什么规律了吗？</a:t>
            </a:r>
          </a:p>
        </p:txBody>
      </p:sp>
      <p:sp>
        <p:nvSpPr>
          <p:cNvPr id="13" name="横卷形 12"/>
          <p:cNvSpPr/>
          <p:nvPr/>
        </p:nvSpPr>
        <p:spPr>
          <a:xfrm>
            <a:off x="3392488" y="1990725"/>
            <a:ext cx="277177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/ə:/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55875" y="3200400"/>
            <a:ext cx="1673225" cy="817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14900" y="3200400"/>
            <a:ext cx="1744663" cy="808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438275" y="4613275"/>
            <a:ext cx="2790825" cy="8524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sday  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 i="1" dirty="0" smtClean="0"/>
              <a:t>&gt;&gt;</a:t>
            </a:r>
            <a:r>
              <a:rPr lang="en-US" altLang="zh-CN" sz="2400" i="1" dirty="0" smtClean="0">
                <a:effectLst/>
              </a:rPr>
              <a:t>Presentation</a:t>
            </a:r>
            <a:endParaRPr lang="zh-CN" altLang="en-US" sz="2400" i="1" dirty="0" smtClean="0">
              <a:effectLst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14900" y="4613275"/>
            <a:ext cx="3113088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hamb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</a:t>
            </a: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ger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to read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82625" y="1484313"/>
            <a:ext cx="28813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组合 3"/>
          <p:cNvGrpSpPr/>
          <p:nvPr/>
        </p:nvGrpSpPr>
        <p:grpSpPr bwMode="auto">
          <a:xfrm>
            <a:off x="633413" y="1857375"/>
            <a:ext cx="8053387" cy="1079500"/>
            <a:chOff x="1619672" y="1700808"/>
            <a:chExt cx="7670213" cy="1080120"/>
          </a:xfrm>
        </p:grpSpPr>
        <p:sp>
          <p:nvSpPr>
            <p:cNvPr id="3" name="圆角矩形 2"/>
            <p:cNvSpPr/>
            <p:nvPr/>
          </p:nvSpPr>
          <p:spPr>
            <a:xfrm>
              <a:off x="1619672" y="1700808"/>
              <a:ext cx="7525064" cy="10801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37856" y="1800878"/>
              <a:ext cx="6952029" cy="8100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st   d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ir</a:t>
              </a:r>
              <a:r>
                <a:rPr lang="en-US" altLang="zh-CN" sz="4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ty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  th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sty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09600" y="3079750"/>
            <a:ext cx="8815388" cy="1338263"/>
            <a:chOff x="610053" y="3079602"/>
            <a:chExt cx="8815713" cy="1338947"/>
          </a:xfrm>
        </p:grpSpPr>
        <p:sp>
          <p:nvSpPr>
            <p:cNvPr id="5" name="圆角矩形 4"/>
            <p:cNvSpPr/>
            <p:nvPr/>
          </p:nvSpPr>
          <p:spPr>
            <a:xfrm>
              <a:off x="610053" y="3336908"/>
              <a:ext cx="7925092" cy="108164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59348" y="3079602"/>
              <a:ext cx="8266418" cy="13246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b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n  n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  st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m  rep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88963" y="4645025"/>
            <a:ext cx="8845550" cy="1293813"/>
            <a:chOff x="610053" y="3124718"/>
            <a:chExt cx="8844797" cy="1293831"/>
          </a:xfrm>
        </p:grpSpPr>
        <p:sp>
          <p:nvSpPr>
            <p:cNvPr id="24" name="圆角矩形 23"/>
            <p:cNvSpPr/>
            <p:nvPr/>
          </p:nvSpPr>
          <p:spPr>
            <a:xfrm>
              <a:off x="610053" y="3335859"/>
              <a:ext cx="7924125" cy="10826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89441" y="3124718"/>
              <a:ext cx="8265409" cy="1131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b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n  h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  ret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n  p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ur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pose</a:t>
              </a:r>
              <a:endPara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Unit2_PartB_Try_to_read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938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12863" y="1593850"/>
            <a:ext cx="795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children do in autumn?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3348360"/>
            <a:ext cx="378481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33500" y="2462213"/>
            <a:ext cx="4862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often eat apples.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2549" y="3348360"/>
            <a:ext cx="3748046" cy="329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58975" y="1555750"/>
            <a:ext cx="599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birds do in spring?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79613" y="2425700"/>
            <a:ext cx="4860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often sing songs.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6264" y="3492768"/>
            <a:ext cx="4117184" cy="303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57313" y="1573213"/>
            <a:ext cx="642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ducks do in summer?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68425" y="2409825"/>
            <a:ext cx="6697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often swim/go swimming.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18a4c1dfca24af65bee836c316f45fc0e8382da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449</Words>
  <Application>Microsoft Office PowerPoint</Application>
  <PresentationFormat>全屏显示(4:3)</PresentationFormat>
  <Paragraphs>132</Paragraphs>
  <Slides>17</Slides>
  <Notes>16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Unit2 Spring is Coming!</vt:lpstr>
      <vt:lpstr>&gt;&gt;Presentation</vt:lpstr>
      <vt:lpstr>&gt;&gt;Presentation</vt:lpstr>
      <vt:lpstr>PowerPoint 演示文稿</vt:lpstr>
      <vt:lpstr>PowerPoint 演示文稿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10F2B88D9CC24273B122DA5A6774D95C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