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75" r:id="rId4"/>
    <p:sldId id="274" r:id="rId5"/>
    <p:sldId id="273" r:id="rId6"/>
    <p:sldId id="271" r:id="rId7"/>
    <p:sldId id="270" r:id="rId8"/>
    <p:sldId id="269" r:id="rId9"/>
    <p:sldId id="280" r:id="rId10"/>
    <p:sldId id="267" r:id="rId11"/>
    <p:sldId id="266" r:id="rId12"/>
    <p:sldId id="265" r:id="rId13"/>
    <p:sldId id="264" r:id="rId14"/>
    <p:sldId id="278" r:id="rId15"/>
    <p:sldId id="277" r:id="rId16"/>
    <p:sldId id="263" r:id="rId17"/>
    <p:sldId id="279" r:id="rId18"/>
    <p:sldId id="262" r:id="rId19"/>
    <p:sldId id="258" r:id="rId20"/>
    <p:sldId id="259" r:id="rId21"/>
    <p:sldId id="260" r:id="rId22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3399"/>
    <a:srgbClr val="FF9900"/>
    <a:srgbClr val="FF0066"/>
    <a:srgbClr val="FF0000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8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670385-E1E4-425F-A286-66469B819EF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9F16B-E71D-4EA5-8E56-FFFF148E4D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BF199F62-71A7-4EBE-8D70-EFD0AFF857A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E4B8F03A-9B27-4F46-B0AD-E773A4D6DED1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B8F03A-9B27-4F46-B0AD-E773A4D6DED1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A7419AA-3D5C-4FB3-9ADF-63D53170DCF4}" type="slidenum">
              <a:rPr lang="zh-CN" altLang="en-US" smtClean="0"/>
              <a:t>21</a:t>
            </a:fld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 bwMode="auto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43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743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CN" altLang="en-US" smtClean="0"/>
              <a:t>单击此处编辑母版副标题样式</a:t>
            </a:r>
            <a:endParaRPr lang="zh-C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5663DF-5F20-4435-B3C9-29454C3CA7E3}" type="slidenum">
              <a:rPr lang="zh-TW" altLang="en-US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0EC17-D669-4184-824B-C0E87746D93C}" type="slidenum">
              <a:rPr lang="zh-TW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22639-A9AC-4EBB-A3C0-C4CA4AC551FF}" type="slidenum">
              <a:rPr lang="zh-TW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12065-F2A6-47EA-AD34-AF721AC95BC4}" type="slidenum">
              <a:rPr lang="zh-TW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E6484-1EB6-40DE-9D48-9A1205894516}" type="slidenum">
              <a:rPr lang="zh-TW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B401B-0EEC-488F-8545-1435A4398A38}" type="slidenum">
              <a:rPr lang="zh-TW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B0C6D-658B-4230-93FB-7D2CC105B802}" type="slidenum">
              <a:rPr lang="zh-TW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E5BA9-3BED-489A-8A0F-4D4B6C833B40}" type="slidenum">
              <a:rPr lang="zh-TW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B4805-E785-409B-9D5C-9680ACA293A7}" type="slidenum">
              <a:rPr lang="zh-TW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2D1A1-884A-409B-9689-457C452DC947}" type="slidenum">
              <a:rPr lang="zh-TW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C7F94-5131-49DE-8E09-63F397B98DAD}" type="slidenum">
              <a:rPr lang="zh-TW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按一下以編輯母片標題樣式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按一下以編輯母片</a:t>
            </a:r>
          </a:p>
          <a:p>
            <a:pPr lvl="1"/>
            <a:r>
              <a:rPr lang="zh-CN" altLang="en-US" smtClean="0"/>
              <a:t>第二層</a:t>
            </a:r>
          </a:p>
          <a:p>
            <a:pPr lvl="2"/>
            <a:r>
              <a:rPr lang="zh-CN" altLang="en-US" smtClean="0"/>
              <a:t>第三層</a:t>
            </a:r>
          </a:p>
          <a:p>
            <a:pPr lvl="3"/>
            <a:r>
              <a:rPr lang="zh-CN" altLang="en-US" smtClean="0"/>
              <a:t>第四層</a:t>
            </a:r>
          </a:p>
          <a:p>
            <a:pPr lvl="4"/>
            <a:r>
              <a:rPr lang="zh-CN" altLang="en-US" smtClean="0"/>
              <a:t>第五層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smtClean="0"/>
            </a:lvl1pPr>
          </a:lstStyle>
          <a:p>
            <a:pPr>
              <a:defRPr/>
            </a:pPr>
            <a:fld id="{56F83E41-827C-463D-9F80-F1BB0BF2E8CB}" type="slidenum">
              <a:rPr lang="zh-TW" alt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微软雅黑" panose="020B0503020204020204" pitchFamily="34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微软雅黑" panose="020B0503020204020204" pitchFamily="34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微软雅黑" panose="020B0503020204020204" pitchFamily="34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微软雅黑" panose="020B0503020204020204" pitchFamily="34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微软雅黑" panose="020B0503020204020204" pitchFamily="34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微软雅黑" panose="020B0503020204020204" pitchFamily="34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微软雅黑" panose="020B0503020204020204" pitchFamily="34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微软雅黑" panose="020B0503020204020204" pitchFamily="34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3.png"/><Relationship Id="rId7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hyperlink" Target="http://baike.baidu.com/view/41555.htm" TargetMode="External"/><Relationship Id="rId4" Type="http://schemas.openxmlformats.org/officeDocument/2006/relationships/hyperlink" Target="http://baike.baidu.com/view/176779.htm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Documents%20and%20Settings\Administrator\&#26700;&#38754;\Unit6%20Topic2\&#35838;&#20214;\Unit6%20Topic2%20SectionD%20&#31934;&#21697;&#35838;&#20214;\P41-1a.mp3" TargetMode="External"/><Relationship Id="rId1" Type="http://schemas.microsoft.com/office/2007/relationships/media" Target="file:///C:\Documents%20and%20Settings\Administrator\&#26700;&#38754;\Unit6%20Topic2\&#35838;&#20214;\Unit6%20Topic2%20SectionD%20&#31934;&#21697;&#35838;&#20214;\P41-1a.mp3" TargetMode="External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8"/>
          <p:cNvSpPr>
            <a:spLocks noChangeArrowheads="1" noChangeShapeType="1" noTextEdit="1"/>
          </p:cNvSpPr>
          <p:nvPr/>
        </p:nvSpPr>
        <p:spPr bwMode="auto">
          <a:xfrm>
            <a:off x="3143249" y="4133023"/>
            <a:ext cx="2643187" cy="47079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Double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en-US" altLang="zh-CN" kern="1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Section D</a:t>
            </a:r>
            <a:endParaRPr lang="zh-CN" altLang="en-US" kern="10" dirty="0">
              <a:solidFill>
                <a:srgbClr val="FF0000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2051" name="矩形 5"/>
          <p:cNvSpPr>
            <a:spLocks noChangeArrowheads="1"/>
          </p:cNvSpPr>
          <p:nvPr/>
        </p:nvSpPr>
        <p:spPr bwMode="auto">
          <a:xfrm>
            <a:off x="593204" y="2348880"/>
            <a:ext cx="77866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 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your favorite character in literature?</a:t>
            </a:r>
            <a:endParaRPr lang="zh-CN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2" name="矩形 4"/>
          <p:cNvSpPr>
            <a:spLocks noChangeArrowheads="1"/>
          </p:cNvSpPr>
          <p:nvPr/>
        </p:nvSpPr>
        <p:spPr bwMode="auto">
          <a:xfrm>
            <a:off x="2828661" y="1124744"/>
            <a:ext cx="337759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6 </a:t>
            </a:r>
            <a:r>
              <a:rPr lang="en-US" altLang="zh-C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Topic 2</a:t>
            </a:r>
            <a:endParaRPr lang="en-US" altLang="zh-C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870212" y="5739486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1187450" y="1557338"/>
            <a:ext cx="7416800" cy="392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dirty="0">
                <a:solidFill>
                  <a:srgbClr val="0000FF"/>
                </a:solidFill>
              </a:rPr>
              <a:t>1. wealth    </a:t>
            </a:r>
            <a:r>
              <a:rPr lang="en-US" altLang="zh-CN" sz="2400" i="1" dirty="0">
                <a:solidFill>
                  <a:srgbClr val="0000FF"/>
                </a:solidFill>
              </a:rPr>
              <a:t>n.</a:t>
            </a:r>
            <a:r>
              <a:rPr lang="en-US" altLang="zh-CN" sz="2400" dirty="0">
                <a:solidFill>
                  <a:srgbClr val="0000FF"/>
                </a:solidFill>
              </a:rPr>
              <a:t> </a:t>
            </a:r>
            <a:r>
              <a:rPr lang="zh-CN" altLang="en-US" sz="2400" dirty="0">
                <a:solidFill>
                  <a:srgbClr val="0000FF"/>
                </a:solidFill>
              </a:rPr>
              <a:t>财产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dirty="0">
                <a:solidFill>
                  <a:srgbClr val="0000FF"/>
                </a:solidFill>
              </a:rPr>
              <a:t>2. health    </a:t>
            </a:r>
            <a:r>
              <a:rPr lang="en-US" altLang="zh-CN" sz="2400" i="1" dirty="0">
                <a:solidFill>
                  <a:srgbClr val="0000FF"/>
                </a:solidFill>
              </a:rPr>
              <a:t>n.</a:t>
            </a:r>
            <a:r>
              <a:rPr lang="en-US" altLang="zh-CN" sz="2400" dirty="0">
                <a:solidFill>
                  <a:srgbClr val="0000FF"/>
                </a:solidFill>
              </a:rPr>
              <a:t> </a:t>
            </a:r>
            <a:r>
              <a:rPr lang="zh-CN" altLang="en-US" sz="2400" dirty="0">
                <a:solidFill>
                  <a:srgbClr val="0000FF"/>
                </a:solidFill>
              </a:rPr>
              <a:t>健康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dirty="0">
                <a:solidFill>
                  <a:srgbClr val="0000FF"/>
                </a:solidFill>
              </a:rPr>
              <a:t>3. live through   </a:t>
            </a:r>
            <a:r>
              <a:rPr lang="zh-CN" altLang="en-US" sz="2400" dirty="0">
                <a:solidFill>
                  <a:srgbClr val="0000FF"/>
                </a:solidFill>
              </a:rPr>
              <a:t>意为“度过，经历过”  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400" dirty="0">
                <a:solidFill>
                  <a:srgbClr val="0000FF"/>
                </a:solidFill>
              </a:rPr>
              <a:t>    </a:t>
            </a:r>
            <a:r>
              <a:rPr lang="en-US" altLang="zh-CN" sz="2400" dirty="0" err="1">
                <a:solidFill>
                  <a:srgbClr val="0000FF"/>
                </a:solidFill>
              </a:rPr>
              <a:t>eg</a:t>
            </a:r>
            <a:r>
              <a:rPr lang="en-US" altLang="zh-CN" sz="2400" dirty="0">
                <a:solidFill>
                  <a:srgbClr val="0000FF"/>
                </a:solidFill>
              </a:rPr>
              <a:t>. His father has lived through the two world wars.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400" dirty="0">
                <a:solidFill>
                  <a:srgbClr val="0000FF"/>
                </a:solidFill>
              </a:rPr>
              <a:t>     </a:t>
            </a:r>
            <a:r>
              <a:rPr lang="en-US" altLang="zh-CN" sz="2400" dirty="0">
                <a:solidFill>
                  <a:srgbClr val="0000FF"/>
                </a:solidFill>
              </a:rPr>
              <a:t>     </a:t>
            </a:r>
            <a:r>
              <a:rPr lang="zh-CN" altLang="en-US" sz="2400" dirty="0">
                <a:solidFill>
                  <a:srgbClr val="0000FF"/>
                </a:solidFill>
              </a:rPr>
              <a:t>他的父亲经历了两次世界大战。  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400" dirty="0">
                <a:solidFill>
                  <a:srgbClr val="0000FF"/>
                </a:solidFill>
              </a:rPr>
              <a:t>                  </a:t>
            </a:r>
            <a:r>
              <a:rPr lang="en-US" altLang="zh-CN" sz="2400" dirty="0">
                <a:solidFill>
                  <a:srgbClr val="0000FF"/>
                </a:solidFill>
              </a:rPr>
              <a:t>4.   I do understand.    </a:t>
            </a:r>
            <a:r>
              <a:rPr lang="zh-CN" altLang="en-US" sz="2400" dirty="0">
                <a:solidFill>
                  <a:srgbClr val="0000FF"/>
                </a:solidFill>
              </a:rPr>
              <a:t>我很理解。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400" dirty="0">
                <a:solidFill>
                  <a:srgbClr val="0000FF"/>
                </a:solidFill>
              </a:rPr>
              <a:t>                        </a:t>
            </a:r>
            <a:r>
              <a:rPr lang="en-US" altLang="zh-CN" sz="2400" dirty="0">
                <a:solidFill>
                  <a:srgbClr val="0000FF"/>
                </a:solidFill>
              </a:rPr>
              <a:t>do </a:t>
            </a:r>
            <a:r>
              <a:rPr lang="zh-CN" altLang="en-US" sz="2400" dirty="0">
                <a:solidFill>
                  <a:srgbClr val="0000FF"/>
                </a:solidFill>
              </a:rPr>
              <a:t>用在动词原形之前，表强调。</a:t>
            </a:r>
          </a:p>
        </p:txBody>
      </p:sp>
      <p:sp>
        <p:nvSpPr>
          <p:cNvPr id="11267" name="WordArt 5"/>
          <p:cNvSpPr>
            <a:spLocks noChangeArrowheads="1" noChangeShapeType="1" noTextEdit="1"/>
          </p:cNvSpPr>
          <p:nvPr/>
        </p:nvSpPr>
        <p:spPr bwMode="auto">
          <a:xfrm>
            <a:off x="3000375" y="500063"/>
            <a:ext cx="3071813" cy="7858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400" b="1" kern="1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Key points</a:t>
            </a:r>
            <a:endParaRPr lang="zh-CN" altLang="en-US" sz="4400" b="1" kern="1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4"/>
          <p:cNvSpPr>
            <a:spLocks noChangeArrowheads="1" noChangeShapeType="1" noTextEdit="1"/>
          </p:cNvSpPr>
          <p:nvPr/>
        </p:nvSpPr>
        <p:spPr bwMode="auto">
          <a:xfrm>
            <a:off x="3000375" y="428625"/>
            <a:ext cx="3071813" cy="7143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400" b="1" kern="1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Key points</a:t>
            </a:r>
            <a:endParaRPr lang="zh-CN" altLang="en-US" sz="4400" b="1" kern="1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1187450" y="1557338"/>
            <a:ext cx="7561263" cy="4413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dirty="0">
                <a:solidFill>
                  <a:srgbClr val="0000FF"/>
                </a:solidFill>
              </a:rPr>
              <a:t>5. Isn’t it lovely, Jim?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2400" dirty="0">
                <a:solidFill>
                  <a:srgbClr val="0000FF"/>
                </a:solidFill>
              </a:rPr>
              <a:t>   </a:t>
            </a:r>
            <a:r>
              <a:rPr lang="en-US" altLang="zh-CN" sz="2400" dirty="0">
                <a:solidFill>
                  <a:srgbClr val="0000FF"/>
                </a:solidFill>
              </a:rPr>
              <a:t> </a:t>
            </a:r>
            <a:r>
              <a:rPr lang="zh-CN" altLang="en-US" sz="2400" dirty="0">
                <a:solidFill>
                  <a:srgbClr val="0000FF"/>
                </a:solidFill>
              </a:rPr>
              <a:t>难道它不可爱吗？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2400" dirty="0">
                <a:solidFill>
                  <a:srgbClr val="0000FF"/>
                </a:solidFill>
              </a:rPr>
              <a:t>    </a:t>
            </a:r>
            <a:r>
              <a:rPr lang="zh-CN" altLang="en-US" sz="2400" dirty="0"/>
              <a:t>这是一个否定疑问句，意为“难道不</a:t>
            </a:r>
            <a:r>
              <a:rPr lang="en-US" altLang="zh-CN" sz="2400" dirty="0"/>
              <a:t>……</a:t>
            </a:r>
            <a:r>
              <a:rPr lang="zh-CN" altLang="en-US" sz="2400" dirty="0"/>
              <a:t>？”，通常由</a:t>
            </a:r>
            <a:r>
              <a:rPr lang="en-US" altLang="zh-CN" sz="2400" dirty="0"/>
              <a:t>be / </a:t>
            </a:r>
            <a:r>
              <a:rPr lang="zh-CN" altLang="en-US" sz="2400" dirty="0"/>
              <a:t>助动词</a:t>
            </a:r>
            <a:r>
              <a:rPr lang="en-US" altLang="zh-CN" sz="2400" dirty="0"/>
              <a:t>/</a:t>
            </a:r>
            <a:r>
              <a:rPr lang="zh-CN" altLang="en-US" sz="2400" dirty="0"/>
              <a:t>情态动词的否定形式放在句子的开头。回答要据实做答，事实的确如此就回答“</a:t>
            </a:r>
            <a:r>
              <a:rPr lang="en-US" altLang="zh-CN" sz="2400" dirty="0"/>
              <a:t>Yes”</a:t>
            </a:r>
            <a:r>
              <a:rPr lang="zh-CN" altLang="en-US" sz="2400" dirty="0"/>
              <a:t>；事实不是那样，就回答“</a:t>
            </a:r>
            <a:r>
              <a:rPr lang="en-US" altLang="zh-CN" sz="2400" dirty="0"/>
              <a:t>No”</a:t>
            </a:r>
            <a:r>
              <a:rPr lang="zh-CN" altLang="en-US" sz="2400" dirty="0"/>
              <a:t>。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2400" dirty="0">
                <a:solidFill>
                  <a:srgbClr val="0000FF"/>
                </a:solidFill>
              </a:rPr>
              <a:t>                </a:t>
            </a:r>
            <a:r>
              <a:rPr lang="en-US" altLang="zh-CN" sz="2400" dirty="0" err="1">
                <a:solidFill>
                  <a:srgbClr val="0000FF"/>
                </a:solidFill>
              </a:rPr>
              <a:t>eg</a:t>
            </a:r>
            <a:r>
              <a:rPr lang="zh-CN" altLang="en-US" sz="2400" dirty="0">
                <a:solidFill>
                  <a:srgbClr val="0000FF"/>
                </a:solidFill>
              </a:rPr>
              <a:t>：</a:t>
            </a:r>
            <a:r>
              <a:rPr lang="en-US" altLang="zh-CN" sz="2400" dirty="0">
                <a:solidFill>
                  <a:srgbClr val="0000FF"/>
                </a:solidFill>
              </a:rPr>
              <a:t>— Aren’t you a doctor?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400" dirty="0">
                <a:solidFill>
                  <a:srgbClr val="0000FF"/>
                </a:solidFill>
              </a:rPr>
              <a:t>                        — Yes, I am. (</a:t>
            </a:r>
            <a:r>
              <a:rPr lang="zh-CN" altLang="en-US" sz="2400" dirty="0">
                <a:solidFill>
                  <a:srgbClr val="0000FF"/>
                </a:solidFill>
              </a:rPr>
              <a:t>不，我是医生。</a:t>
            </a:r>
            <a:r>
              <a:rPr lang="en-US" altLang="zh-CN" sz="2400" dirty="0">
                <a:solidFill>
                  <a:srgbClr val="0000FF"/>
                </a:solidFill>
              </a:rPr>
              <a:t>)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400" dirty="0">
                <a:solidFill>
                  <a:srgbClr val="0000FF"/>
                </a:solidFill>
              </a:rPr>
              <a:t>                        —No, I’m not. (</a:t>
            </a:r>
            <a:r>
              <a:rPr lang="zh-CN" altLang="en-US" sz="2400" dirty="0">
                <a:solidFill>
                  <a:srgbClr val="0000FF"/>
                </a:solidFill>
              </a:rPr>
              <a:t>是，我不是医生。</a:t>
            </a:r>
            <a:r>
              <a:rPr lang="en-US" altLang="zh-CN" sz="2400" dirty="0">
                <a:solidFill>
                  <a:srgbClr val="0000FF"/>
                </a:solidFill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九下p3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913" y="1268413"/>
            <a:ext cx="3311525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4932363" y="1916113"/>
            <a:ext cx="3311525" cy="252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en-US" altLang="zh-CN" sz="2800" b="1"/>
              <a:t>Pair Work:</a:t>
            </a:r>
            <a:r>
              <a:rPr lang="en-US" altLang="zh-CN" sz="2800" b="1">
                <a:solidFill>
                  <a:srgbClr val="FF0066"/>
                </a:solidFill>
              </a:rPr>
              <a:t>  </a:t>
            </a:r>
          </a:p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rgbClr val="FF0066"/>
                </a:solidFill>
              </a:rPr>
              <a:t>Act out the short play with your partner.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警察与赞美诗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3500438"/>
            <a:ext cx="2087562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500438"/>
            <a:ext cx="2016125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8"/>
          <p:cNvSpPr txBox="1">
            <a:spLocks noChangeArrowheads="1"/>
          </p:cNvSpPr>
          <p:nvPr/>
        </p:nvSpPr>
        <p:spPr bwMode="auto">
          <a:xfrm>
            <a:off x="2987675" y="836613"/>
            <a:ext cx="5834063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zh-CN" altLang="en-US" sz="22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欧</a:t>
            </a:r>
            <a:r>
              <a:rPr lang="en-US" altLang="zh-CN" sz="22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22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亨利 （</a:t>
            </a:r>
            <a:r>
              <a:rPr lang="en-US" altLang="zh-CN" sz="22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1862—1910</a:t>
            </a:r>
            <a:r>
              <a:rPr lang="zh-CN" altLang="en-US" sz="22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）美国著名批判现实主义</a:t>
            </a:r>
            <a:r>
              <a:rPr lang="zh-CN" altLang="en-US" sz="2200" b="1" u="sng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作家</a:t>
            </a:r>
            <a:r>
              <a:rPr lang="zh-CN" altLang="en-US" sz="22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，世界三大</a:t>
            </a:r>
            <a:r>
              <a:rPr lang="zh-CN" altLang="en-US" sz="2200" b="1" u="sng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短篇小说</a:t>
            </a:r>
            <a:r>
              <a:rPr lang="zh-CN" altLang="en-US" sz="22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大师之一。曾被评论界誉为曼哈顿桂冠散文作家和美国现代</a:t>
            </a:r>
            <a:r>
              <a:rPr lang="zh-CN" altLang="en-US" sz="2200" b="1" u="sng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短篇小说</a:t>
            </a:r>
            <a:r>
              <a:rPr lang="zh-CN" altLang="en-US" sz="22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之父。</a:t>
            </a:r>
          </a:p>
        </p:txBody>
      </p:sp>
      <p:pic>
        <p:nvPicPr>
          <p:cNvPr id="14341" name="Picture 7" descr="u=3716735819,706757845&amp;fm=21&amp;gp=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1188" y="620713"/>
            <a:ext cx="2095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8" descr="u=2890697375,2799472048&amp;fm=21&amp;gp=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825" y="3500438"/>
            <a:ext cx="2160588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9" descr="u=3577168581,599016085&amp;fm=23&amp;gp=0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804025" y="3429000"/>
            <a:ext cx="1871663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7900" y="476250"/>
            <a:ext cx="388302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6" descr="皇帝的新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4213" y="476250"/>
            <a:ext cx="352742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7" descr="皇帝的新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375" y="3498850"/>
            <a:ext cx="3497263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8" descr="皇帝的新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02188" y="3506788"/>
            <a:ext cx="3814762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小红帽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125538"/>
            <a:ext cx="3744913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7" descr="小红帽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9338" y="765175"/>
            <a:ext cx="3384550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8" descr="小红帽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9338" y="3716338"/>
            <a:ext cx="3384550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小红帽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9913" y="1104900"/>
            <a:ext cx="3744912" cy="475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小红帽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89500" y="744538"/>
            <a:ext cx="3384550" cy="25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小红帽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89500" y="3695700"/>
            <a:ext cx="3384550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白雪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088" y="549275"/>
            <a:ext cx="3313112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463" y="549275"/>
            <a:ext cx="3532187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9" descr="白雪公主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6463" y="3500438"/>
            <a:ext cx="352742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0" descr="白雪公主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088" y="3500438"/>
            <a:ext cx="3313112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灰姑娘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04875" y="549275"/>
            <a:ext cx="3240088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5" descr="灰姑娘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9338" y="549275"/>
            <a:ext cx="3538537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6" descr="灰姑娘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3686175"/>
            <a:ext cx="3240087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7" descr="灰姑娘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57750" y="3686175"/>
            <a:ext cx="354012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4" descr="灰姑娘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09638" y="549275"/>
            <a:ext cx="3240087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5" descr="灰姑娘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4100" y="549275"/>
            <a:ext cx="3538538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6" descr="灰姑娘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4875" y="3686175"/>
            <a:ext cx="3240088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7" descr="灰姑娘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64100" y="3521075"/>
            <a:ext cx="354012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4" descr="灰姑娘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15988" y="384175"/>
            <a:ext cx="3240087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5" descr="灰姑娘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70450" y="384175"/>
            <a:ext cx="3538538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6" descr="灰姑娘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1225" y="3521075"/>
            <a:ext cx="3240088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2123728" y="1644521"/>
            <a:ext cx="4895850" cy="443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70000"/>
              </a:lnSpc>
              <a:buFontTx/>
              <a:buAutoNum type="arabicPeriod"/>
            </a:pPr>
            <a:r>
              <a:rPr lang="en-US" altLang="zh-CN" sz="2400" b="1" dirty="0">
                <a:solidFill>
                  <a:srgbClr val="0000FF"/>
                </a:solidFill>
              </a:rPr>
              <a:t>wealth    </a:t>
            </a:r>
            <a:r>
              <a:rPr lang="en-US" altLang="zh-CN" sz="2400" b="1" i="1" dirty="0">
                <a:solidFill>
                  <a:srgbClr val="0000FF"/>
                </a:solidFill>
              </a:rPr>
              <a:t>n.</a:t>
            </a:r>
            <a:r>
              <a:rPr lang="en-US" altLang="zh-CN" sz="2400" b="1" dirty="0">
                <a:solidFill>
                  <a:srgbClr val="0000FF"/>
                </a:solidFill>
              </a:rPr>
              <a:t> </a:t>
            </a:r>
            <a:r>
              <a:rPr lang="zh-CN" altLang="en-US" sz="2400" b="1" dirty="0">
                <a:solidFill>
                  <a:srgbClr val="0000FF"/>
                </a:solidFill>
              </a:rPr>
              <a:t>财产</a:t>
            </a:r>
          </a:p>
          <a:p>
            <a:pPr eaLnBrk="1" hangingPunct="1">
              <a:lnSpc>
                <a:spcPct val="170000"/>
              </a:lnSpc>
            </a:pPr>
            <a:r>
              <a:rPr lang="en-US" altLang="zh-CN" sz="2400" b="1" dirty="0">
                <a:solidFill>
                  <a:srgbClr val="0000FF"/>
                </a:solidFill>
              </a:rPr>
              <a:t>2. health    </a:t>
            </a:r>
            <a:r>
              <a:rPr lang="en-US" altLang="zh-CN" sz="2400" b="1" i="1" dirty="0">
                <a:solidFill>
                  <a:srgbClr val="0000FF"/>
                </a:solidFill>
              </a:rPr>
              <a:t>n.</a:t>
            </a:r>
            <a:r>
              <a:rPr lang="en-US" altLang="zh-CN" sz="2400" b="1" dirty="0">
                <a:solidFill>
                  <a:srgbClr val="0000FF"/>
                </a:solidFill>
              </a:rPr>
              <a:t> </a:t>
            </a:r>
            <a:r>
              <a:rPr lang="zh-CN" altLang="en-US" sz="2400" b="1" dirty="0">
                <a:solidFill>
                  <a:srgbClr val="0000FF"/>
                </a:solidFill>
              </a:rPr>
              <a:t>健康</a:t>
            </a:r>
          </a:p>
          <a:p>
            <a:pPr eaLnBrk="1" hangingPunct="1">
              <a:lnSpc>
                <a:spcPct val="170000"/>
              </a:lnSpc>
            </a:pPr>
            <a:r>
              <a:rPr lang="en-US" altLang="zh-CN" sz="2400" b="1" dirty="0">
                <a:solidFill>
                  <a:srgbClr val="0000FF"/>
                </a:solidFill>
              </a:rPr>
              <a:t>3. all of a sudden     </a:t>
            </a:r>
            <a:r>
              <a:rPr lang="zh-CN" altLang="en-US" sz="2400" b="1" dirty="0">
                <a:solidFill>
                  <a:srgbClr val="0000FF"/>
                </a:solidFill>
              </a:rPr>
              <a:t>突然</a:t>
            </a:r>
          </a:p>
          <a:p>
            <a:pPr eaLnBrk="1" hangingPunct="1">
              <a:lnSpc>
                <a:spcPct val="170000"/>
              </a:lnSpc>
            </a:pPr>
            <a:r>
              <a:rPr lang="en-US" altLang="zh-CN" sz="2400" b="1" dirty="0">
                <a:solidFill>
                  <a:srgbClr val="0000FF"/>
                </a:solidFill>
              </a:rPr>
              <a:t>4. cut off      </a:t>
            </a:r>
            <a:r>
              <a:rPr lang="zh-CN" altLang="en-US" sz="2400" b="1" dirty="0">
                <a:solidFill>
                  <a:srgbClr val="0000FF"/>
                </a:solidFill>
              </a:rPr>
              <a:t>切断</a:t>
            </a:r>
          </a:p>
          <a:p>
            <a:pPr eaLnBrk="1" hangingPunct="1">
              <a:lnSpc>
                <a:spcPct val="170000"/>
              </a:lnSpc>
            </a:pPr>
            <a:r>
              <a:rPr lang="en-US" altLang="zh-CN" sz="2400" b="1" dirty="0">
                <a:solidFill>
                  <a:srgbClr val="0000FF"/>
                </a:solidFill>
              </a:rPr>
              <a:t>5. live through     </a:t>
            </a:r>
            <a:r>
              <a:rPr lang="zh-CN" altLang="en-US" sz="2400" b="1" dirty="0">
                <a:solidFill>
                  <a:srgbClr val="0000FF"/>
                </a:solidFill>
              </a:rPr>
              <a:t>度过，经受过</a:t>
            </a:r>
          </a:p>
          <a:p>
            <a:pPr eaLnBrk="1" hangingPunct="1">
              <a:lnSpc>
                <a:spcPct val="170000"/>
              </a:lnSpc>
            </a:pPr>
            <a:r>
              <a:rPr lang="en-US" altLang="zh-CN" sz="2400" b="1" dirty="0">
                <a:solidFill>
                  <a:srgbClr val="0000FF"/>
                </a:solidFill>
              </a:rPr>
              <a:t>6. long for      </a:t>
            </a:r>
            <a:r>
              <a:rPr lang="zh-CN" altLang="en-US" sz="2400" b="1" dirty="0">
                <a:solidFill>
                  <a:srgbClr val="0000FF"/>
                </a:solidFill>
              </a:rPr>
              <a:t>渴望</a:t>
            </a:r>
          </a:p>
          <a:p>
            <a:pPr eaLnBrk="1" hangingPunct="1">
              <a:lnSpc>
                <a:spcPct val="170000"/>
              </a:lnSpc>
            </a:pPr>
            <a:r>
              <a:rPr lang="en-US" altLang="zh-CN" sz="2400" b="1" dirty="0">
                <a:solidFill>
                  <a:srgbClr val="0000FF"/>
                </a:solidFill>
              </a:rPr>
              <a:t>7. at present       </a:t>
            </a:r>
            <a:r>
              <a:rPr lang="zh-CN" altLang="en-US" sz="2400" b="1" dirty="0">
                <a:solidFill>
                  <a:srgbClr val="0000FF"/>
                </a:solidFill>
              </a:rPr>
              <a:t>目前</a:t>
            </a:r>
          </a:p>
        </p:txBody>
      </p:sp>
      <p:sp>
        <p:nvSpPr>
          <p:cNvPr id="19459" name="WordArt 5"/>
          <p:cNvSpPr>
            <a:spLocks noChangeArrowheads="1" noChangeShapeType="1" noTextEdit="1"/>
          </p:cNvSpPr>
          <p:nvPr/>
        </p:nvSpPr>
        <p:spPr bwMode="auto">
          <a:xfrm>
            <a:off x="2916238" y="404813"/>
            <a:ext cx="4032250" cy="10144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altLang="zh-CN" sz="3600" b="1" kern="10" dirty="0"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Summary</a:t>
            </a:r>
            <a:endParaRPr lang="zh-CN" altLang="en-US" sz="3600" b="1" kern="10" dirty="0">
              <a:solidFill>
                <a:srgbClr val="FF0066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566738" y="1857375"/>
            <a:ext cx="8316912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altLang="zh-CN" sz="2600" dirty="0">
                <a:solidFill>
                  <a:srgbClr val="0000FF"/>
                </a:solidFill>
              </a:rPr>
              <a:t>● </a:t>
            </a:r>
            <a:r>
              <a:rPr lang="en-US" altLang="zh-CN" sz="2600" dirty="0">
                <a:solidFill>
                  <a:srgbClr val="FF0000"/>
                </a:solidFill>
              </a:rPr>
              <a:t>Maybe </a:t>
            </a:r>
            <a:r>
              <a:rPr lang="en-US" altLang="zh-CN" sz="2600" dirty="0">
                <a:solidFill>
                  <a:srgbClr val="0000FF"/>
                </a:solidFill>
              </a:rPr>
              <a:t>you are right, </a:t>
            </a:r>
            <a:r>
              <a:rPr lang="en-US" altLang="zh-CN" sz="2600" dirty="0">
                <a:solidFill>
                  <a:srgbClr val="FF0000"/>
                </a:solidFill>
              </a:rPr>
              <a:t>but I prefer </a:t>
            </a:r>
            <a:r>
              <a:rPr lang="en-US" altLang="zh-CN" sz="2600" dirty="0">
                <a:solidFill>
                  <a:srgbClr val="0000FF"/>
                </a:solidFill>
              </a:rPr>
              <a:t>the Monkey King.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600" dirty="0">
                <a:solidFill>
                  <a:srgbClr val="0000FF"/>
                </a:solidFill>
              </a:rPr>
              <a:t>● </a:t>
            </a:r>
            <a:r>
              <a:rPr lang="en-US" altLang="zh-CN" sz="2600" dirty="0">
                <a:solidFill>
                  <a:srgbClr val="FF0000"/>
                </a:solidFill>
              </a:rPr>
              <a:t>In my view</a:t>
            </a:r>
            <a:r>
              <a:rPr lang="en-US" altLang="zh-CN" sz="2600" dirty="0">
                <a:solidFill>
                  <a:srgbClr val="0000FF"/>
                </a:solidFill>
              </a:rPr>
              <a:t>, neither the Monkey King nor Harry               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600" dirty="0">
                <a:solidFill>
                  <a:srgbClr val="0000FF"/>
                </a:solidFill>
              </a:rPr>
              <a:t>    Potter would become a hero without the help of their 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600" dirty="0">
                <a:solidFill>
                  <a:srgbClr val="0000FF"/>
                </a:solidFill>
              </a:rPr>
              <a:t>    friends.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 sz="2600" dirty="0">
                <a:solidFill>
                  <a:srgbClr val="0000FF"/>
                </a:solidFill>
              </a:rPr>
              <a:t>● </a:t>
            </a:r>
            <a:r>
              <a:rPr lang="en-US" altLang="zh-CN" sz="2600" dirty="0">
                <a:solidFill>
                  <a:srgbClr val="FF0000"/>
                </a:solidFill>
              </a:rPr>
              <a:t>That’s true! </a:t>
            </a:r>
            <a:r>
              <a:rPr lang="en-US" altLang="zh-CN" sz="2600" dirty="0">
                <a:solidFill>
                  <a:srgbClr val="0000FF"/>
                </a:solidFill>
              </a:rPr>
              <a:t>One tree can’t make a forest.</a:t>
            </a:r>
          </a:p>
        </p:txBody>
      </p:sp>
      <p:sp>
        <p:nvSpPr>
          <p:cNvPr id="20483" name="WordArt 5"/>
          <p:cNvSpPr>
            <a:spLocks noChangeArrowheads="1" noChangeShapeType="1" noTextEdit="1"/>
          </p:cNvSpPr>
          <p:nvPr/>
        </p:nvSpPr>
        <p:spPr bwMode="auto">
          <a:xfrm>
            <a:off x="2643188" y="642938"/>
            <a:ext cx="3571875" cy="714375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1667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altLang="zh-CN" sz="6000" b="1" kern="10" dirty="0">
                <a:ln w="9525">
                  <a:rou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Functions</a:t>
            </a:r>
            <a:endParaRPr lang="zh-CN" altLang="en-US" sz="6000" b="1" kern="10" dirty="0">
              <a:ln w="9525">
                <a:rou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雪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125538"/>
            <a:ext cx="3024187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8"/>
          <p:cNvSpPr txBox="1">
            <a:spLocks noChangeArrowheads="1"/>
          </p:cNvSpPr>
          <p:nvPr/>
        </p:nvSpPr>
        <p:spPr bwMode="auto">
          <a:xfrm>
            <a:off x="3851275" y="1628775"/>
            <a:ext cx="489585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80000"/>
              </a:lnSpc>
              <a:spcBef>
                <a:spcPct val="50000"/>
              </a:spcBef>
            </a:pPr>
            <a:r>
              <a:rPr lang="zh-CN" altLang="en-US" sz="2000" b="1">
                <a:solidFill>
                  <a:srgbClr val="0000FF"/>
                </a:solidFill>
              </a:rPr>
              <a:t>珀西</a:t>
            </a:r>
            <a:r>
              <a:rPr lang="en-US" altLang="zh-CN" sz="2000" b="1">
                <a:solidFill>
                  <a:srgbClr val="0000FF"/>
                </a:solidFill>
              </a:rPr>
              <a:t>·</a:t>
            </a:r>
            <a:r>
              <a:rPr lang="zh-CN" altLang="en-US" sz="2000" b="1">
                <a:solidFill>
                  <a:srgbClr val="0000FF"/>
                </a:solidFill>
              </a:rPr>
              <a:t>比希</a:t>
            </a:r>
            <a:r>
              <a:rPr lang="en-US" altLang="zh-CN" sz="2000" b="1">
                <a:solidFill>
                  <a:srgbClr val="0000FF"/>
                </a:solidFill>
              </a:rPr>
              <a:t>·</a:t>
            </a:r>
            <a:r>
              <a:rPr lang="zh-CN" altLang="en-US" sz="2000" b="1">
                <a:solidFill>
                  <a:srgbClr val="0000FF"/>
                </a:solidFill>
              </a:rPr>
              <a:t>雪莱（</a:t>
            </a:r>
            <a:r>
              <a:rPr lang="en-US" altLang="zh-CN" sz="2000" b="1">
                <a:solidFill>
                  <a:srgbClr val="0000FF"/>
                </a:solidFill>
              </a:rPr>
              <a:t>1792.8.4</a:t>
            </a:r>
            <a:r>
              <a:rPr lang="zh-CN" altLang="en-US" sz="2000" b="1">
                <a:solidFill>
                  <a:srgbClr val="0000FF"/>
                </a:solidFill>
              </a:rPr>
              <a:t>～</a:t>
            </a:r>
            <a:r>
              <a:rPr lang="en-US" altLang="zh-CN" sz="2000" b="1">
                <a:solidFill>
                  <a:srgbClr val="0000FF"/>
                </a:solidFill>
              </a:rPr>
              <a:t>1822.7.8</a:t>
            </a:r>
            <a:r>
              <a:rPr lang="zh-CN" altLang="en-US" sz="2000" b="1">
                <a:solidFill>
                  <a:srgbClr val="0000FF"/>
                </a:solidFill>
              </a:rPr>
              <a:t>），英国浪漫主义民主诗人、小说家、哲学家，散文随笔和政论作家，改革家，柏拉图主义者和理想主义者。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4"/>
          <p:cNvSpPr>
            <a:spLocks noChangeArrowheads="1" noChangeShapeType="1" noTextEdit="1"/>
          </p:cNvSpPr>
          <p:nvPr/>
        </p:nvSpPr>
        <p:spPr bwMode="auto">
          <a:xfrm rot="475875">
            <a:off x="5795963" y="549275"/>
            <a:ext cx="273685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4000" b="1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中考链接</a:t>
            </a:r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250825" y="1700213"/>
            <a:ext cx="8713788" cy="283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1"/>
              <a:t> (        ) — Must I water the flowers now, mum?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b="1"/>
              <a:t>            — No, you _____. You _____ do it later.</a:t>
            </a:r>
            <a:r>
              <a:rPr lang="zh-CN" altLang="en-US" sz="2400"/>
              <a:t> </a:t>
            </a:r>
            <a:r>
              <a:rPr lang="en-US" altLang="zh-CN" sz="2400" b="1"/>
              <a:t>(2014</a:t>
            </a:r>
            <a:r>
              <a:rPr lang="zh-CN" altLang="en-US" sz="2400" b="1"/>
              <a:t>贵州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400" b="1"/>
              <a:t>                 铜仁</a:t>
            </a:r>
            <a:r>
              <a:rPr lang="en-US" altLang="zh-CN" sz="2400" b="1"/>
              <a:t>)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b="1"/>
              <a:t>               A. mustn’t, must        B. mustn’t, may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b="1"/>
              <a:t>               C. needn’t, may          D. needn’t, must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684213" y="1844675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66"/>
                </a:solidFill>
              </a:rPr>
              <a:t>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4"/>
          <p:cNvSpPr>
            <a:spLocks noChangeArrowheads="1" noChangeShapeType="1" noTextEdit="1"/>
          </p:cNvSpPr>
          <p:nvPr/>
        </p:nvSpPr>
        <p:spPr bwMode="auto">
          <a:xfrm>
            <a:off x="2987675" y="928688"/>
            <a:ext cx="3155950" cy="798512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361"/>
              </a:avLst>
            </a:prstTxWarp>
          </a:bodyPr>
          <a:lstStyle/>
          <a:p>
            <a:pPr algn="ctr"/>
            <a:r>
              <a:rPr lang="en-US" altLang="zh-CN" sz="4800" b="1" kern="10" dirty="0">
                <a:ln w="12700" cap="rnd">
                  <a:solidFill>
                    <a:srgbClr val="FFFF00"/>
                  </a:solidFill>
                  <a:prstDash val="sysDot"/>
                  <a:round/>
                </a:ln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Homework</a:t>
            </a:r>
            <a:endParaRPr lang="zh-CN" altLang="en-US" sz="4800" b="1" kern="10" dirty="0">
              <a:ln w="12700" cap="rnd">
                <a:solidFill>
                  <a:srgbClr val="FFFF00"/>
                </a:solidFill>
                <a:prstDash val="sysDot"/>
                <a:round/>
              </a:ln>
              <a:solidFill>
                <a:srgbClr val="FF00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1071563" y="2143125"/>
            <a:ext cx="6767512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50000"/>
              </a:spcBef>
            </a:pPr>
            <a:r>
              <a:rPr lang="en-US" altLang="zh-CN" sz="2800" dirty="0"/>
              <a:t>Work in groups to make up your own fairy tale based on a familiar tale such as </a:t>
            </a:r>
            <a:r>
              <a:rPr lang="en-US" altLang="zh-CN" sz="2800" i="1" dirty="0"/>
              <a:t>The Emperor’s New Clothes, Snow White, Little Red Riding Hood and Cinderella</a:t>
            </a:r>
            <a:r>
              <a:rPr lang="en-US" altLang="zh-CN" sz="2800" i="1" dirty="0" smtClean="0"/>
              <a:t>. </a:t>
            </a:r>
            <a:endParaRPr lang="en-US" altLang="zh-CN" sz="2800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4067175" y="404813"/>
            <a:ext cx="4681538" cy="608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2400" b="1">
                <a:solidFill>
                  <a:srgbClr val="0000FF"/>
                </a:solidFill>
              </a:rPr>
              <a:t>西风颂</a:t>
            </a:r>
            <a:r>
              <a:rPr lang="zh-CN" altLang="en-US" b="1">
                <a:solidFill>
                  <a:srgbClr val="0000FF"/>
                </a:solidFill>
              </a:rPr>
              <a:t>  （</a:t>
            </a:r>
            <a:r>
              <a:rPr lang="zh-CN" altLang="en-US" sz="1600" b="1">
                <a:solidFill>
                  <a:srgbClr val="0000FF"/>
                </a:solidFill>
              </a:rPr>
              <a:t>节选）</a:t>
            </a:r>
          </a:p>
          <a:p>
            <a:pPr algn="ctr" eaLnBrk="1" hangingPunct="1">
              <a:lnSpc>
                <a:spcPct val="130000"/>
              </a:lnSpc>
            </a:pPr>
            <a:endParaRPr lang="zh-CN" altLang="en-US" sz="1600" b="1">
              <a:solidFill>
                <a:srgbClr val="0000FF"/>
              </a:solidFill>
            </a:endParaRPr>
          </a:p>
          <a:p>
            <a:pPr eaLnBrk="1" hangingPunct="1">
              <a:lnSpc>
                <a:spcPct val="130000"/>
              </a:lnSpc>
            </a:pPr>
            <a:r>
              <a:rPr lang="zh-CN" altLang="en-US" b="1">
                <a:solidFill>
                  <a:srgbClr val="0000FF"/>
                </a:solidFill>
              </a:rPr>
              <a:t>把我当作你的竖琴吧，有如树林：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b="1">
                <a:solidFill>
                  <a:srgbClr val="0000FF"/>
                </a:solidFill>
              </a:rPr>
              <a:t>尽管我的叶落了，那有什么关系！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b="1">
                <a:solidFill>
                  <a:srgbClr val="0000FF"/>
                </a:solidFill>
              </a:rPr>
              <a:t>你巨大的合奏所振起的音乐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b="1">
                <a:solidFill>
                  <a:srgbClr val="0000FF"/>
                </a:solidFill>
              </a:rPr>
              <a:t>将染有树林和我的深邃的秋意：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b="1">
                <a:solidFill>
                  <a:srgbClr val="0000FF"/>
                </a:solidFill>
              </a:rPr>
              <a:t>虽忧伤而甜蜜。呵，但愿你给予我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b="1">
                <a:solidFill>
                  <a:srgbClr val="0000FF"/>
                </a:solidFill>
              </a:rPr>
              <a:t>狂暴的精神！奋勇者呵，让我们合一！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b="1">
                <a:solidFill>
                  <a:srgbClr val="0000FF"/>
                </a:solidFill>
              </a:rPr>
              <a:t>请把我枯死的思想向世界吹落，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b="1">
                <a:solidFill>
                  <a:srgbClr val="0000FF"/>
                </a:solidFill>
              </a:rPr>
              <a:t>让它像枯叶一样促成新的生命！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b="1">
                <a:solidFill>
                  <a:srgbClr val="0000FF"/>
                </a:solidFill>
              </a:rPr>
              <a:t>哦，请听从这一篇符咒似的诗歌，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b="1">
                <a:solidFill>
                  <a:srgbClr val="0000FF"/>
                </a:solidFill>
              </a:rPr>
              <a:t>就把我的话语，像是灰烬和火星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b="1">
                <a:solidFill>
                  <a:srgbClr val="0000FF"/>
                </a:solidFill>
              </a:rPr>
              <a:t>从还未熄灭的炉火向人间播散！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b="1">
                <a:solidFill>
                  <a:srgbClr val="0000FF"/>
                </a:solidFill>
              </a:rPr>
              <a:t>让预言的喇叭通过我的嘴唇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b="1">
                <a:solidFill>
                  <a:srgbClr val="0000FF"/>
                </a:solidFill>
              </a:rPr>
              <a:t>把昏睡的大地唤醒吧！西风啊，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2800" b="1">
                <a:solidFill>
                  <a:srgbClr val="FF0000"/>
                </a:solidFill>
              </a:rPr>
              <a:t>如果冬天来了</a:t>
            </a:r>
            <a:r>
              <a:rPr lang="en-US" altLang="zh-CN" sz="2800" b="1">
                <a:solidFill>
                  <a:srgbClr val="FF0000"/>
                </a:solidFill>
              </a:rPr>
              <a:t>,</a:t>
            </a:r>
            <a:r>
              <a:rPr lang="zh-CN" altLang="en-US" sz="2800" b="1">
                <a:solidFill>
                  <a:srgbClr val="FF0000"/>
                </a:solidFill>
              </a:rPr>
              <a:t>春天还会远吗</a:t>
            </a:r>
            <a:r>
              <a:rPr lang="en-US" altLang="zh-CN" sz="2800" b="1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409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692150"/>
            <a:ext cx="3097212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3924300" y="1412875"/>
            <a:ext cx="5040313" cy="270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90000"/>
              </a:lnSpc>
              <a:spcBef>
                <a:spcPct val="50000"/>
              </a:spcBef>
            </a:pPr>
            <a:r>
              <a:rPr lang="zh-CN" altLang="en-US" b="1">
                <a:solidFill>
                  <a:srgbClr val="0000FF"/>
                </a:solidFill>
              </a:rPr>
              <a:t>      亚历山大</a:t>
            </a:r>
            <a:r>
              <a:rPr lang="en-US" altLang="zh-CN" b="1">
                <a:solidFill>
                  <a:srgbClr val="0000FF"/>
                </a:solidFill>
              </a:rPr>
              <a:t>·</a:t>
            </a:r>
            <a:r>
              <a:rPr lang="zh-CN" altLang="en-US" b="1">
                <a:solidFill>
                  <a:srgbClr val="0000FF"/>
                </a:solidFill>
              </a:rPr>
              <a:t>谢尔盖耶维奇</a:t>
            </a:r>
            <a:r>
              <a:rPr lang="en-US" altLang="zh-CN" b="1">
                <a:solidFill>
                  <a:srgbClr val="0000FF"/>
                </a:solidFill>
              </a:rPr>
              <a:t>·</a:t>
            </a:r>
            <a:r>
              <a:rPr lang="zh-CN" altLang="en-US" b="1">
                <a:solidFill>
                  <a:srgbClr val="0000FF"/>
                </a:solidFill>
              </a:rPr>
              <a:t>普希金，（</a:t>
            </a:r>
            <a:r>
              <a:rPr lang="en-US" altLang="zh-CN" b="1">
                <a:solidFill>
                  <a:srgbClr val="0000FF"/>
                </a:solidFill>
              </a:rPr>
              <a:t>1799—1837</a:t>
            </a:r>
            <a:r>
              <a:rPr lang="zh-CN" altLang="en-US" b="1">
                <a:solidFill>
                  <a:srgbClr val="0000FF"/>
                </a:solidFill>
              </a:rPr>
              <a:t>）俄国著名的文学家、伟大的诗人、小说家，及现代俄国文学的创始人。</a:t>
            </a:r>
            <a:r>
              <a:rPr lang="en-US" altLang="zh-CN" b="1">
                <a:solidFill>
                  <a:srgbClr val="0000FF"/>
                </a:solidFill>
              </a:rPr>
              <a:t>19</a:t>
            </a:r>
            <a:r>
              <a:rPr lang="zh-CN" altLang="en-US" b="1">
                <a:solidFill>
                  <a:srgbClr val="0000FF"/>
                </a:solidFill>
              </a:rPr>
              <a:t>世纪俄国浪漫主义文学主要代表，同时也是现实主义文学的奠基人，现代标准俄语的创始人。</a:t>
            </a:r>
          </a:p>
        </p:txBody>
      </p:sp>
      <p:pic>
        <p:nvPicPr>
          <p:cNvPr id="5123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188" y="836613"/>
            <a:ext cx="3175000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4067175" y="260350"/>
            <a:ext cx="3921125" cy="657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b="1">
                <a:solidFill>
                  <a:srgbClr val="0000FF"/>
                </a:solidFill>
                <a:ea typeface="微软雅黑" panose="020B0503020204020204" pitchFamily="34" charset="-122"/>
              </a:rPr>
              <a:t>假如生活欺骗了你，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b="1">
                <a:solidFill>
                  <a:srgbClr val="0000FF"/>
                </a:solidFill>
                <a:ea typeface="微软雅黑" panose="020B0503020204020204" pitchFamily="34" charset="-122"/>
              </a:rPr>
              <a:t>不要忧郁，也不要愤慨。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b="1">
                <a:solidFill>
                  <a:srgbClr val="0000FF"/>
                </a:solidFill>
                <a:ea typeface="微软雅黑" panose="020B0503020204020204" pitchFamily="34" charset="-122"/>
              </a:rPr>
              <a:t>不顺心时暂且克制自己，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b="1">
                <a:solidFill>
                  <a:srgbClr val="0000FF"/>
                </a:solidFill>
                <a:ea typeface="微软雅黑" panose="020B0503020204020204" pitchFamily="34" charset="-122"/>
              </a:rPr>
              <a:t>相信吧，快乐之日就会到来。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b="1">
                <a:solidFill>
                  <a:srgbClr val="0000FF"/>
                </a:solidFill>
                <a:ea typeface="微软雅黑" panose="020B0503020204020204" pitchFamily="34" charset="-122"/>
              </a:rPr>
              <a:t>我们的心儿憧憬着未来；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b="1">
                <a:solidFill>
                  <a:srgbClr val="0000FF"/>
                </a:solidFill>
                <a:ea typeface="微软雅黑" panose="020B0503020204020204" pitchFamily="34" charset="-122"/>
              </a:rPr>
              <a:t>现实总是令人悲哀：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b="1">
                <a:solidFill>
                  <a:srgbClr val="0000FF"/>
                </a:solidFill>
                <a:ea typeface="微软雅黑" panose="020B0503020204020204" pitchFamily="34" charset="-122"/>
              </a:rPr>
              <a:t>一切都是暂时的，转瞬即逝；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b="1">
                <a:solidFill>
                  <a:srgbClr val="0000FF"/>
                </a:solidFill>
                <a:ea typeface="微软雅黑" panose="020B0503020204020204" pitchFamily="34" charset="-122"/>
              </a:rPr>
              <a:t>而那逝去的将变为可爱。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b="1">
                <a:solidFill>
                  <a:srgbClr val="0000FF"/>
                </a:solidFill>
                <a:ea typeface="微软雅黑" panose="020B0503020204020204" pitchFamily="34" charset="-122"/>
              </a:rPr>
              <a:t>假如生活欺骗了你，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b="1">
                <a:solidFill>
                  <a:srgbClr val="0000FF"/>
                </a:solidFill>
                <a:ea typeface="微软雅黑" panose="020B0503020204020204" pitchFamily="34" charset="-122"/>
              </a:rPr>
              <a:t>不要悲伤，不要心急！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b="1">
                <a:solidFill>
                  <a:srgbClr val="0000FF"/>
                </a:solidFill>
                <a:ea typeface="微软雅黑" panose="020B0503020204020204" pitchFamily="34" charset="-122"/>
              </a:rPr>
              <a:t>忧郁的日子里需要镇静：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b="1">
                <a:solidFill>
                  <a:srgbClr val="0000FF"/>
                </a:solidFill>
                <a:ea typeface="微软雅黑" panose="020B0503020204020204" pitchFamily="34" charset="-122"/>
              </a:rPr>
              <a:t>相信吧，快乐的日子将会来临。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b="1">
                <a:solidFill>
                  <a:srgbClr val="0000FF"/>
                </a:solidFill>
                <a:ea typeface="微软雅黑" panose="020B0503020204020204" pitchFamily="34" charset="-122"/>
              </a:rPr>
              <a:t>心儿永远向往着未来；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b="1">
                <a:solidFill>
                  <a:srgbClr val="0000FF"/>
                </a:solidFill>
                <a:ea typeface="微软雅黑" panose="020B0503020204020204" pitchFamily="34" charset="-122"/>
              </a:rPr>
              <a:t>现在却常是忧郁：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b="1">
                <a:solidFill>
                  <a:srgbClr val="0000FF"/>
                </a:solidFill>
                <a:ea typeface="微软雅黑" panose="020B0503020204020204" pitchFamily="34" charset="-122"/>
              </a:rPr>
              <a:t>一切都是瞬息，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b="1">
                <a:solidFill>
                  <a:srgbClr val="0000FF"/>
                </a:solidFill>
                <a:ea typeface="微软雅黑" panose="020B0503020204020204" pitchFamily="34" charset="-122"/>
              </a:rPr>
              <a:t>一切都将会过去；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b="1">
                <a:solidFill>
                  <a:srgbClr val="0000FF"/>
                </a:solidFill>
                <a:ea typeface="微软雅黑" panose="020B0503020204020204" pitchFamily="34" charset="-122"/>
              </a:rPr>
              <a:t>而那过去了的，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b="1">
                <a:solidFill>
                  <a:srgbClr val="0000FF"/>
                </a:solidFill>
                <a:ea typeface="微软雅黑" panose="020B0503020204020204" pitchFamily="34" charset="-122"/>
              </a:rPr>
              <a:t>就会成为亲切的怀恋。</a:t>
            </a: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2555875" y="1484313"/>
            <a:ext cx="622300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zh-CN" altLang="en-US" sz="3200" b="1">
                <a:solidFill>
                  <a:srgbClr val="CC3399"/>
                </a:solidFill>
                <a:ea typeface="幼圆" panose="02010509060101010101" pitchFamily="49" charset="-122"/>
              </a:rPr>
              <a:t>假 如 生 活 欺 骗 了 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九下p3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450" y="1196975"/>
            <a:ext cx="3240088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6" descr="麦琪的礼物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1196975"/>
            <a:ext cx="3167062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1187450" y="1196975"/>
            <a:ext cx="7632700" cy="371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70000"/>
              </a:lnSpc>
            </a:pPr>
            <a:r>
              <a:rPr lang="en-US" altLang="zh-CN" sz="2800" dirty="0">
                <a:solidFill>
                  <a:srgbClr val="0000FF"/>
                </a:solidFill>
              </a:rPr>
              <a:t>1. What are the precious possessions of the couple?  </a:t>
            </a:r>
          </a:p>
          <a:p>
            <a:pPr eaLnBrk="1" hangingPunct="1">
              <a:lnSpc>
                <a:spcPct val="170000"/>
              </a:lnSpc>
            </a:pPr>
            <a:r>
              <a:rPr lang="en-US" altLang="zh-CN" sz="2800" dirty="0">
                <a:solidFill>
                  <a:srgbClr val="0000FF"/>
                </a:solidFill>
              </a:rPr>
              <a:t>2. What gifts did the couple give to each other?</a:t>
            </a:r>
          </a:p>
          <a:p>
            <a:pPr eaLnBrk="1" hangingPunct="1">
              <a:lnSpc>
                <a:spcPct val="170000"/>
              </a:lnSpc>
            </a:pPr>
            <a:r>
              <a:rPr lang="en-US" altLang="zh-CN" sz="2800" dirty="0">
                <a:solidFill>
                  <a:srgbClr val="0000FF"/>
                </a:solidFill>
              </a:rPr>
              <a:t>3. How did the couple manage to give gifts to each other?</a:t>
            </a: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323850" y="606425"/>
            <a:ext cx="8820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990099"/>
                </a:solidFill>
              </a:rPr>
              <a:t>1b     Read 1a and answer the following questions.</a:t>
            </a:r>
          </a:p>
        </p:txBody>
      </p:sp>
      <p:pic>
        <p:nvPicPr>
          <p:cNvPr id="4" name="P41-1a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214438"/>
            <a:ext cx="509588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7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九下p3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550" y="1196975"/>
            <a:ext cx="3038475" cy="394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4356100" y="1341438"/>
            <a:ext cx="4319588" cy="372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dirty="0">
                <a:solidFill>
                  <a:srgbClr val="0000FF"/>
                </a:solidFill>
              </a:rPr>
              <a:t>Christmas   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dirty="0">
                <a:solidFill>
                  <a:srgbClr val="0000FF"/>
                </a:solidFill>
              </a:rPr>
              <a:t>gift   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dirty="0">
                <a:solidFill>
                  <a:srgbClr val="0000FF"/>
                </a:solidFill>
              </a:rPr>
              <a:t>long beautiful hair     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dirty="0">
                <a:solidFill>
                  <a:srgbClr val="0000FF"/>
                </a:solidFill>
              </a:rPr>
              <a:t>gold watch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dirty="0">
                <a:solidFill>
                  <a:srgbClr val="0000FF"/>
                </a:solidFill>
              </a:rPr>
              <a:t>combs with jeweled rims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dirty="0">
                <a:solidFill>
                  <a:srgbClr val="0000FF"/>
                </a:solidFill>
              </a:rPr>
              <a:t>gold watch chain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611188" y="765175"/>
            <a:ext cx="7958137" cy="323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70000"/>
              </a:lnSpc>
              <a:buFontTx/>
              <a:buAutoNum type="arabicPeriod"/>
            </a:pPr>
            <a:r>
              <a:rPr lang="en-US" altLang="zh-CN" sz="2400" dirty="0">
                <a:solidFill>
                  <a:srgbClr val="0000FF"/>
                </a:solidFill>
              </a:rPr>
              <a:t>What are the precious possessions of the couple? </a:t>
            </a:r>
          </a:p>
          <a:p>
            <a:pPr eaLnBrk="1" hangingPunct="1">
              <a:lnSpc>
                <a:spcPct val="170000"/>
              </a:lnSpc>
            </a:pPr>
            <a:r>
              <a:rPr lang="en-US" altLang="zh-CN" sz="2400" dirty="0">
                <a:solidFill>
                  <a:srgbClr val="0000FF"/>
                </a:solidFill>
              </a:rPr>
              <a:t> </a:t>
            </a:r>
          </a:p>
          <a:p>
            <a:pPr eaLnBrk="1" hangingPunct="1">
              <a:lnSpc>
                <a:spcPct val="170000"/>
              </a:lnSpc>
            </a:pPr>
            <a:r>
              <a:rPr lang="en-US" altLang="zh-CN" sz="2400" dirty="0">
                <a:solidFill>
                  <a:srgbClr val="0000FF"/>
                </a:solidFill>
              </a:rPr>
              <a:t>2. What gifts did the couple give to each other?</a:t>
            </a:r>
          </a:p>
          <a:p>
            <a:pPr eaLnBrk="1" hangingPunct="1">
              <a:lnSpc>
                <a:spcPct val="170000"/>
              </a:lnSpc>
            </a:pPr>
            <a:endParaRPr lang="en-US" altLang="zh-CN" sz="2400" dirty="0">
              <a:solidFill>
                <a:srgbClr val="0000FF"/>
              </a:solidFill>
            </a:endParaRPr>
          </a:p>
          <a:p>
            <a:pPr eaLnBrk="1" hangingPunct="1">
              <a:lnSpc>
                <a:spcPct val="170000"/>
              </a:lnSpc>
            </a:pPr>
            <a:r>
              <a:rPr lang="en-US" altLang="zh-CN" sz="2400" dirty="0">
                <a:solidFill>
                  <a:srgbClr val="0000FF"/>
                </a:solidFill>
              </a:rPr>
              <a:t>3. How did the couple manage to give gifts to each other?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900113" y="1412875"/>
            <a:ext cx="7993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dirty="0">
                <a:solidFill>
                  <a:srgbClr val="FF0000"/>
                </a:solidFill>
              </a:rPr>
              <a:t>They are Jim’s gold watch and Della’s long beautiful hair.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900113" y="2636838"/>
            <a:ext cx="70564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</a:rPr>
              <a:t>The combs and a watch chain.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928688" y="4143375"/>
            <a:ext cx="7929562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zh-CN" sz="2400">
                <a:solidFill>
                  <a:srgbClr val="FF0000"/>
                </a:solidFill>
              </a:rPr>
              <a:t>Della had her hair cut, sold it and bought a watch chain, while Jim sold his watch and bought  combs for Della.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  <p:bldP spid="14342" grpId="0"/>
      <p:bldP spid="14343" grpId="0"/>
    </p:bldLst>
  </p:timing>
</p:sld>
</file>

<file path=ppt/theme/theme1.xml><?xml version="1.0" encoding="utf-8"?>
<a:theme xmlns:a="http://schemas.openxmlformats.org/drawingml/2006/main" name="WWW.2PPT.COM&#10;">
  <a:themeElements>
    <a:clrScheme name="七彩热气球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七彩热气球">
      <a:majorFont>
        <a:latin typeface="Times New Roman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七彩热气球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七彩热气球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七彩热气球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七彩热气球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七彩热气球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七彩热气球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七彩热气球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主题48</Template>
  <TotalTime>0</TotalTime>
  <Words>932</Words>
  <Application>Microsoft Office PowerPoint</Application>
  <PresentationFormat>全屏显示(4:3)</PresentationFormat>
  <Paragraphs>102</Paragraphs>
  <Slides>21</Slides>
  <Notes>2</Notes>
  <HiddenSlides>0</HiddenSlides>
  <MMClips>1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宋体</vt:lpstr>
      <vt:lpstr>微软雅黑</vt:lpstr>
      <vt:lpstr>幼圆</vt:lpstr>
      <vt:lpstr>Arial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2014-02-26T03:49:00Z</dcterms:created>
  <dcterms:modified xsi:type="dcterms:W3CDTF">2023-01-17T02:42:09Z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CE231EB8143C4714A589C4939C2F4BDA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