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image" Target="../media/image29.wmf"/><Relationship Id="rId7" Type="http://schemas.openxmlformats.org/officeDocument/2006/relationships/image" Target="../media/image33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2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3B82F-7A50-44F0-8312-0DF47E7124E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ABC3E-AA8E-4570-9B92-DC5010149BC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FBA66F-B7B2-49B1-8BED-E4751B90CE77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51EAA2-1A68-4A6B-8AE7-7A8BC2297FE1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AE329-9CBC-44C7-910E-1BD4C62E09C6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5227B-2106-4D53-AE1A-32E25F3DF68B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CCD15-30EC-468A-B7BC-1D981AD2673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CC5EB-8FA9-4CA2-8C60-B81B9576B1C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DD309D-B138-442D-967B-11EB9BFE0718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83ED18-62DD-4621-9C1F-AFAF16FA4F3F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94914-3A74-4B31-844A-D8222BCC44A9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F7B7C-7690-48A0-A304-9D1DF3FF7F10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CA199-83B5-4059-8294-7445B04A266E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8E0A212-D16F-45F7-9A93-2224969EACAD}" type="slidenum">
              <a:rPr lang="en-US" altLang="zh-CN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13" Type="http://schemas.openxmlformats.org/officeDocument/2006/relationships/oleObject" Target="../embeddings/oleObject31.bin"/><Relationship Id="rId18" Type="http://schemas.openxmlformats.org/officeDocument/2006/relationships/oleObject" Target="../embeddings/oleObject34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1.wmf"/><Relationship Id="rId1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3.bin"/><Relationship Id="rId20" Type="http://schemas.openxmlformats.org/officeDocument/2006/relationships/image" Target="../media/image34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5" Type="http://schemas.openxmlformats.org/officeDocument/2006/relationships/image" Target="../media/image32.wmf"/><Relationship Id="rId10" Type="http://schemas.openxmlformats.org/officeDocument/2006/relationships/image" Target="../media/image30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27.wmf"/><Relationship Id="rId9" Type="http://schemas.openxmlformats.org/officeDocument/2006/relationships/oleObject" Target="../embeddings/oleObject29.bin"/><Relationship Id="rId14" Type="http://schemas.openxmlformats.org/officeDocument/2006/relationships/oleObject" Target="../embeddings/oleObject32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700808"/>
            <a:ext cx="8784976" cy="1354088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5400" b="1" dirty="0">
                <a:solidFill>
                  <a:srgbClr val="0066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一元二次方程根的判</a:t>
            </a:r>
            <a:r>
              <a:rPr lang="zh-CN" altLang="en-US" sz="5400" b="1" dirty="0" smtClean="0">
                <a:solidFill>
                  <a:srgbClr val="0066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别式</a:t>
            </a:r>
            <a:endParaRPr lang="zh-CN" altLang="en-US" sz="5400" b="1" dirty="0">
              <a:solidFill>
                <a:srgbClr val="006600"/>
              </a:solidFill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816939" y="5157192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66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548680"/>
            <a:ext cx="8568952" cy="55626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ea typeface="楷体_GB2312" pitchFamily="49" charset="-122"/>
              </a:rPr>
              <a:t>例</a:t>
            </a:r>
            <a:r>
              <a:rPr lang="en-US" altLang="zh-CN" sz="2800" b="1" dirty="0">
                <a:ea typeface="楷体_GB2312" pitchFamily="49" charset="-122"/>
              </a:rPr>
              <a:t>4 </a:t>
            </a:r>
            <a:r>
              <a:rPr lang="zh-CN" altLang="en-US" sz="2800" b="1" dirty="0">
                <a:ea typeface="楷体_GB2312" pitchFamily="49" charset="-122"/>
              </a:rPr>
              <a:t>求证</a:t>
            </a:r>
            <a:r>
              <a:rPr lang="en-US" altLang="zh-CN" sz="2800" b="1" dirty="0">
                <a:ea typeface="楷体_GB2312" pitchFamily="49" charset="-122"/>
              </a:rPr>
              <a:t>:</a:t>
            </a:r>
            <a:r>
              <a:rPr lang="zh-CN" altLang="en-US" sz="2800" b="1" dirty="0">
                <a:ea typeface="楷体_GB2312" pitchFamily="49" charset="-122"/>
              </a:rPr>
              <a:t>无论</a:t>
            </a:r>
            <a:r>
              <a:rPr lang="en-US" altLang="zh-CN" sz="2800" b="1" i="1" dirty="0">
                <a:ea typeface="楷体_GB2312" pitchFamily="49" charset="-122"/>
              </a:rPr>
              <a:t>a</a:t>
            </a:r>
            <a:r>
              <a:rPr lang="zh-CN" altLang="en-US" sz="2800" b="1" dirty="0">
                <a:ea typeface="楷体_GB2312" pitchFamily="49" charset="-122"/>
              </a:rPr>
              <a:t>为任何实数</a:t>
            </a:r>
            <a:r>
              <a:rPr lang="en-US" altLang="zh-CN" sz="2800" b="1" dirty="0">
                <a:ea typeface="楷体_GB2312" pitchFamily="49" charset="-122"/>
              </a:rPr>
              <a:t>,</a:t>
            </a:r>
            <a:r>
              <a:rPr lang="zh-CN" altLang="en-US" sz="2800" b="1" dirty="0">
                <a:ea typeface="楷体_GB2312" pitchFamily="49" charset="-122"/>
              </a:rPr>
              <a:t>关于</a:t>
            </a:r>
            <a:r>
              <a:rPr lang="en-US" altLang="zh-CN" sz="2800" b="1" i="1" dirty="0">
                <a:ea typeface="楷体_GB2312" pitchFamily="49" charset="-122"/>
              </a:rPr>
              <a:t>x</a:t>
            </a:r>
            <a:r>
              <a:rPr lang="zh-CN" altLang="en-US" sz="2800" b="1" dirty="0">
                <a:ea typeface="楷体_GB2312" pitchFamily="49" charset="-122"/>
              </a:rPr>
              <a:t>的方程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ea typeface="楷体_GB2312" pitchFamily="49" charset="-122"/>
              </a:rPr>
              <a:t>x</a:t>
            </a:r>
            <a:r>
              <a:rPr lang="en-US" altLang="zh-CN" sz="2800" b="1" baseline="30000" dirty="0">
                <a:ea typeface="楷体_GB2312" pitchFamily="49" charset="-122"/>
              </a:rPr>
              <a:t>2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49" charset="-122"/>
              </a:rPr>
              <a:t>(2</a:t>
            </a:r>
            <a:r>
              <a:rPr lang="en-US" altLang="zh-CN" sz="2800" b="1" i="1" dirty="0">
                <a:ea typeface="楷体_GB2312" pitchFamily="49" charset="-122"/>
              </a:rPr>
              <a:t>a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49" charset="-122"/>
              </a:rPr>
              <a:t>1)</a:t>
            </a:r>
            <a:r>
              <a:rPr lang="en-US" altLang="zh-CN" sz="2800" b="1" i="1" dirty="0">
                <a:ea typeface="楷体_GB2312" pitchFamily="49" charset="-122"/>
              </a:rPr>
              <a:t>x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b="1" i="1" dirty="0">
                <a:ea typeface="楷体_GB2312" pitchFamily="49" charset="-122"/>
              </a:rPr>
              <a:t>a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49" charset="-122"/>
              </a:rPr>
              <a:t>3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b="1" dirty="0">
                <a:ea typeface="楷体_GB2312" pitchFamily="49" charset="-122"/>
              </a:rPr>
              <a:t>0</a:t>
            </a:r>
            <a:r>
              <a:rPr lang="zh-CN" altLang="en-US" sz="2800" b="1" dirty="0">
                <a:ea typeface="楷体_GB2312" pitchFamily="49" charset="-122"/>
              </a:rPr>
              <a:t>总有两个不相等的实数根</a:t>
            </a:r>
            <a:r>
              <a:rPr lang="en-US" altLang="zh-CN" sz="2800" b="1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证</a:t>
            </a:r>
            <a:r>
              <a:rPr lang="en-US" altLang="zh-CN" sz="2400" dirty="0">
                <a:ea typeface="楷体_GB2312" pitchFamily="49" charset="-122"/>
              </a:rPr>
              <a:t>: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dirty="0">
                <a:ea typeface="楷体_GB2312" pitchFamily="49" charset="-122"/>
              </a:rPr>
              <a:t>(2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1)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4(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3)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8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13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4(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1)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9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即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</a:t>
            </a:r>
            <a:r>
              <a:rPr lang="en-US" altLang="zh-CN" sz="2400" dirty="0">
                <a:ea typeface="楷体_GB2312" pitchFamily="49" charset="-122"/>
              </a:rPr>
              <a:t>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无论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zh-CN" altLang="en-US" sz="2400" dirty="0">
                <a:ea typeface="楷体_GB2312" pitchFamily="49" charset="-122"/>
              </a:rPr>
              <a:t>为任何实数 </a:t>
            </a:r>
            <a:r>
              <a:rPr lang="en-US" altLang="zh-CN" sz="2400" dirty="0">
                <a:ea typeface="楷体_GB2312" pitchFamily="49" charset="-122"/>
              </a:rPr>
              <a:t>(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1)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</a:t>
            </a:r>
            <a:r>
              <a:rPr lang="en-US" altLang="zh-CN" sz="2400" dirty="0">
                <a:ea typeface="楷体_GB2312" pitchFamily="49" charset="-122"/>
              </a:rPr>
              <a:t>0 ∴4(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1)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9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</a:t>
            </a:r>
            <a:r>
              <a:rPr lang="en-US" altLang="zh-CN" sz="2400" dirty="0">
                <a:ea typeface="楷体_GB2312" pitchFamily="49" charset="-122"/>
              </a:rPr>
              <a:t>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∴</a:t>
            </a:r>
            <a:r>
              <a:rPr lang="zh-CN" altLang="en-US" sz="2400" dirty="0">
                <a:ea typeface="楷体_GB2312" pitchFamily="49" charset="-122"/>
              </a:rPr>
              <a:t>无论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zh-CN" altLang="en-US" sz="2400" dirty="0">
                <a:ea typeface="楷体_GB2312" pitchFamily="49" charset="-122"/>
              </a:rPr>
              <a:t>为任何实数</a:t>
            </a:r>
            <a:r>
              <a:rPr lang="en-US" altLang="zh-CN" sz="2400" dirty="0">
                <a:ea typeface="楷体_GB2312" pitchFamily="49" charset="-122"/>
              </a:rPr>
              <a:t>,</a:t>
            </a:r>
            <a:r>
              <a:rPr lang="zh-CN" altLang="en-US" sz="2400" dirty="0">
                <a:ea typeface="楷体_GB2312" pitchFamily="49" charset="-122"/>
              </a:rPr>
              <a:t>方程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(2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1)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</a:t>
            </a:r>
            <a:r>
              <a:rPr lang="zh-CN" altLang="en-US" sz="2400" dirty="0">
                <a:ea typeface="楷体_GB2312" pitchFamily="49" charset="-122"/>
              </a:rPr>
              <a:t>总有两个不等实根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由例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zh-CN" altLang="en-US" sz="2400" dirty="0">
                <a:ea typeface="楷体_GB2312" pitchFamily="49" charset="-122"/>
              </a:rPr>
              <a:t>可知</a:t>
            </a:r>
            <a:r>
              <a:rPr lang="en-US" altLang="zh-CN" sz="2400" dirty="0">
                <a:ea typeface="楷体_GB2312" pitchFamily="49" charset="-122"/>
              </a:rPr>
              <a:t>:</a:t>
            </a:r>
            <a:r>
              <a:rPr lang="zh-CN" altLang="en-US" sz="2400" dirty="0">
                <a:ea typeface="楷体_GB2312" pitchFamily="49" charset="-122"/>
              </a:rPr>
              <a:t>要说明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</a:t>
            </a:r>
            <a:r>
              <a:rPr lang="en-US" altLang="zh-CN" sz="2400" dirty="0">
                <a:ea typeface="楷体_GB2312" pitchFamily="49" charset="-122"/>
              </a:rPr>
              <a:t>0</a:t>
            </a:r>
            <a:r>
              <a:rPr lang="zh-CN" altLang="en-US" sz="2400" dirty="0">
                <a:ea typeface="楷体_GB2312" pitchFamily="49" charset="-122"/>
              </a:rPr>
              <a:t>常将它配成完全平方式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zh-CN" altLang="en-US" sz="2400" dirty="0">
                <a:ea typeface="楷体_GB2312" pitchFamily="49" charset="-122"/>
              </a:rPr>
              <a:t>正数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观察下表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 dirty="0"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467" name="Group 107"/>
          <p:cNvGraphicFramePr>
            <a:graphicFrameLocks noGrp="1"/>
          </p:cNvGraphicFramePr>
          <p:nvPr/>
        </p:nvGraphicFramePr>
        <p:xfrm>
          <a:off x="914400" y="990600"/>
          <a:ext cx="6553200" cy="266700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方程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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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0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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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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-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-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ymbol" panose="05050102010706020507" pitchFamily="18" charset="2"/>
                          <a:ea typeface="宋体" panose="02010600030101010101" pitchFamily="2" charset="-122"/>
                        </a:rPr>
                        <a:t>-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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en-US" altLang="zh-CN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x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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  <a:sym typeface="Symbol" panose="05050102010706020507" pitchFamily="18" charset="2"/>
                        </a:rPr>
                        <a:t></a:t>
                      </a: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469" name="Text Box 109"/>
          <p:cNvSpPr txBox="1">
            <a:spLocks noChangeArrowheads="1"/>
          </p:cNvSpPr>
          <p:nvPr/>
        </p:nvSpPr>
        <p:spPr bwMode="auto">
          <a:xfrm>
            <a:off x="762000" y="3962400"/>
            <a:ext cx="6324600" cy="210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Ⅰ</a:t>
            </a:r>
            <a:r>
              <a:rPr kumimoji="1" lang="zh-CN" altLang="en-US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观察两根之和</a:t>
            </a:r>
            <a:r>
              <a:rPr kumimoji="1" lang="en-US" altLang="zh-CN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  <a:r>
              <a:rPr kumimoji="1" lang="zh-CN" altLang="en-US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两根之积与</a:t>
            </a:r>
            <a:r>
              <a:rPr kumimoji="1"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1"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b</a:t>
            </a:r>
            <a:r>
              <a:rPr kumimoji="1"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kumimoji="1"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kumimoji="1" lang="zh-CN" altLang="en-US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的关系</a:t>
            </a:r>
            <a:r>
              <a:rPr kumimoji="1" lang="en-US" altLang="zh-CN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en-US" altLang="zh-CN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Ⅱ</a:t>
            </a:r>
            <a:r>
              <a:rPr kumimoji="1" lang="zh-CN" altLang="en-US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两根之和</a:t>
            </a:r>
            <a:r>
              <a:rPr kumimoji="1" lang="zh-CN" altLang="en-US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kumimoji="1" lang="zh-CN" altLang="en-US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一次项系数的相反数</a:t>
            </a:r>
            <a:r>
              <a:rPr kumimoji="1" lang="en-US" altLang="zh-CN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;</a:t>
            </a:r>
          </a:p>
          <a:p>
            <a:pPr algn="just" fontAlgn="base">
              <a:spcBef>
                <a:spcPct val="50000"/>
              </a:spcBef>
              <a:spcAft>
                <a:spcPct val="0"/>
              </a:spcAft>
            </a:pPr>
            <a:r>
              <a:rPr kumimoji="1" lang="zh-CN" altLang="en-US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两根之积</a:t>
            </a:r>
            <a:r>
              <a:rPr kumimoji="1" lang="zh-CN" altLang="en-US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kumimoji="1" lang="zh-CN" altLang="en-US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常数项</a:t>
            </a:r>
            <a:r>
              <a:rPr kumimoji="1" lang="en-US" altLang="zh-CN" sz="240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endParaRPr kumimoji="1" lang="en-US" altLang="zh-CN" sz="240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Ⅲ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推广 方程</a:t>
            </a:r>
            <a:r>
              <a:rPr lang="en-US" altLang="zh-CN" sz="2400" i="1">
                <a:ea typeface="楷体_GB2312" pitchFamily="49" charset="-122"/>
              </a:rPr>
              <a:t>ax</a:t>
            </a:r>
            <a:r>
              <a:rPr lang="en-US" altLang="zh-CN" sz="2400" baseline="30000">
                <a:ea typeface="楷体_GB2312" pitchFamily="49" charset="-122"/>
              </a:rPr>
              <a:t>2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>
                <a:ea typeface="楷体_GB2312" pitchFamily="49" charset="-122"/>
              </a:rPr>
              <a:t>bx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>
                <a:ea typeface="楷体_GB2312" pitchFamily="49" charset="-122"/>
              </a:rPr>
              <a:t>c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>
                <a:ea typeface="楷体_GB2312" pitchFamily="49" charset="-122"/>
              </a:rPr>
              <a:t>0(</a:t>
            </a:r>
            <a:r>
              <a:rPr lang="en-US" altLang="zh-CN" sz="2400" i="1">
                <a:ea typeface="楷体_GB2312" pitchFamily="49" charset="-122"/>
              </a:rPr>
              <a:t>a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</a:t>
            </a:r>
            <a:r>
              <a:rPr lang="en-US" altLang="zh-CN" sz="2400">
                <a:ea typeface="楷体_GB2312" pitchFamily="49" charset="-122"/>
              </a:rPr>
              <a:t>0  </a:t>
            </a:r>
            <a:r>
              <a:rPr lang="en-US" altLang="zh-CN" sz="2400" i="1">
                <a:ea typeface="楷体_GB2312" pitchFamily="49" charset="-122"/>
              </a:rPr>
              <a:t>b</a:t>
            </a:r>
            <a:r>
              <a:rPr lang="en-US" altLang="zh-CN" sz="2400" baseline="30000">
                <a:ea typeface="楷体_GB2312" pitchFamily="49" charset="-122"/>
              </a:rPr>
              <a:t>2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>
                <a:ea typeface="楷体_GB2312" pitchFamily="49" charset="-122"/>
              </a:rPr>
              <a:t>4</a:t>
            </a:r>
            <a:r>
              <a:rPr lang="en-US" altLang="zh-CN" sz="2400" i="1">
                <a:ea typeface="楷体_GB2312" pitchFamily="49" charset="-122"/>
              </a:rPr>
              <a:t>ac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</a:t>
            </a:r>
            <a:r>
              <a:rPr lang="en-US" altLang="zh-CN" sz="2400">
                <a:ea typeface="楷体_GB2312" pitchFamily="49" charset="-122"/>
              </a:rPr>
              <a:t>0)</a:t>
            </a:r>
          </a:p>
          <a:p>
            <a:pPr algn="just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变形为 </a:t>
            </a:r>
          </a:p>
          <a:p>
            <a:pPr algn="just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由求根公式  </a:t>
            </a:r>
          </a:p>
          <a:p>
            <a:pPr algn="just">
              <a:lnSpc>
                <a:spcPct val="180000"/>
              </a:lnSpc>
              <a:spcBef>
                <a:spcPct val="0"/>
              </a:spcBef>
              <a:buFontTx/>
              <a:buNone/>
            </a:pPr>
            <a:endParaRPr lang="zh-CN" altLang="en-US" sz="2400">
              <a:latin typeface="楷体_GB2312" pitchFamily="49" charset="-122"/>
              <a:ea typeface="楷体_GB2312" pitchFamily="49" charset="-122"/>
            </a:endParaRPr>
          </a:p>
          <a:p>
            <a:pPr lvl="1" algn="just">
              <a:lnSpc>
                <a:spcPct val="180000"/>
              </a:lnSpc>
              <a:spcBef>
                <a:spcPct val="0"/>
              </a:spcBef>
              <a:buFontTx/>
              <a:buNone/>
            </a:pPr>
            <a:endParaRPr lang="zh-CN" altLang="en-US" sz="2000"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80000"/>
              </a:lnSpc>
              <a:spcBef>
                <a:spcPct val="0"/>
              </a:spcBef>
              <a:buFontTx/>
              <a:buNone/>
            </a:pPr>
            <a:endParaRPr lang="zh-CN" altLang="en-US" sz="2400">
              <a:latin typeface="楷体_GB2312" pitchFamily="49" charset="-122"/>
              <a:ea typeface="楷体_GB2312" pitchFamily="49" charset="-122"/>
            </a:endParaRPr>
          </a:p>
          <a:p>
            <a:pPr algn="just">
              <a:lnSpc>
                <a:spcPct val="18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与上述观察结果对比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可得到根系关系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>
              <a:latin typeface="楷体_GB2312" pitchFamily="49" charset="-122"/>
              <a:ea typeface="楷体_GB2312" pitchFamily="49" charset="-122"/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2438400" y="2133600"/>
          <a:ext cx="2133600" cy="73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" imgW="1282700" imgH="444500" progId="Equation.3">
                  <p:embed/>
                </p:oleObj>
              </mc:Choice>
              <mc:Fallback>
                <p:oleObj name="Equation" r:id="rId3" imgW="1282700" imgH="444500" progId="Equation.3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133600"/>
                        <a:ext cx="2133600" cy="73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6" name="Group 12"/>
          <p:cNvGrpSpPr/>
          <p:nvPr/>
        </p:nvGrpSpPr>
        <p:grpSpPr bwMode="auto">
          <a:xfrm>
            <a:off x="1447800" y="1524000"/>
            <a:ext cx="6096000" cy="3222625"/>
            <a:chOff x="912" y="960"/>
            <a:chExt cx="3840" cy="2030"/>
          </a:xfrm>
        </p:grpSpPr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1173" y="960"/>
            <a:ext cx="1123" cy="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2" name="Equation" r:id="rId5" imgW="1002665" imgH="393700" progId="Equation.3">
                    <p:embed/>
                  </p:oleObj>
                </mc:Choice>
                <mc:Fallback>
                  <p:oleObj name="Equation" r:id="rId5" imgW="1002665" imgH="393700" progId="Equation.3">
                    <p:embed/>
                    <p:pic>
                      <p:nvPicPr>
                        <p:cNvPr id="0" name="图片 819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3" y="960"/>
                          <a:ext cx="1123" cy="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3309" y="1286"/>
            <a:ext cx="1443" cy="4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3" name="Equation" r:id="rId7" imgW="1294765" imgH="444500" progId="Equation.3">
                    <p:embed/>
                  </p:oleObj>
                </mc:Choice>
                <mc:Fallback>
                  <p:oleObj name="Equation" r:id="rId7" imgW="1294765" imgH="444500" progId="Equation.3">
                    <p:embed/>
                    <p:pic>
                      <p:nvPicPr>
                        <p:cNvPr id="0" name="图片 8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09" y="1286"/>
                          <a:ext cx="1443" cy="47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3" name="Object 9"/>
            <p:cNvGraphicFramePr>
              <a:graphicFrameLocks noChangeAspect="1"/>
            </p:cNvGraphicFramePr>
            <p:nvPr/>
          </p:nvGraphicFramePr>
          <p:xfrm>
            <a:off x="912" y="2496"/>
            <a:ext cx="3162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4" name="Equation" r:id="rId9" imgW="2743200" imgH="444500" progId="Equation.3">
                    <p:embed/>
                  </p:oleObj>
                </mc:Choice>
                <mc:Fallback>
                  <p:oleObj name="Equation" r:id="rId9" imgW="2743200" imgH="444500" progId="Equation.3">
                    <p:embed/>
                    <p:pic>
                      <p:nvPicPr>
                        <p:cNvPr id="0" name="图片 8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2" y="2496"/>
                          <a:ext cx="3162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394" name="Object 10"/>
            <p:cNvGraphicFramePr>
              <a:graphicFrameLocks noChangeAspect="1"/>
            </p:cNvGraphicFramePr>
            <p:nvPr/>
          </p:nvGraphicFramePr>
          <p:xfrm>
            <a:off x="960" y="1872"/>
            <a:ext cx="3469" cy="49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5" name="Equation" r:id="rId11" imgW="3009900" imgH="444500" progId="Equation.3">
                    <p:embed/>
                  </p:oleObj>
                </mc:Choice>
                <mc:Fallback>
                  <p:oleObj name="Equation" r:id="rId11" imgW="3009900" imgH="444500" progId="Equation.3">
                    <p:embed/>
                    <p:pic>
                      <p:nvPicPr>
                        <p:cNvPr id="0" name="图片 8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872"/>
                          <a:ext cx="3469" cy="49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257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二、根系关系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、关于</a:t>
            </a:r>
            <a:r>
              <a:rPr lang="en-US" altLang="zh-CN" sz="2400" dirty="0">
                <a:ea typeface="楷体_GB2312" pitchFamily="49" charset="-122"/>
              </a:rPr>
              <a:t>x</a:t>
            </a:r>
            <a:r>
              <a:rPr lang="zh-CN" altLang="en-US" sz="2400" dirty="0">
                <a:ea typeface="楷体_GB2312" pitchFamily="49" charset="-122"/>
              </a:rPr>
              <a:t>的方程</a:t>
            </a:r>
            <a:r>
              <a:rPr lang="en-US" altLang="zh-CN" sz="2400" i="1" dirty="0">
                <a:ea typeface="楷体_GB2312" pitchFamily="49" charset="-122"/>
              </a:rPr>
              <a:t>ax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bx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c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0(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</a:t>
            </a:r>
            <a:r>
              <a:rPr lang="en-US" altLang="zh-CN" sz="2400" dirty="0">
                <a:ea typeface="楷体_GB2312" pitchFamily="49" charset="-122"/>
              </a:rPr>
              <a:t>0,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ac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</a:t>
            </a:r>
            <a:r>
              <a:rPr lang="en-US" altLang="zh-CN" sz="2400" dirty="0">
                <a:ea typeface="楷体_GB2312" pitchFamily="49" charset="-122"/>
              </a:rPr>
              <a:t>0)</a:t>
            </a:r>
            <a:r>
              <a:rPr lang="zh-CN" altLang="en-US" sz="2400" dirty="0">
                <a:ea typeface="楷体_GB2312" pitchFamily="49" charset="-122"/>
              </a:rPr>
              <a:t>的两根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-300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、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-300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与系数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zh-CN" altLang="en-US" sz="2400" dirty="0">
                <a:ea typeface="楷体_GB2312" pitchFamily="49" charset="-122"/>
              </a:rPr>
              <a:t>、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zh-CN" altLang="en-US" sz="2400" dirty="0">
                <a:ea typeface="楷体_GB2312" pitchFamily="49" charset="-122"/>
              </a:rPr>
              <a:t>、</a:t>
            </a:r>
            <a:r>
              <a:rPr lang="en-US" altLang="zh-CN" sz="2400" i="1" dirty="0">
                <a:ea typeface="楷体_GB2312" pitchFamily="49" charset="-122"/>
              </a:rPr>
              <a:t>c</a:t>
            </a:r>
            <a:r>
              <a:rPr lang="zh-CN" altLang="en-US" sz="2400" dirty="0">
                <a:ea typeface="楷体_GB2312" pitchFamily="49" charset="-122"/>
              </a:rPr>
              <a:t>的关系是</a:t>
            </a:r>
            <a:r>
              <a:rPr lang="en-US" altLang="zh-CN" sz="2400" dirty="0">
                <a:ea typeface="楷体_GB2312" pitchFamily="49" charset="-122"/>
              </a:rPr>
              <a:t>: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注</a:t>
            </a:r>
            <a:r>
              <a:rPr lang="en-US" altLang="zh-CN" sz="2400" dirty="0">
                <a:ea typeface="楷体_GB2312" pitchFamily="49" charset="-122"/>
              </a:rPr>
              <a:t>:</a:t>
            </a:r>
            <a:r>
              <a:rPr lang="zh-CN" altLang="en-US" sz="2400" dirty="0">
                <a:ea typeface="楷体_GB2312" pitchFamily="49" charset="-122"/>
              </a:rPr>
              <a:t>应用根系关系的前题是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</a:t>
            </a:r>
            <a:r>
              <a:rPr lang="en-US" altLang="zh-CN" sz="2400" dirty="0">
                <a:ea typeface="楷体_GB2312" pitchFamily="49" charset="-122"/>
              </a:rPr>
              <a:t>0</a:t>
            </a:r>
            <a:r>
              <a:rPr lang="zh-CN" altLang="en-US" sz="2400" dirty="0">
                <a:ea typeface="楷体_GB2312" pitchFamily="49" charset="-122"/>
              </a:rPr>
              <a:t>且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</a:t>
            </a:r>
            <a:r>
              <a:rPr lang="en-US" altLang="zh-CN" sz="2400" dirty="0">
                <a:ea typeface="楷体_GB2312" pitchFamily="49" charset="-122"/>
              </a:rPr>
              <a:t>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、根系关系的应用</a:t>
            </a:r>
            <a:r>
              <a:rPr lang="en-US" altLang="zh-CN" sz="2400" dirty="0">
                <a:ea typeface="楷体_GB2312" pitchFamily="49" charset="-122"/>
              </a:rPr>
              <a:t>: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）已知方程的一根</a:t>
            </a:r>
            <a:r>
              <a:rPr lang="en-US" altLang="zh-CN" sz="2400" dirty="0">
                <a:ea typeface="楷体_GB2312" pitchFamily="49" charset="-122"/>
              </a:rPr>
              <a:t>,</a:t>
            </a:r>
            <a:r>
              <a:rPr lang="zh-CN" altLang="en-US" sz="2400" dirty="0">
                <a:ea typeface="楷体_GB2312" pitchFamily="49" charset="-122"/>
              </a:rPr>
              <a:t>求另一根及字母系数的值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）已知两根之间的关系</a:t>
            </a:r>
            <a:r>
              <a:rPr lang="en-US" altLang="zh-CN" sz="2400" dirty="0">
                <a:ea typeface="楷体_GB2312" pitchFamily="49" charset="-122"/>
              </a:rPr>
              <a:t>,</a:t>
            </a:r>
            <a:r>
              <a:rPr lang="zh-CN" altLang="en-US" sz="2400" dirty="0">
                <a:ea typeface="楷体_GB2312" pitchFamily="49" charset="-122"/>
              </a:rPr>
              <a:t>确定方程中字母系数的值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 dirty="0">
              <a:ea typeface="楷体_GB2312" pitchFamily="49" charset="-122"/>
            </a:endParaRPr>
          </a:p>
        </p:txBody>
      </p:sp>
      <p:grpSp>
        <p:nvGrpSpPr>
          <p:cNvPr id="17415" name="Group 7"/>
          <p:cNvGrpSpPr/>
          <p:nvPr/>
        </p:nvGrpSpPr>
        <p:grpSpPr bwMode="auto">
          <a:xfrm>
            <a:off x="4500563" y="1905000"/>
            <a:ext cx="3652837" cy="935038"/>
            <a:chOff x="2806" y="1152"/>
            <a:chExt cx="2301" cy="589"/>
          </a:xfrm>
        </p:grpSpPr>
        <p:graphicFrame>
          <p:nvGraphicFramePr>
            <p:cNvPr id="17412" name="Object 4"/>
            <p:cNvGraphicFramePr>
              <a:graphicFrameLocks noChangeAspect="1"/>
            </p:cNvGraphicFramePr>
            <p:nvPr/>
          </p:nvGraphicFramePr>
          <p:xfrm>
            <a:off x="2806" y="1205"/>
            <a:ext cx="1296" cy="5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6" name="Equation" r:id="rId3" imgW="1536700" imgH="736600" progId="Equation.DSMT4">
                    <p:embed/>
                  </p:oleObj>
                </mc:Choice>
                <mc:Fallback>
                  <p:oleObj name="Equation" r:id="rId3" imgW="1536700" imgH="736600" progId="Equation.DSMT4">
                    <p:embed/>
                    <p:pic>
                      <p:nvPicPr>
                        <p:cNvPr id="0" name="图片 92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6" y="1205"/>
                          <a:ext cx="1296" cy="5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3" name="Object 5"/>
            <p:cNvGraphicFramePr>
              <a:graphicFrameLocks noChangeAspect="1"/>
            </p:cNvGraphicFramePr>
            <p:nvPr/>
          </p:nvGraphicFramePr>
          <p:xfrm>
            <a:off x="4157" y="1152"/>
            <a:ext cx="950" cy="58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7" name="Equation" r:id="rId5" imgW="635000" imgH="393700" progId="Equation.DSMT4">
                    <p:embed/>
                  </p:oleObj>
                </mc:Choice>
                <mc:Fallback>
                  <p:oleObj name="Equation" r:id="rId5" imgW="635000" imgH="393700" progId="Equation.DSMT4">
                    <p:embed/>
                    <p:pic>
                      <p:nvPicPr>
                        <p:cNvPr id="0" name="图片 92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7" y="1152"/>
                          <a:ext cx="950" cy="58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algn="just">
              <a:buFontTx/>
              <a:buNone/>
            </a:pPr>
            <a:r>
              <a:rPr lang="zh-CN" altLang="en-US" sz="2800" b="1" dirty="0">
                <a:ea typeface="楷体_GB2312" pitchFamily="49" charset="-122"/>
              </a:rPr>
              <a:t>例</a:t>
            </a:r>
            <a:r>
              <a:rPr lang="en-US" altLang="zh-CN" sz="2800" b="1" dirty="0">
                <a:ea typeface="楷体_GB2312" pitchFamily="49" charset="-122"/>
              </a:rPr>
              <a:t>5 </a:t>
            </a:r>
            <a:r>
              <a:rPr lang="zh-CN" altLang="en-US" sz="2800" b="1" dirty="0">
                <a:ea typeface="楷体_GB2312" pitchFamily="49" charset="-122"/>
              </a:rPr>
              <a:t>已知方程                   的一个根是</a:t>
            </a:r>
            <a:r>
              <a:rPr lang="zh-CN" altLang="en-US" sz="28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49" charset="-122"/>
              </a:rPr>
              <a:t>1,</a:t>
            </a:r>
            <a:r>
              <a:rPr lang="zh-CN" altLang="en-US" sz="2800" b="1" dirty="0">
                <a:ea typeface="楷体_GB2312" pitchFamily="49" charset="-122"/>
              </a:rPr>
              <a:t>求</a:t>
            </a:r>
            <a:r>
              <a:rPr lang="en-US" altLang="zh-CN" sz="2800" b="1" i="1" dirty="0">
                <a:ea typeface="楷体_GB2312" pitchFamily="49" charset="-122"/>
              </a:rPr>
              <a:t>k</a:t>
            </a:r>
            <a:r>
              <a:rPr lang="zh-CN" altLang="en-US" sz="2800" b="1" dirty="0">
                <a:ea typeface="楷体_GB2312" pitchFamily="49" charset="-122"/>
              </a:rPr>
              <a:t>及另一根</a:t>
            </a:r>
          </a:p>
          <a:p>
            <a:pPr algn="just">
              <a:buFontTx/>
              <a:buNone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解法一</a:t>
            </a:r>
            <a:r>
              <a:rPr lang="en-US" altLang="zh-CN" sz="2400" dirty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设方程的另一根为</a:t>
            </a:r>
            <a:r>
              <a:rPr lang="en-US" altLang="zh-CN" i="1" dirty="0"/>
              <a:t>x</a:t>
            </a:r>
            <a:r>
              <a:rPr lang="en-US" altLang="zh-CN" baseline="-30000" dirty="0"/>
              <a:t>1</a:t>
            </a:r>
            <a:endParaRPr lang="en-US" altLang="zh-CN" dirty="0"/>
          </a:p>
          <a:p>
            <a:pPr algn="just">
              <a:buFontTx/>
              <a:buNone/>
            </a:pPr>
            <a:endParaRPr lang="en-US" altLang="zh-CN" dirty="0"/>
          </a:p>
          <a:p>
            <a:pPr algn="just">
              <a:buFontTx/>
              <a:buNone/>
            </a:pPr>
            <a:endParaRPr lang="en-US" altLang="zh-CN" dirty="0"/>
          </a:p>
          <a:p>
            <a:pPr algn="just"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∴</a:t>
            </a:r>
            <a:r>
              <a:rPr lang="zh-CN" altLang="en-US" sz="2400" dirty="0">
                <a:ea typeface="楷体_GB2312" pitchFamily="49" charset="-122"/>
              </a:rPr>
              <a:t>所求</a:t>
            </a:r>
            <a:r>
              <a:rPr lang="zh-CN" altLang="en-US" dirty="0"/>
              <a:t>               </a:t>
            </a:r>
            <a:r>
              <a:rPr lang="en-US" altLang="zh-CN" dirty="0"/>
              <a:t>,</a:t>
            </a:r>
          </a:p>
          <a:p>
            <a:pPr>
              <a:buFontTx/>
              <a:buNone/>
            </a:pPr>
            <a:endParaRPr lang="en-US" altLang="zh-CN" dirty="0"/>
          </a:p>
        </p:txBody>
      </p:sp>
      <p:grpSp>
        <p:nvGrpSpPr>
          <p:cNvPr id="18447" name="Group 15"/>
          <p:cNvGrpSpPr/>
          <p:nvPr/>
        </p:nvGrpSpPr>
        <p:grpSpPr bwMode="auto">
          <a:xfrm>
            <a:off x="1265238" y="884238"/>
            <a:ext cx="3389312" cy="3352800"/>
            <a:chOff x="797" y="557"/>
            <a:chExt cx="2135" cy="2112"/>
          </a:xfrm>
        </p:grpSpPr>
        <p:graphicFrame>
          <p:nvGraphicFramePr>
            <p:cNvPr id="18436" name="Object 4"/>
            <p:cNvGraphicFramePr>
              <a:graphicFrameLocks noChangeAspect="1"/>
            </p:cNvGraphicFramePr>
            <p:nvPr/>
          </p:nvGraphicFramePr>
          <p:xfrm>
            <a:off x="1872" y="557"/>
            <a:ext cx="1056" cy="3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6" name="Equation" r:id="rId3" imgW="1015365" imgH="215900" progId="Equation.3">
                    <p:embed/>
                  </p:oleObj>
                </mc:Choice>
                <mc:Fallback>
                  <p:oleObj name="Equation" r:id="rId3" imgW="1015365" imgH="215900" progId="Equation.3">
                    <p:embed/>
                    <p:pic>
                      <p:nvPicPr>
                        <p:cNvPr id="0" name="图片 102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72" y="557"/>
                          <a:ext cx="1056" cy="3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7" name="Object 5"/>
            <p:cNvGraphicFramePr>
              <a:graphicFrameLocks noChangeAspect="1"/>
            </p:cNvGraphicFramePr>
            <p:nvPr/>
          </p:nvGraphicFramePr>
          <p:xfrm>
            <a:off x="797" y="1625"/>
            <a:ext cx="2054" cy="61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7" name="Equation" r:id="rId5" imgW="1562100" imgH="469900" progId="Equation.DSMT4">
                    <p:embed/>
                  </p:oleObj>
                </mc:Choice>
                <mc:Fallback>
                  <p:oleObj name="Equation" r:id="rId5" imgW="1562100" imgH="469900" progId="Equation.DSMT4">
                    <p:embed/>
                    <p:pic>
                      <p:nvPicPr>
                        <p:cNvPr id="0" name="图片 1024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7" y="1625"/>
                          <a:ext cx="2054" cy="61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38" name="Object 6"/>
            <p:cNvGraphicFramePr>
              <a:graphicFrameLocks noChangeAspect="1"/>
            </p:cNvGraphicFramePr>
            <p:nvPr/>
          </p:nvGraphicFramePr>
          <p:xfrm>
            <a:off x="1008" y="2355"/>
            <a:ext cx="960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8" name="Equation" r:id="rId7" imgW="660400" imgH="215900" progId="Equation.3">
                    <p:embed/>
                  </p:oleObj>
                </mc:Choice>
                <mc:Fallback>
                  <p:oleObj name="Equation" r:id="rId7" imgW="660400" imgH="215900" progId="Equation.3">
                    <p:embed/>
                    <p:pic>
                      <p:nvPicPr>
                        <p:cNvPr id="0" name="图片 1024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08" y="2355"/>
                          <a:ext cx="960" cy="3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441" name="Object 9"/>
            <p:cNvGraphicFramePr>
              <a:graphicFrameLocks noChangeAspect="1"/>
            </p:cNvGraphicFramePr>
            <p:nvPr/>
          </p:nvGraphicFramePr>
          <p:xfrm>
            <a:off x="2064" y="2318"/>
            <a:ext cx="868" cy="3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9" name="Equation" r:id="rId9" imgW="596900" imgH="241300" progId="Equation.3">
                    <p:embed/>
                  </p:oleObj>
                </mc:Choice>
                <mc:Fallback>
                  <p:oleObj name="Equation" r:id="rId9" imgW="596900" imgH="241300" progId="Equation.3">
                    <p:embed/>
                    <p:pic>
                      <p:nvPicPr>
                        <p:cNvPr id="0" name="图片 102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64" y="2318"/>
                          <a:ext cx="868" cy="3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90600"/>
            <a:ext cx="7772400" cy="51054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解法二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∵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是方程的根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∴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∴方程为 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              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-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</a:t>
            </a:r>
            <a:r>
              <a:rPr lang="en-US" altLang="zh-CN" sz="2400" dirty="0">
                <a:ea typeface="楷体_GB2312" pitchFamily="49" charset="-122"/>
              </a:rPr>
              <a:t>1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latin typeface="楷体_GB2312" pitchFamily="49" charset="-122"/>
                <a:ea typeface="楷体_GB2312" pitchFamily="49" charset="-122"/>
              </a:rPr>
              <a:t>∴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所求              另一根为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引申</a:t>
            </a:r>
            <a:r>
              <a:rPr lang="en-US" altLang="zh-CN" sz="2400" dirty="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若         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-25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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en-US" altLang="zh-CN" sz="2400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则对应的方程是什么？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即以     </a:t>
            </a:r>
            <a:r>
              <a:rPr lang="en-US" altLang="zh-CN" sz="2400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latin typeface="楷体_GB2312" pitchFamily="49" charset="-122"/>
                <a:ea typeface="楷体_GB2312" pitchFamily="49" charset="-122"/>
              </a:rPr>
              <a:t>为根的方程为               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 dirty="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19472" name="Group 16"/>
          <p:cNvGrpSpPr/>
          <p:nvPr/>
        </p:nvGrpSpPr>
        <p:grpSpPr bwMode="auto">
          <a:xfrm>
            <a:off x="1112838" y="2138363"/>
            <a:ext cx="6278562" cy="3271837"/>
            <a:chOff x="701" y="1347"/>
            <a:chExt cx="3955" cy="2061"/>
          </a:xfrm>
        </p:grpSpPr>
        <p:graphicFrame>
          <p:nvGraphicFramePr>
            <p:cNvPr id="19460" name="Object 4"/>
            <p:cNvGraphicFramePr>
              <a:graphicFrameLocks noChangeAspect="1"/>
            </p:cNvGraphicFramePr>
            <p:nvPr/>
          </p:nvGraphicFramePr>
          <p:xfrm>
            <a:off x="701" y="1392"/>
            <a:ext cx="1670" cy="2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8" name="Equation" r:id="rId3" imgW="1447800" imgH="241300" progId="Equation.DSMT4">
                    <p:embed/>
                  </p:oleObj>
                </mc:Choice>
                <mc:Fallback>
                  <p:oleObj name="Equation" r:id="rId3" imgW="1447800" imgH="241300" progId="Equation.DSMT4">
                    <p:embed/>
                    <p:pic>
                      <p:nvPicPr>
                        <p:cNvPr id="0" name="图片 1126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1" y="1392"/>
                          <a:ext cx="1670" cy="27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1" name="Object 5"/>
            <p:cNvGraphicFramePr>
              <a:graphicFrameLocks noChangeAspect="1"/>
            </p:cNvGraphicFramePr>
            <p:nvPr/>
          </p:nvGraphicFramePr>
          <p:xfrm>
            <a:off x="2496" y="1347"/>
            <a:ext cx="86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9" name="Equation" r:id="rId5" imgW="660400" imgH="215900" progId="Equation.3">
                    <p:embed/>
                  </p:oleObj>
                </mc:Choice>
                <mc:Fallback>
                  <p:oleObj name="Equation" r:id="rId5" imgW="660400" imgH="215900" progId="Equation.3">
                    <p:embed/>
                    <p:pic>
                      <p:nvPicPr>
                        <p:cNvPr id="0" name="图片 112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6" y="1347"/>
                          <a:ext cx="864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2" name="Object 6"/>
            <p:cNvGraphicFramePr>
              <a:graphicFrameLocks noChangeAspect="1"/>
            </p:cNvGraphicFramePr>
            <p:nvPr/>
          </p:nvGraphicFramePr>
          <p:xfrm>
            <a:off x="1200" y="1731"/>
            <a:ext cx="1824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0" name="Equation" r:id="rId7" imgW="1447800" imgH="241300" progId="Equation.3">
                    <p:embed/>
                  </p:oleObj>
                </mc:Choice>
                <mc:Fallback>
                  <p:oleObj name="Equation" r:id="rId7" imgW="1447800" imgH="241300" progId="Equation.3">
                    <p:embed/>
                    <p:pic>
                      <p:nvPicPr>
                        <p:cNvPr id="0" name="图片 112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731"/>
                          <a:ext cx="1824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3" name="Object 7"/>
            <p:cNvGraphicFramePr>
              <a:graphicFrameLocks noChangeAspect="1"/>
            </p:cNvGraphicFramePr>
            <p:nvPr/>
          </p:nvGraphicFramePr>
          <p:xfrm>
            <a:off x="3264" y="1728"/>
            <a:ext cx="1392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1" name="Equation" r:id="rId9" imgW="1155700" imgH="241300" progId="Equation.3">
                    <p:embed/>
                  </p:oleObj>
                </mc:Choice>
                <mc:Fallback>
                  <p:oleObj name="Equation" r:id="rId9" imgW="1155700" imgH="241300" progId="Equation.3">
                    <p:embed/>
                    <p:pic>
                      <p:nvPicPr>
                        <p:cNvPr id="0" name="图片 112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64" y="1728"/>
                          <a:ext cx="1392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4" name="Object 8"/>
            <p:cNvGraphicFramePr>
              <a:graphicFrameLocks noChangeAspect="1"/>
            </p:cNvGraphicFramePr>
            <p:nvPr/>
          </p:nvGraphicFramePr>
          <p:xfrm>
            <a:off x="720" y="2115"/>
            <a:ext cx="720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2" name="Equation" r:id="rId11" imgW="596900" imgH="241300" progId="Equation.3">
                    <p:embed/>
                  </p:oleObj>
                </mc:Choice>
                <mc:Fallback>
                  <p:oleObj name="Equation" r:id="rId11" imgW="596900" imgH="241300" progId="Equation.3">
                    <p:embed/>
                    <p:pic>
                      <p:nvPicPr>
                        <p:cNvPr id="0" name="图片 112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2115"/>
                          <a:ext cx="720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5" name="Object 9"/>
            <p:cNvGraphicFramePr>
              <a:graphicFrameLocks noChangeAspect="1"/>
            </p:cNvGraphicFramePr>
            <p:nvPr/>
          </p:nvGraphicFramePr>
          <p:xfrm>
            <a:off x="1056" y="2409"/>
            <a:ext cx="864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3" name="Equation" r:id="rId13" imgW="660400" imgH="215900" progId="Equation.3">
                    <p:embed/>
                  </p:oleObj>
                </mc:Choice>
                <mc:Fallback>
                  <p:oleObj name="Equation" r:id="rId13" imgW="660400" imgH="215900" progId="Equation.3">
                    <p:embed/>
                    <p:pic>
                      <p:nvPicPr>
                        <p:cNvPr id="0" name="图片 112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2409"/>
                          <a:ext cx="864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6" name="Object 10"/>
            <p:cNvGraphicFramePr>
              <a:graphicFrameLocks noChangeAspect="1"/>
            </p:cNvGraphicFramePr>
            <p:nvPr/>
          </p:nvGraphicFramePr>
          <p:xfrm>
            <a:off x="3120" y="2409"/>
            <a:ext cx="43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4" name="Equation" r:id="rId14" imgW="330200" imgH="215900" progId="Equation.3">
                    <p:embed/>
                  </p:oleObj>
                </mc:Choice>
                <mc:Fallback>
                  <p:oleObj name="Equation" r:id="rId14" imgW="330200" imgH="215900" progId="Equation.3">
                    <p:embed/>
                    <p:pic>
                      <p:nvPicPr>
                        <p:cNvPr id="0" name="图片 112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20" y="2409"/>
                          <a:ext cx="43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7" name="Object 11"/>
            <p:cNvGraphicFramePr>
              <a:graphicFrameLocks noChangeAspect="1"/>
            </p:cNvGraphicFramePr>
            <p:nvPr/>
          </p:nvGraphicFramePr>
          <p:xfrm>
            <a:off x="1152" y="2787"/>
            <a:ext cx="720" cy="29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5" name="Equation" r:id="rId16" imgW="596900" imgH="241300" progId="Equation.3">
                    <p:embed/>
                  </p:oleObj>
                </mc:Choice>
                <mc:Fallback>
                  <p:oleObj name="Equation" r:id="rId16" imgW="596900" imgH="241300" progId="Equation.3">
                    <p:embed/>
                    <p:pic>
                      <p:nvPicPr>
                        <p:cNvPr id="0" name="图片 112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787"/>
                          <a:ext cx="720" cy="29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8" name="Object 12"/>
            <p:cNvGraphicFramePr>
              <a:graphicFrameLocks noChangeAspect="1"/>
            </p:cNvGraphicFramePr>
            <p:nvPr/>
          </p:nvGraphicFramePr>
          <p:xfrm>
            <a:off x="768" y="3123"/>
            <a:ext cx="432" cy="2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6" name="Equation" r:id="rId18" imgW="330200" imgH="215900" progId="Equation.3">
                    <p:embed/>
                  </p:oleObj>
                </mc:Choice>
                <mc:Fallback>
                  <p:oleObj name="Equation" r:id="rId18" imgW="330200" imgH="215900" progId="Equation.3">
                    <p:embed/>
                    <p:pic>
                      <p:nvPicPr>
                        <p:cNvPr id="0" name="图片 112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3123"/>
                          <a:ext cx="432" cy="2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69" name="Object 13"/>
            <p:cNvGraphicFramePr>
              <a:graphicFrameLocks noChangeAspect="1"/>
            </p:cNvGraphicFramePr>
            <p:nvPr/>
          </p:nvGraphicFramePr>
          <p:xfrm>
            <a:off x="2784" y="3123"/>
            <a:ext cx="1440" cy="2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07" name="Equation" r:id="rId19" imgW="1218565" imgH="241300" progId="Equation.3">
                    <p:embed/>
                  </p:oleObj>
                </mc:Choice>
                <mc:Fallback>
                  <p:oleObj name="Equation" r:id="rId19" imgW="1218565" imgH="241300" progId="Equation.3">
                    <p:embed/>
                    <p:pic>
                      <p:nvPicPr>
                        <p:cNvPr id="0" name="图片 112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84" y="3123"/>
                          <a:ext cx="1440" cy="2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153400" cy="51054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>
                <a:ea typeface="楷体_GB2312" pitchFamily="49" charset="-122"/>
              </a:rPr>
              <a:t>例</a:t>
            </a:r>
            <a:r>
              <a:rPr lang="en-US" altLang="zh-CN" sz="2800" b="1">
                <a:ea typeface="楷体_GB2312" pitchFamily="49" charset="-122"/>
              </a:rPr>
              <a:t>6 </a:t>
            </a:r>
            <a:r>
              <a:rPr lang="zh-CN" altLang="en-US" sz="2800" b="1">
                <a:ea typeface="楷体_GB2312" pitchFamily="49" charset="-122"/>
              </a:rPr>
              <a:t>方程</a:t>
            </a:r>
            <a:r>
              <a:rPr lang="en-US" altLang="zh-CN" sz="2800" b="1" i="1">
                <a:ea typeface="楷体_GB2312" pitchFamily="49" charset="-122"/>
              </a:rPr>
              <a:t>x</a:t>
            </a:r>
            <a:r>
              <a:rPr lang="en-US" altLang="zh-CN" sz="2800" b="1" baseline="30000">
                <a:ea typeface="楷体_GB2312" pitchFamily="49" charset="-122"/>
              </a:rPr>
              <a:t>2</a:t>
            </a:r>
            <a:r>
              <a:rPr lang="en-US" altLang="zh-CN" sz="2800" b="1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>
                <a:ea typeface="楷体_GB2312" pitchFamily="49" charset="-122"/>
              </a:rPr>
              <a:t>(</a:t>
            </a:r>
            <a:r>
              <a:rPr lang="en-US" altLang="zh-CN" sz="2800" b="1" i="1">
                <a:ea typeface="楷体_GB2312" pitchFamily="49" charset="-122"/>
              </a:rPr>
              <a:t>m</a:t>
            </a:r>
            <a:r>
              <a:rPr lang="en-US" altLang="zh-CN" sz="2800" b="1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b="1">
                <a:ea typeface="楷体_GB2312" pitchFamily="49" charset="-122"/>
              </a:rPr>
              <a:t>1)</a:t>
            </a:r>
            <a:r>
              <a:rPr lang="en-US" altLang="zh-CN" sz="2800" b="1" i="1">
                <a:ea typeface="楷体_GB2312" pitchFamily="49" charset="-122"/>
              </a:rPr>
              <a:t>x</a:t>
            </a:r>
            <a:r>
              <a:rPr lang="en-US" altLang="zh-CN" sz="2800" b="1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b="1">
                <a:ea typeface="楷体_GB2312" pitchFamily="49" charset="-122"/>
              </a:rPr>
              <a:t>2</a:t>
            </a:r>
            <a:r>
              <a:rPr lang="en-US" altLang="zh-CN" sz="2800" b="1" i="1">
                <a:ea typeface="楷体_GB2312" pitchFamily="49" charset="-122"/>
              </a:rPr>
              <a:t>m</a:t>
            </a:r>
            <a:r>
              <a:rPr lang="en-US" altLang="zh-CN" sz="2800" b="1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>
                <a:ea typeface="楷体_GB2312" pitchFamily="49" charset="-122"/>
              </a:rPr>
              <a:t>1</a:t>
            </a:r>
            <a:r>
              <a:rPr lang="en-US" altLang="zh-CN" sz="2800" b="1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b="1">
                <a:ea typeface="楷体_GB2312" pitchFamily="49" charset="-122"/>
              </a:rPr>
              <a:t>0</a:t>
            </a:r>
            <a:r>
              <a:rPr lang="zh-CN" altLang="en-US" sz="2800" b="1">
                <a:ea typeface="楷体_GB2312" pitchFamily="49" charset="-122"/>
              </a:rPr>
              <a:t>求</a:t>
            </a:r>
            <a:r>
              <a:rPr lang="en-US" altLang="zh-CN" sz="2800" b="1" i="1">
                <a:ea typeface="楷体_GB2312" pitchFamily="49" charset="-122"/>
              </a:rPr>
              <a:t>m</a:t>
            </a:r>
            <a:r>
              <a:rPr lang="zh-CN" altLang="en-US" sz="2800" b="1">
                <a:ea typeface="楷体_GB2312" pitchFamily="49" charset="-122"/>
              </a:rPr>
              <a:t>满足什么条件时</a:t>
            </a:r>
            <a:r>
              <a:rPr lang="en-US" altLang="zh-CN" sz="2800" b="1">
                <a:ea typeface="楷体_GB2312" pitchFamily="49" charset="-122"/>
              </a:rPr>
              <a:t>,</a:t>
            </a:r>
            <a:r>
              <a:rPr lang="zh-CN" altLang="en-US" sz="2800" b="1">
                <a:ea typeface="楷体_GB2312" pitchFamily="49" charset="-122"/>
              </a:rPr>
              <a:t>方程的两根互为相反数？方程的两根互为倒数？方程的一根为零？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解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: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>
                <a:ea typeface="楷体_GB2312" pitchFamily="49" charset="-122"/>
              </a:rPr>
              <a:t>(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>
                <a:ea typeface="楷体_GB2312" pitchFamily="49" charset="-122"/>
              </a:rPr>
              <a:t>1)</a:t>
            </a:r>
            <a:r>
              <a:rPr lang="en-US" altLang="zh-CN" sz="2400" baseline="30000">
                <a:ea typeface="楷体_GB2312" pitchFamily="49" charset="-122"/>
              </a:rPr>
              <a:t>2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>
                <a:ea typeface="楷体_GB2312" pitchFamily="49" charset="-122"/>
              </a:rPr>
              <a:t>4(2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>
                <a:ea typeface="楷体_GB2312" pitchFamily="49" charset="-122"/>
              </a:rPr>
              <a:t>1)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 baseline="30000">
                <a:ea typeface="楷体_GB2312" pitchFamily="49" charset="-122"/>
              </a:rPr>
              <a:t>2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>
                <a:ea typeface="楷体_GB2312" pitchFamily="49" charset="-122"/>
              </a:rPr>
              <a:t>6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>
                <a:ea typeface="楷体_GB2312" pitchFamily="49" charset="-122"/>
              </a:rPr>
              <a:t>5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①∵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两根互为相反数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  ∴两根之和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>
                <a:ea typeface="楷体_GB2312" pitchFamily="49" charset="-122"/>
              </a:rPr>
              <a:t>1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>
                <a:ea typeface="楷体_GB2312" pitchFamily="49" charset="-122"/>
              </a:rPr>
              <a:t>0,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</a:t>
            </a:r>
            <a:r>
              <a:rPr lang="en-US" altLang="zh-CN" sz="2400">
                <a:ea typeface="楷体_GB2312" pitchFamily="49" charset="-122"/>
              </a:rPr>
              <a:t>1,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且</a:t>
            </a:r>
            <a:r>
              <a:rPr lang="zh-CN" altLang="en-US" sz="2400">
                <a:ea typeface="楷体_GB2312" pitchFamily="49" charset="-122"/>
                <a:sym typeface="Symbol" panose="05050102010706020507" pitchFamily="18" charset="2"/>
              </a:rPr>
              <a:t></a:t>
            </a:r>
            <a:r>
              <a:rPr lang="en-US" altLang="zh-CN" sz="2400">
                <a:ea typeface="楷体_GB2312" pitchFamily="49" charset="-122"/>
              </a:rPr>
              <a:t>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  ∴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</a:t>
            </a:r>
            <a:r>
              <a:rPr lang="en-US" altLang="zh-CN" sz="2400">
                <a:ea typeface="楷体_GB2312" pitchFamily="49" charset="-122"/>
              </a:rPr>
              <a:t>1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方程的两根互为相反数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②∵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两根互为倒数</a:t>
            </a:r>
            <a:r>
              <a:rPr lang="zh-CN" altLang="en-US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 baseline="30000">
                <a:ea typeface="楷体_GB2312" pitchFamily="49" charset="-122"/>
              </a:rPr>
              <a:t>2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>
                <a:ea typeface="楷体_GB2312" pitchFamily="49" charset="-122"/>
              </a:rPr>
              <a:t>6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>
                <a:ea typeface="楷体_GB2312" pitchFamily="49" charset="-122"/>
              </a:rPr>
              <a:t>5,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  ∴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两根之积</a:t>
            </a:r>
            <a:r>
              <a:rPr lang="en-US" altLang="zh-CN" sz="2400">
                <a:ea typeface="楷体_GB2312" pitchFamily="49" charset="-122"/>
              </a:rPr>
              <a:t>2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>
                <a:ea typeface="楷体_GB2312" pitchFamily="49" charset="-122"/>
              </a:rPr>
              <a:t>1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>
                <a:ea typeface="楷体_GB2312" pitchFamily="49" charset="-122"/>
              </a:rPr>
              <a:t>1   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>
                <a:ea typeface="楷体_GB2312" pitchFamily="49" charset="-122"/>
              </a:rPr>
              <a:t>1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且</a:t>
            </a:r>
            <a:r>
              <a:rPr lang="zh-CN" altLang="en-US" sz="240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>
                <a:ea typeface="楷体_GB2312" pitchFamily="49" charset="-122"/>
              </a:rPr>
              <a:t>0,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  ∴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>
                <a:ea typeface="楷体_GB2312" pitchFamily="49" charset="-122"/>
              </a:rPr>
              <a:t>1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方程的两根互为倒数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③∵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方程一根为</a:t>
            </a:r>
            <a:r>
              <a:rPr lang="en-US" altLang="zh-CN" sz="2400">
                <a:ea typeface="楷体_GB2312" pitchFamily="49" charset="-122"/>
              </a:rPr>
              <a:t>0,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  ∴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两根之积</a:t>
            </a:r>
            <a:r>
              <a:rPr lang="en-US" altLang="zh-CN" sz="2400">
                <a:ea typeface="楷体_GB2312" pitchFamily="49" charset="-122"/>
              </a:rPr>
              <a:t>2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>
                <a:ea typeface="楷体_GB2312" pitchFamily="49" charset="-122"/>
              </a:rPr>
              <a:t>1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>
                <a:ea typeface="楷体_GB2312" pitchFamily="49" charset="-122"/>
              </a:rPr>
              <a:t>0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且</a:t>
            </a:r>
            <a:r>
              <a:rPr lang="zh-CN" altLang="en-US" sz="2400">
                <a:ea typeface="楷体_GB2312" pitchFamily="49" charset="-122"/>
                <a:sym typeface="Symbol" panose="05050102010706020507" pitchFamily="18" charset="2"/>
              </a:rPr>
              <a:t></a:t>
            </a:r>
            <a:r>
              <a:rPr lang="en-US" altLang="zh-CN" sz="2400">
                <a:ea typeface="楷体_GB2312" pitchFamily="49" charset="-122"/>
              </a:rPr>
              <a:t>0,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  ∴      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时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方程有一根为零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21510" name="Group 6"/>
          <p:cNvGrpSpPr/>
          <p:nvPr/>
        </p:nvGrpSpPr>
        <p:grpSpPr bwMode="auto">
          <a:xfrm>
            <a:off x="1524000" y="3165475"/>
            <a:ext cx="2971800" cy="1254125"/>
            <a:chOff x="960" y="1994"/>
            <a:chExt cx="1872" cy="790"/>
          </a:xfrm>
        </p:grpSpPr>
        <p:graphicFrame>
          <p:nvGraphicFramePr>
            <p:cNvPr id="21508" name="Object 4"/>
            <p:cNvGraphicFramePr>
              <a:graphicFrameLocks noChangeAspect="1"/>
            </p:cNvGraphicFramePr>
            <p:nvPr/>
          </p:nvGraphicFramePr>
          <p:xfrm>
            <a:off x="2352" y="1994"/>
            <a:ext cx="480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8" name="Equation" r:id="rId3" imgW="419100" imgH="393700" progId="Equation.3">
                    <p:embed/>
                  </p:oleObj>
                </mc:Choice>
                <mc:Fallback>
                  <p:oleObj name="Equation" r:id="rId3" imgW="419100" imgH="393700" progId="Equation.3">
                    <p:embed/>
                    <p:pic>
                      <p:nvPicPr>
                        <p:cNvPr id="0" name="图片 1228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2" y="1994"/>
                          <a:ext cx="480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509" name="Object 5"/>
            <p:cNvGraphicFramePr>
              <a:graphicFrameLocks noChangeAspect="1"/>
            </p:cNvGraphicFramePr>
            <p:nvPr/>
          </p:nvGraphicFramePr>
          <p:xfrm>
            <a:off x="960" y="2333"/>
            <a:ext cx="480" cy="4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299" name="Equation" r:id="rId5" imgW="419100" imgH="393700" progId="Equation.3">
                    <p:embed/>
                  </p:oleObj>
                </mc:Choice>
                <mc:Fallback>
                  <p:oleObj name="Equation" r:id="rId5" imgW="419100" imgH="393700" progId="Equation.3">
                    <p:embed/>
                    <p:pic>
                      <p:nvPicPr>
                        <p:cNvPr id="0" name="图片 1229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2333"/>
                          <a:ext cx="480" cy="45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引申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:1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、若</a:t>
            </a:r>
            <a:r>
              <a:rPr lang="en-US" altLang="zh-CN" sz="2800" i="1" dirty="0">
                <a:ea typeface="楷体_GB2312" pitchFamily="49" charset="-122"/>
              </a:rPr>
              <a:t>ax</a:t>
            </a:r>
            <a:r>
              <a:rPr lang="en-US" altLang="zh-CN" sz="2800" baseline="30000" dirty="0">
                <a:ea typeface="楷体_GB2312" pitchFamily="49" charset="-122"/>
              </a:rPr>
              <a:t>2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i="1" dirty="0">
                <a:ea typeface="楷体_GB2312" pitchFamily="49" charset="-122"/>
              </a:rPr>
              <a:t>bx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i="1" dirty="0">
                <a:ea typeface="楷体_GB2312" pitchFamily="49" charset="-122"/>
              </a:rPr>
              <a:t>c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dirty="0">
                <a:ea typeface="楷体_GB2312" pitchFamily="49" charset="-122"/>
              </a:rPr>
              <a:t>0 (</a:t>
            </a:r>
            <a:r>
              <a:rPr lang="en-US" altLang="zh-CN" sz="2800" i="1" dirty="0">
                <a:ea typeface="楷体_GB2312" pitchFamily="49" charset="-122"/>
              </a:rPr>
              <a:t>a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</a:t>
            </a:r>
            <a:r>
              <a:rPr lang="en-US" altLang="zh-CN" sz="2800" dirty="0">
                <a:ea typeface="楷体_GB2312" pitchFamily="49" charset="-122"/>
              </a:rPr>
              <a:t>0  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</a:t>
            </a:r>
            <a:r>
              <a:rPr lang="en-US" altLang="zh-CN" sz="2800" dirty="0">
                <a:ea typeface="楷体_GB2312" pitchFamily="49" charset="-122"/>
              </a:rPr>
              <a:t>0)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）若两根互为相反数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2800" i="1" dirty="0">
                <a:ea typeface="楷体_GB2312" pitchFamily="49" charset="-122"/>
              </a:rPr>
              <a:t>b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dirty="0">
                <a:ea typeface="楷体_GB2312" pitchFamily="49" charset="-122"/>
              </a:rPr>
              <a:t>0;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）若两根互为倒数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2800" i="1" dirty="0" err="1">
                <a:ea typeface="楷体_GB2312" pitchFamily="49" charset="-122"/>
              </a:rPr>
              <a:t>a</a:t>
            </a:r>
            <a:r>
              <a:rPr lang="en-US" altLang="zh-CN" sz="2800" dirty="0" err="1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i="1" dirty="0" err="1">
                <a:ea typeface="楷体_GB2312" pitchFamily="49" charset="-122"/>
              </a:rPr>
              <a:t>c</a:t>
            </a:r>
            <a:r>
              <a:rPr lang="en-US" altLang="zh-CN" sz="2800" i="1" dirty="0">
                <a:ea typeface="楷体_GB2312" pitchFamily="49" charset="-122"/>
              </a:rPr>
              <a:t>;</a:t>
            </a:r>
            <a:endParaRPr lang="en-US" altLang="zh-CN" sz="2800" dirty="0">
              <a:ea typeface="楷体_GB2312" pitchFamily="49" charset="-122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）若一根为</a:t>
            </a:r>
            <a:r>
              <a:rPr lang="en-US" altLang="zh-CN" sz="2800" dirty="0">
                <a:ea typeface="楷体_GB2312" pitchFamily="49" charset="-122"/>
              </a:rPr>
              <a:t>0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2800" i="1" dirty="0">
                <a:ea typeface="楷体_GB2312" pitchFamily="49" charset="-122"/>
              </a:rPr>
              <a:t>c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dirty="0">
                <a:ea typeface="楷体_GB2312" pitchFamily="49" charset="-122"/>
              </a:rPr>
              <a:t>0</a:t>
            </a:r>
            <a:r>
              <a:rPr lang="en-US" altLang="zh-CN" sz="28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4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）若一根为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1,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2800" i="1" dirty="0">
                <a:ea typeface="楷体_GB2312" pitchFamily="49" charset="-122"/>
              </a:rPr>
              <a:t>a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i="1" dirty="0">
                <a:ea typeface="楷体_GB2312" pitchFamily="49" charset="-122"/>
              </a:rPr>
              <a:t>b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i="1" dirty="0">
                <a:ea typeface="楷体_GB2312" pitchFamily="49" charset="-122"/>
              </a:rPr>
              <a:t>c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dirty="0">
                <a:ea typeface="楷体_GB2312" pitchFamily="49" charset="-122"/>
              </a:rPr>
              <a:t>0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 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）若一根为</a:t>
            </a:r>
            <a:r>
              <a:rPr lang="zh-CN" altLang="en-US" sz="28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dirty="0">
                <a:ea typeface="楷体_GB2312" pitchFamily="49" charset="-122"/>
              </a:rPr>
              <a:t>1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则</a:t>
            </a:r>
            <a:r>
              <a:rPr lang="en-US" altLang="zh-CN" sz="2800" i="1" dirty="0">
                <a:ea typeface="楷体_GB2312" pitchFamily="49" charset="-122"/>
              </a:rPr>
              <a:t>a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i="1" dirty="0">
                <a:ea typeface="楷体_GB2312" pitchFamily="49" charset="-122"/>
              </a:rPr>
              <a:t>b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i="1" dirty="0">
                <a:ea typeface="楷体_GB2312" pitchFamily="49" charset="-122"/>
              </a:rPr>
              <a:t>c</a:t>
            </a:r>
            <a:r>
              <a:rPr lang="en-US" altLang="zh-CN" sz="28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dirty="0">
                <a:ea typeface="楷体_GB2312" pitchFamily="49" charset="-122"/>
              </a:rPr>
              <a:t>0;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）若</a:t>
            </a:r>
            <a:r>
              <a:rPr lang="en-US" altLang="zh-CN" sz="2800" i="1" dirty="0">
                <a:ea typeface="楷体_GB2312" pitchFamily="49" charset="-122"/>
              </a:rPr>
              <a:t>a</a:t>
            </a:r>
            <a:r>
              <a:rPr lang="zh-CN" altLang="en-US" sz="2800" dirty="0">
                <a:ea typeface="楷体_GB2312" pitchFamily="49" charset="-122"/>
              </a:rPr>
              <a:t>、</a:t>
            </a:r>
            <a:r>
              <a:rPr lang="en-US" altLang="zh-CN" sz="2800" i="1" dirty="0">
                <a:ea typeface="楷体_GB2312" pitchFamily="49" charset="-122"/>
              </a:rPr>
              <a:t>c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异号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,</a:t>
            </a:r>
            <a:r>
              <a:rPr lang="zh-CN" altLang="en-US" sz="2800" dirty="0">
                <a:latin typeface="楷体_GB2312" pitchFamily="49" charset="-122"/>
                <a:ea typeface="楷体_GB2312" pitchFamily="49" charset="-122"/>
              </a:rPr>
              <a:t>方程一定有两个实数根</a:t>
            </a:r>
            <a:r>
              <a:rPr lang="en-US" altLang="zh-CN" sz="2800" dirty="0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458200" cy="51816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引申</a:t>
            </a:r>
            <a:r>
              <a:rPr lang="en-US" altLang="zh-CN" sz="2400" dirty="0">
                <a:ea typeface="楷体_GB2312" pitchFamily="49" charset="-122"/>
              </a:rPr>
              <a:t>2 </a:t>
            </a:r>
            <a:r>
              <a:rPr lang="zh-CN" altLang="en-US" sz="2400" dirty="0">
                <a:ea typeface="楷体_GB2312" pitchFamily="49" charset="-122"/>
              </a:rPr>
              <a:t>若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zh-CN" altLang="en-US" sz="2400" dirty="0">
                <a:ea typeface="楷体_GB2312" pitchFamily="49" charset="-122"/>
              </a:rPr>
              <a:t>、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zh-CN" altLang="en-US" sz="2400" dirty="0">
                <a:ea typeface="楷体_GB2312" pitchFamily="49" charset="-122"/>
              </a:rPr>
              <a:t>是方程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7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</a:t>
            </a:r>
            <a:r>
              <a:rPr lang="zh-CN" altLang="en-US" sz="2400" dirty="0">
                <a:ea typeface="楷体_GB2312" pitchFamily="49" charset="-122"/>
              </a:rPr>
              <a:t>的两个实数根</a:t>
            </a:r>
            <a:r>
              <a:rPr lang="en-US" altLang="zh-CN" sz="2400" dirty="0">
                <a:ea typeface="楷体_GB2312" pitchFamily="49" charset="-122"/>
              </a:rPr>
              <a:t>,</a:t>
            </a:r>
            <a:r>
              <a:rPr lang="zh-CN" altLang="en-US" sz="2400" dirty="0">
                <a:ea typeface="楷体_GB2312" pitchFamily="49" charset="-122"/>
              </a:rPr>
              <a:t>求</a:t>
            </a:r>
            <a:r>
              <a:rPr lang="en-US" altLang="zh-CN" sz="2400" dirty="0">
                <a:ea typeface="楷体_GB2312" pitchFamily="49" charset="-122"/>
              </a:rPr>
              <a:t>: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①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</a:rPr>
              <a:t>  ②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</a:rPr>
              <a:t> ③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3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5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76</a:t>
            </a:r>
            <a:r>
              <a:rPr lang="zh-CN" altLang="en-US" sz="2400" dirty="0">
                <a:ea typeface="楷体_GB2312" pitchFamily="49" charset="-122"/>
              </a:rPr>
              <a:t>的值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解</a:t>
            </a:r>
            <a:r>
              <a:rPr lang="en-US" altLang="zh-CN" sz="2400" dirty="0">
                <a:ea typeface="楷体_GB2312" pitchFamily="49" charset="-122"/>
              </a:rPr>
              <a:t>:</a:t>
            </a:r>
            <a:r>
              <a:rPr lang="zh-CN" altLang="en-US" sz="2400" dirty="0">
                <a:ea typeface="楷体_GB2312" pitchFamily="49" charset="-122"/>
              </a:rPr>
              <a:t>由根系关系</a:t>
            </a:r>
            <a:r>
              <a:rPr lang="en-US" altLang="zh-CN" sz="2400" i="1" dirty="0" err="1">
                <a:ea typeface="楷体_GB2312" pitchFamily="49" charset="-122"/>
              </a:rPr>
              <a:t>a</a:t>
            </a:r>
            <a:r>
              <a:rPr lang="en-US" altLang="zh-CN" sz="2400" dirty="0" err="1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 err="1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</a:t>
            </a:r>
            <a:r>
              <a:rPr lang="en-US" altLang="zh-CN" sz="2400" dirty="0">
                <a:ea typeface="楷体_GB2312" pitchFamily="49" charset="-122"/>
              </a:rPr>
              <a:t>2,</a:t>
            </a:r>
            <a:r>
              <a:rPr lang="en-US" altLang="zh-CN" sz="2400" i="1" dirty="0">
                <a:ea typeface="楷体_GB2312" pitchFamily="49" charset="-122"/>
              </a:rPr>
              <a:t>ab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</a:t>
            </a:r>
            <a:r>
              <a:rPr lang="en-US" altLang="zh-CN" sz="2400" dirty="0">
                <a:ea typeface="楷体_GB2312" pitchFamily="49" charset="-122"/>
              </a:rPr>
              <a:t>7,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7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</a:rPr>
              <a:t>   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7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b,</a:t>
            </a:r>
            <a:endParaRPr lang="en-US" altLang="zh-CN" sz="2400" dirty="0">
              <a:ea typeface="楷体_GB2312" pitchFamily="49" charset="-122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①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latin typeface="Symbol" panose="05050102010706020507" pitchFamily="18" charset="2"/>
                <a:ea typeface="楷体_GB2312" pitchFamily="49" charset="-122"/>
                <a:sym typeface="Symbol" panose="05050102010706020507" pitchFamily="18" charset="2"/>
              </a:rPr>
              <a:t>=</a:t>
            </a:r>
            <a:r>
              <a:rPr lang="en-US" altLang="zh-CN" sz="2400" dirty="0">
                <a:ea typeface="楷体_GB2312" pitchFamily="49" charset="-122"/>
              </a:rPr>
              <a:t>(</a:t>
            </a:r>
            <a:r>
              <a:rPr lang="en-US" altLang="zh-CN" sz="2400" i="1" dirty="0" err="1">
                <a:ea typeface="楷体_GB2312" pitchFamily="49" charset="-122"/>
              </a:rPr>
              <a:t>a</a:t>
            </a:r>
            <a:r>
              <a:rPr lang="en-US" altLang="zh-CN" sz="2400" dirty="0" err="1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 err="1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</a:rPr>
              <a:t>)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ab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14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18.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②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(7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</a:rPr>
              <a:t>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3(7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</a:rPr>
              <a:t>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</a:t>
            </a:r>
            <a:r>
              <a:rPr lang="en-US" altLang="zh-CN" sz="2400" dirty="0">
                <a:ea typeface="楷体_GB2312" pitchFamily="49" charset="-122"/>
              </a:rPr>
              <a:t>2(</a:t>
            </a:r>
            <a:r>
              <a:rPr lang="en-US" altLang="zh-CN" sz="2400" i="1" dirty="0" err="1">
                <a:ea typeface="楷体_GB2312" pitchFamily="49" charset="-122"/>
              </a:rPr>
              <a:t>a</a:t>
            </a:r>
            <a:r>
              <a:rPr lang="en-US" altLang="zh-CN" sz="2400" dirty="0" err="1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 err="1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</a:rPr>
              <a:t>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28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</a:t>
            </a:r>
            <a:r>
              <a:rPr lang="en-US" altLang="zh-CN" sz="2400" dirty="0">
                <a:ea typeface="楷体_GB2312" pitchFamily="49" charset="-122"/>
              </a:rPr>
              <a:t>2(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28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32.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③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3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5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76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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5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76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</a:rPr>
              <a:t>(7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</a:rPr>
              <a:t>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5(7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</a:rPr>
              <a:t>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76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  </a:t>
            </a:r>
            <a:r>
              <a:rPr lang="en-US" altLang="zh-CN" sz="2400" dirty="0">
                <a:ea typeface="楷体_GB2312" pitchFamily="49" charset="-122"/>
              </a:rPr>
              <a:t>7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35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11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76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 </a:t>
            </a:r>
            <a:r>
              <a:rPr lang="en-US" altLang="zh-CN" sz="2400" dirty="0">
                <a:ea typeface="楷体_GB2312" pitchFamily="49" charset="-122"/>
              </a:rPr>
              <a:t>7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2(7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</a:rPr>
              <a:t>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35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11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76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  </a:t>
            </a:r>
            <a:r>
              <a:rPr lang="en-US" altLang="zh-CN" sz="2400" dirty="0">
                <a:ea typeface="楷体_GB2312" pitchFamily="49" charset="-122"/>
              </a:rPr>
              <a:t>11(</a:t>
            </a:r>
            <a:r>
              <a:rPr lang="en-US" altLang="zh-CN" sz="2400" i="1" dirty="0" err="1">
                <a:ea typeface="楷体_GB2312" pitchFamily="49" charset="-122"/>
              </a:rPr>
              <a:t>a</a:t>
            </a:r>
            <a:r>
              <a:rPr lang="en-US" altLang="zh-CN" sz="2400" dirty="0" err="1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 err="1">
                <a:ea typeface="楷体_GB2312" pitchFamily="49" charset="-122"/>
              </a:rPr>
              <a:t>b</a:t>
            </a:r>
            <a:r>
              <a:rPr lang="en-US" altLang="zh-CN" sz="2400" dirty="0">
                <a:ea typeface="楷体_GB2312" pitchFamily="49" charset="-122"/>
              </a:rPr>
              <a:t>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49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76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11(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49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76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5</a:t>
            </a:r>
            <a:r>
              <a:rPr lang="en-US" altLang="zh-CN" sz="2400" dirty="0" smtClean="0">
                <a:ea typeface="楷体_GB2312" pitchFamily="49" charset="-122"/>
              </a:rPr>
              <a:t>. </a:t>
            </a:r>
            <a:endParaRPr lang="en-US" altLang="zh-CN" sz="2400" dirty="0">
              <a:ea typeface="楷体_GB2312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323468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ea typeface="楷体_GB2312" pitchFamily="49" charset="-122"/>
              </a:rPr>
              <a:t>A</a:t>
            </a:r>
            <a:r>
              <a:rPr lang="zh-CN" altLang="en-US" sz="2800" b="1" dirty="0">
                <a:ea typeface="楷体_GB2312" pitchFamily="49" charset="-122"/>
              </a:rPr>
              <a:t>．由解方程引入</a:t>
            </a:r>
            <a:r>
              <a:rPr lang="en-US" altLang="zh-CN" sz="2800" b="1" dirty="0">
                <a:ea typeface="楷体_GB2312" pitchFamily="49" charset="-122"/>
              </a:rPr>
              <a:t>:</a:t>
            </a:r>
            <a:r>
              <a:rPr lang="en-US" altLang="zh-CN" sz="2800" dirty="0">
                <a:ea typeface="楷体_GB2312" pitchFamily="49" charset="-122"/>
              </a:rPr>
              <a:t>	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解方程</a:t>
            </a:r>
            <a:r>
              <a:rPr lang="en-US" altLang="zh-CN" sz="2400" dirty="0">
                <a:ea typeface="楷体_GB2312" pitchFamily="49" charset="-122"/>
              </a:rPr>
              <a:t>: </a:t>
            </a:r>
            <a:r>
              <a:rPr lang="en-US" altLang="zh-CN" sz="2400" dirty="0" smtClean="0">
                <a:ea typeface="楷体_GB2312" pitchFamily="49" charset="-122"/>
              </a:rPr>
              <a:t>①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  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ac</a:t>
            </a:r>
            <a:r>
              <a:rPr lang="en-US" altLang="zh-CN" sz="2400" dirty="0"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dirty="0"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5 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             </a:t>
            </a:r>
            <a:r>
              <a:rPr lang="en-US" altLang="zh-CN" sz="2400" dirty="0" smtClean="0">
                <a:ea typeface="楷体_GB2312" pitchFamily="49" charset="-122"/>
              </a:rPr>
              <a:t>②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  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ac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16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16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             </a:t>
            </a:r>
            <a:r>
              <a:rPr lang="en-US" altLang="zh-CN" sz="2400" dirty="0" smtClean="0">
                <a:ea typeface="楷体_GB2312" pitchFamily="49" charset="-122"/>
              </a:rPr>
              <a:t>③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  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ac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9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32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</a:t>
            </a:r>
            <a:r>
              <a:rPr lang="en-US" altLang="zh-CN" sz="2400" dirty="0">
                <a:ea typeface="楷体_GB2312" pitchFamily="49" charset="-122"/>
              </a:rPr>
              <a:t>0  </a:t>
            </a:r>
            <a:r>
              <a:rPr lang="zh-CN" altLang="en-US" sz="2400" dirty="0">
                <a:ea typeface="楷体_GB2312" pitchFamily="49" charset="-122"/>
              </a:rPr>
              <a:t>此方程无实数根</a:t>
            </a:r>
            <a:r>
              <a:rPr lang="en-US" altLang="zh-CN" sz="2400" dirty="0">
                <a:ea typeface="楷体_GB2312" pitchFamily="49" charset="-122"/>
              </a:rPr>
              <a:t>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可见</a:t>
            </a:r>
            <a:r>
              <a:rPr lang="en-US" altLang="zh-CN" sz="2400" dirty="0">
                <a:ea typeface="楷体_GB2312" pitchFamily="49" charset="-122"/>
              </a:rPr>
              <a:t>,</a:t>
            </a:r>
            <a:r>
              <a:rPr lang="zh-CN" altLang="en-US" sz="2400" dirty="0">
                <a:ea typeface="楷体_GB2312" pitchFamily="49" charset="-122"/>
              </a:rPr>
              <a:t>由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ac</a:t>
            </a:r>
            <a:r>
              <a:rPr lang="zh-CN" altLang="en-US" sz="2400" dirty="0">
                <a:ea typeface="楷体_GB2312" pitchFamily="49" charset="-122"/>
              </a:rPr>
              <a:t>的值</a:t>
            </a:r>
            <a:r>
              <a:rPr lang="en-US" altLang="zh-CN" sz="2400" dirty="0">
                <a:ea typeface="楷体_GB2312" pitchFamily="49" charset="-122"/>
              </a:rPr>
              <a:t>,</a:t>
            </a:r>
            <a:r>
              <a:rPr lang="zh-CN" altLang="en-US" sz="2400" dirty="0">
                <a:ea typeface="楷体_GB2312" pitchFamily="49" charset="-122"/>
              </a:rPr>
              <a:t>可以判断方程根的情况</a:t>
            </a:r>
            <a:r>
              <a:rPr lang="en-US" altLang="zh-CN" sz="2400" dirty="0" smtClean="0">
                <a:ea typeface="楷体_GB2312" pitchFamily="49" charset="-122"/>
              </a:rPr>
              <a:t>.</a:t>
            </a:r>
            <a:endParaRPr lang="en-US" altLang="zh-CN" sz="2400" dirty="0">
              <a:ea typeface="楷体_GB2312" pitchFamily="49" charset="-122"/>
            </a:endParaRPr>
          </a:p>
        </p:txBody>
      </p:sp>
      <p:grpSp>
        <p:nvGrpSpPr>
          <p:cNvPr id="4103" name="Group 7"/>
          <p:cNvGrpSpPr/>
          <p:nvPr/>
        </p:nvGrpSpPr>
        <p:grpSpPr bwMode="auto">
          <a:xfrm>
            <a:off x="6156327" y="1557338"/>
            <a:ext cx="1668463" cy="1214438"/>
            <a:chOff x="3878" y="981"/>
            <a:chExt cx="1051" cy="765"/>
          </a:xfrm>
        </p:grpSpPr>
        <p:graphicFrame>
          <p:nvGraphicFramePr>
            <p:cNvPr id="4101" name="Object 5"/>
            <p:cNvGraphicFramePr>
              <a:graphicFrameLocks noChangeAspect="1"/>
            </p:cNvGraphicFramePr>
            <p:nvPr/>
          </p:nvGraphicFramePr>
          <p:xfrm>
            <a:off x="3878" y="981"/>
            <a:ext cx="816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4" name="Equation" r:id="rId3" imgW="787400" imgH="431800" progId="Equation.3">
                    <p:embed/>
                  </p:oleObj>
                </mc:Choice>
                <mc:Fallback>
                  <p:oleObj name="Equation" r:id="rId3" imgW="787400" imgH="431800" progId="Equation.3">
                    <p:embed/>
                    <p:pic>
                      <p:nvPicPr>
                        <p:cNvPr id="0" name="图片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8" y="981"/>
                          <a:ext cx="816" cy="4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02" name="Object 6"/>
            <p:cNvGraphicFramePr>
              <a:graphicFrameLocks noChangeAspect="1"/>
            </p:cNvGraphicFramePr>
            <p:nvPr/>
          </p:nvGraphicFramePr>
          <p:xfrm>
            <a:off x="3969" y="1344"/>
            <a:ext cx="960" cy="4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5" name="Equation" r:id="rId5" imgW="939165" imgH="393700" progId="Equation.3">
                    <p:embed/>
                  </p:oleObj>
                </mc:Choice>
                <mc:Fallback>
                  <p:oleObj name="Equation" r:id="rId5" imgW="939165" imgH="393700" progId="Equation.3">
                    <p:embed/>
                    <p:pic>
                      <p:nvPicPr>
                        <p:cNvPr id="0" name="图片 102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9" y="1344"/>
                          <a:ext cx="960" cy="4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7772400" cy="3738736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i="1" dirty="0">
                <a:ea typeface="楷体_GB2312" pitchFamily="49" charset="-122"/>
              </a:rPr>
              <a:t>B</a:t>
            </a:r>
            <a:r>
              <a:rPr lang="zh-CN" altLang="en-US" sz="2800" b="1" dirty="0">
                <a:ea typeface="楷体_GB2312" pitchFamily="49" charset="-122"/>
              </a:rPr>
              <a:t>．新课</a:t>
            </a:r>
            <a:r>
              <a:rPr lang="en-US" altLang="zh-CN" sz="2800" b="1" dirty="0">
                <a:ea typeface="楷体_GB2312" pitchFamily="49" charset="-122"/>
              </a:rPr>
              <a:t>: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一、判别式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1.</a:t>
            </a:r>
            <a:r>
              <a:rPr lang="zh-CN" altLang="en-US" sz="2400" dirty="0">
                <a:ea typeface="楷体_GB2312" pitchFamily="49" charset="-122"/>
              </a:rPr>
              <a:t>方程</a:t>
            </a:r>
            <a:r>
              <a:rPr lang="en-US" altLang="zh-CN" sz="2400" i="1" dirty="0">
                <a:ea typeface="楷体_GB2312" pitchFamily="49" charset="-122"/>
              </a:rPr>
              <a:t>ax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bx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i="1" dirty="0">
                <a:ea typeface="楷体_GB2312" pitchFamily="49" charset="-122"/>
              </a:rPr>
              <a:t>c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0(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</a:t>
            </a:r>
            <a:r>
              <a:rPr lang="en-US" altLang="zh-CN" sz="2400" dirty="0">
                <a:ea typeface="楷体_GB2312" pitchFamily="49" charset="-122"/>
              </a:rPr>
              <a:t>0)</a:t>
            </a:r>
            <a:r>
              <a:rPr lang="zh-CN" altLang="en-US" sz="2400" dirty="0">
                <a:ea typeface="楷体_GB2312" pitchFamily="49" charset="-122"/>
              </a:rPr>
              <a:t>根的判别式是</a:t>
            </a:r>
            <a:r>
              <a:rPr lang="en-US" altLang="zh-CN" sz="2400" dirty="0">
                <a:ea typeface="楷体_GB2312" pitchFamily="49" charset="-122"/>
              </a:rPr>
              <a:t>: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ac.</a:t>
            </a:r>
            <a:endParaRPr lang="en-US" altLang="zh-CN" sz="2400" dirty="0">
              <a:ea typeface="楷体_GB2312" pitchFamily="49" charset="-122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）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ac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</a:t>
            </a:r>
            <a:r>
              <a:rPr lang="en-US" altLang="zh-CN" sz="2400" dirty="0">
                <a:ea typeface="楷体_GB2312" pitchFamily="49" charset="-122"/>
              </a:rPr>
              <a:t>0 </a:t>
            </a:r>
            <a:r>
              <a:rPr lang="en-US" altLang="zh-CN" sz="2400" dirty="0">
                <a:ea typeface="楷体_GB2312" pitchFamily="49" charset="-122"/>
                <a:sym typeface="Wingdings" panose="05000000000000000000" pitchFamily="2" charset="2"/>
              </a:rPr>
              <a:t></a:t>
            </a:r>
            <a:r>
              <a:rPr lang="en-US" altLang="zh-CN" sz="2400" dirty="0">
                <a:ea typeface="楷体_GB2312" pitchFamily="49" charset="-122"/>
              </a:rPr>
              <a:t> </a:t>
            </a:r>
            <a:r>
              <a:rPr lang="zh-CN" altLang="en-US" sz="2400" dirty="0">
                <a:ea typeface="楷体_GB2312" pitchFamily="49" charset="-122"/>
              </a:rPr>
              <a:t>方程有两个不相等的实数根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）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ac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 </a:t>
            </a:r>
            <a:r>
              <a:rPr lang="en-US" altLang="zh-CN" sz="2400" dirty="0">
                <a:ea typeface="楷体_GB2312" pitchFamily="49" charset="-122"/>
                <a:sym typeface="Wingdings" panose="05000000000000000000" pitchFamily="2" charset="2"/>
              </a:rPr>
              <a:t></a:t>
            </a:r>
            <a:r>
              <a:rPr lang="en-US" altLang="zh-CN" sz="2400" dirty="0">
                <a:ea typeface="楷体_GB2312" pitchFamily="49" charset="-122"/>
              </a:rPr>
              <a:t> </a:t>
            </a:r>
            <a:r>
              <a:rPr lang="zh-CN" altLang="en-US" sz="2400" dirty="0">
                <a:ea typeface="楷体_GB2312" pitchFamily="49" charset="-122"/>
              </a:rPr>
              <a:t>方程有两个相等的实数根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zh-CN" altLang="en-US" sz="2400" dirty="0">
                <a:ea typeface="楷体_GB2312" pitchFamily="49" charset="-122"/>
              </a:rPr>
              <a:t>）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4a</a:t>
            </a:r>
            <a:r>
              <a:rPr lang="en-US" altLang="zh-CN" sz="2400" i="1" dirty="0">
                <a:ea typeface="楷体_GB2312" pitchFamily="49" charset="-122"/>
              </a:rPr>
              <a:t>c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</a:t>
            </a:r>
            <a:r>
              <a:rPr lang="en-US" altLang="zh-CN" sz="2400" dirty="0">
                <a:ea typeface="楷体_GB2312" pitchFamily="49" charset="-122"/>
              </a:rPr>
              <a:t>0 </a:t>
            </a:r>
            <a:r>
              <a:rPr lang="en-US" altLang="zh-CN" sz="2400" dirty="0">
                <a:ea typeface="楷体_GB2312" pitchFamily="49" charset="-122"/>
                <a:sym typeface="Wingdings" panose="05000000000000000000" pitchFamily="2" charset="2"/>
              </a:rPr>
              <a:t></a:t>
            </a:r>
            <a:r>
              <a:rPr lang="en-US" altLang="zh-CN" sz="2400" dirty="0">
                <a:ea typeface="楷体_GB2312" pitchFamily="49" charset="-122"/>
              </a:rPr>
              <a:t> </a:t>
            </a:r>
            <a:r>
              <a:rPr lang="zh-CN" altLang="en-US" sz="2400" dirty="0">
                <a:ea typeface="楷体_GB2312" pitchFamily="49" charset="-122"/>
              </a:rPr>
              <a:t>方程没有实数根</a:t>
            </a:r>
            <a:r>
              <a:rPr lang="en-US" altLang="zh-CN" sz="2400" dirty="0" smtClean="0">
                <a:ea typeface="楷体_GB2312" pitchFamily="49" charset="-122"/>
              </a:rPr>
              <a:t>.</a:t>
            </a:r>
            <a:endParaRPr lang="en-US" altLang="zh-CN" sz="2400" dirty="0">
              <a:ea typeface="楷体_GB2312" pitchFamily="49" charset="-122"/>
            </a:endParaRPr>
          </a:p>
        </p:txBody>
      </p:sp>
      <p:grpSp>
        <p:nvGrpSpPr>
          <p:cNvPr id="5126" name="Group 6"/>
          <p:cNvGrpSpPr/>
          <p:nvPr/>
        </p:nvGrpSpPr>
        <p:grpSpPr bwMode="auto">
          <a:xfrm>
            <a:off x="6858000" y="2667000"/>
            <a:ext cx="1828800" cy="1219200"/>
            <a:chOff x="4464" y="1284"/>
            <a:chExt cx="1008" cy="768"/>
          </a:xfrm>
        </p:grpSpPr>
        <p:graphicFrame>
          <p:nvGraphicFramePr>
            <p:cNvPr id="5124" name="Object 4"/>
            <p:cNvGraphicFramePr>
              <a:graphicFrameLocks noChangeAspect="1"/>
            </p:cNvGraphicFramePr>
            <p:nvPr/>
          </p:nvGraphicFramePr>
          <p:xfrm>
            <a:off x="4464" y="1680"/>
            <a:ext cx="768" cy="3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" name="Equation" r:id="rId3" imgW="812165" imgH="393700" progId="Equation.3">
                    <p:embed/>
                  </p:oleObj>
                </mc:Choice>
                <mc:Fallback>
                  <p:oleObj name="Equation" r:id="rId3" imgW="812165" imgH="393700" progId="Equation.3">
                    <p:embed/>
                    <p:pic>
                      <p:nvPicPr>
                        <p:cNvPr id="0" name="图片 20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64" y="1680"/>
                          <a:ext cx="768" cy="3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25" name="Object 5"/>
            <p:cNvGraphicFramePr>
              <a:graphicFrameLocks noChangeAspect="1"/>
            </p:cNvGraphicFramePr>
            <p:nvPr/>
          </p:nvGraphicFramePr>
          <p:xfrm>
            <a:off x="4704" y="1284"/>
            <a:ext cx="768" cy="3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5" imgW="837565" imgH="431800" progId="Equation.3">
                    <p:embed/>
                  </p:oleObj>
                </mc:Choice>
                <mc:Fallback>
                  <p:oleObj name="Equation" r:id="rId5" imgW="837565" imgH="431800" progId="Equation.3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04" y="1284"/>
                          <a:ext cx="768" cy="3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838200"/>
            <a:ext cx="8001000" cy="54864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、判别式的应用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）直接判断一元二次方程根的情况</a:t>
            </a:r>
            <a:r>
              <a:rPr lang="en-US" altLang="zh-CN" sz="2400" dirty="0">
                <a:ea typeface="楷体_GB2312" pitchFamily="49" charset="-122"/>
              </a:rPr>
              <a:t>;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）由题目给出的一元二次方程根的情况</a:t>
            </a:r>
            <a:r>
              <a:rPr lang="en-US" altLang="zh-CN" sz="2400" dirty="0">
                <a:ea typeface="楷体_GB2312" pitchFamily="49" charset="-122"/>
              </a:rPr>
              <a:t>,</a:t>
            </a:r>
            <a:r>
              <a:rPr lang="zh-CN" altLang="en-US" sz="2400" dirty="0">
                <a:ea typeface="楷体_GB2312" pitchFamily="49" charset="-122"/>
              </a:rPr>
              <a:t>求出</a:t>
            </a:r>
            <a:r>
              <a:rPr lang="en-US" altLang="zh-CN" sz="2400" i="1" dirty="0">
                <a:ea typeface="楷体_GB2312" pitchFamily="49" charset="-122"/>
              </a:rPr>
              <a:t>a</a:t>
            </a:r>
            <a:r>
              <a:rPr lang="zh-CN" altLang="en-US" sz="2400" dirty="0">
                <a:ea typeface="楷体_GB2312" pitchFamily="49" charset="-122"/>
              </a:rPr>
              <a:t>、</a:t>
            </a:r>
            <a:r>
              <a:rPr lang="en-US" altLang="zh-CN" sz="2400" i="1" dirty="0">
                <a:ea typeface="楷体_GB2312" pitchFamily="49" charset="-122"/>
              </a:rPr>
              <a:t>b</a:t>
            </a:r>
            <a:r>
              <a:rPr lang="zh-CN" altLang="en-US" sz="2400" dirty="0">
                <a:ea typeface="楷体_GB2312" pitchFamily="49" charset="-122"/>
              </a:rPr>
              <a:t>、</a:t>
            </a:r>
            <a:r>
              <a:rPr lang="en-US" altLang="zh-CN" sz="2400" i="1" dirty="0">
                <a:ea typeface="楷体_GB2312" pitchFamily="49" charset="-122"/>
              </a:rPr>
              <a:t>c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           </a:t>
            </a:r>
            <a:r>
              <a:rPr lang="zh-CN" altLang="en-US" sz="2400" dirty="0">
                <a:ea typeface="楷体_GB2312" pitchFamily="49" charset="-122"/>
              </a:rPr>
              <a:t>中待定系数的值或取值范围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ea typeface="楷体_GB2312" pitchFamily="49" charset="-122"/>
              </a:rPr>
              <a:t>例</a:t>
            </a:r>
            <a:r>
              <a:rPr lang="en-US" altLang="zh-CN" sz="2800" b="1" dirty="0">
                <a:ea typeface="楷体_GB2312" pitchFamily="49" charset="-122"/>
              </a:rPr>
              <a:t>1 </a:t>
            </a:r>
            <a:r>
              <a:rPr lang="zh-CN" altLang="en-US" sz="2800" b="1" dirty="0">
                <a:ea typeface="楷体_GB2312" pitchFamily="49" charset="-122"/>
              </a:rPr>
              <a:t>不解方程</a:t>
            </a:r>
            <a:r>
              <a:rPr lang="en-US" altLang="zh-CN" sz="2800" b="1" dirty="0">
                <a:ea typeface="楷体_GB2312" pitchFamily="49" charset="-122"/>
              </a:rPr>
              <a:t>,</a:t>
            </a:r>
            <a:r>
              <a:rPr lang="zh-CN" altLang="en-US" sz="2800" b="1" dirty="0">
                <a:ea typeface="楷体_GB2312" pitchFamily="49" charset="-122"/>
              </a:rPr>
              <a:t>判断下列方程根的情况</a:t>
            </a:r>
            <a:r>
              <a:rPr lang="en-US" altLang="zh-CN" sz="2800" b="1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）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）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zh-CN" altLang="en-US" sz="2400" dirty="0">
                <a:ea typeface="楷体_GB2312" pitchFamily="49" charset="-122"/>
              </a:rPr>
              <a:t>）</a:t>
            </a:r>
            <a:r>
              <a:rPr lang="en-US" altLang="zh-CN" sz="2400" dirty="0">
                <a:ea typeface="楷体_GB2312" pitchFamily="49" charset="-122"/>
              </a:rPr>
              <a:t>5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7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5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zh-CN" altLang="en-US" sz="2400" dirty="0">
                <a:ea typeface="楷体_GB2312" pitchFamily="49" charset="-122"/>
              </a:rPr>
              <a:t>）</a:t>
            </a:r>
            <a:r>
              <a:rPr lang="en-US" altLang="zh-CN" sz="2400" i="1" dirty="0">
                <a:ea typeface="楷体_GB2312" pitchFamily="49" charset="-122"/>
              </a:rPr>
              <a:t>kx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(2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1)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0(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</a:t>
            </a:r>
            <a:r>
              <a:rPr lang="en-US" altLang="zh-CN" sz="2400" dirty="0">
                <a:ea typeface="楷体_GB2312" pitchFamily="49" charset="-122"/>
              </a:rPr>
              <a:t>0</a:t>
            </a:r>
            <a:r>
              <a:rPr lang="en-US" altLang="zh-CN" sz="2400" dirty="0" smtClean="0">
                <a:ea typeface="楷体_GB2312" pitchFamily="49" charset="-122"/>
              </a:rPr>
              <a:t>)</a:t>
            </a:r>
            <a:endParaRPr lang="en-US" altLang="zh-CN" sz="2400" dirty="0">
              <a:ea typeface="楷体_GB2312" pitchFamily="49" charset="-122"/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/>
        </p:nvGraphicFramePr>
        <p:xfrm>
          <a:off x="1314450" y="4329113"/>
          <a:ext cx="202088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4" imgW="1104265" imgH="215900" progId="Equation.DSMT4">
                  <p:embed/>
                </p:oleObj>
              </mc:Choice>
              <mc:Fallback>
                <p:oleObj name="Equation" r:id="rId4" imgW="1104265" imgH="215900" progId="Equation.DSMT4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4450" y="4329113"/>
                        <a:ext cx="202088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763000" cy="5257800"/>
          </a:xfrm>
        </p:spPr>
        <p:txBody>
          <a:bodyPr/>
          <a:lstStyle/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 dirty="0">
              <a:ea typeface="楷体_GB2312" pitchFamily="49" charset="-122"/>
            </a:endParaRP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ea typeface="楷体_GB2312" pitchFamily="49" charset="-122"/>
              </a:rPr>
              <a:t>（</a:t>
            </a:r>
            <a:r>
              <a:rPr lang="en-US" altLang="zh-CN" sz="2400" b="1" dirty="0">
                <a:ea typeface="楷体_GB2312" pitchFamily="49" charset="-122"/>
              </a:rPr>
              <a:t>1</a:t>
            </a:r>
            <a:r>
              <a:rPr lang="zh-CN" altLang="en-US" sz="2400" b="1" dirty="0">
                <a:ea typeface="楷体_GB2312" pitchFamily="49" charset="-122"/>
              </a:rPr>
              <a:t>）</a:t>
            </a:r>
            <a:r>
              <a:rPr lang="en-US" altLang="zh-CN" sz="2400" b="1" dirty="0">
                <a:ea typeface="楷体_GB2312" pitchFamily="49" charset="-122"/>
              </a:rPr>
              <a:t>2</a:t>
            </a:r>
            <a:r>
              <a:rPr lang="en-US" altLang="zh-CN" sz="2400" b="1" i="1" dirty="0">
                <a:ea typeface="楷体_GB2312" pitchFamily="49" charset="-122"/>
              </a:rPr>
              <a:t>x</a:t>
            </a:r>
            <a:r>
              <a:rPr lang="en-US" altLang="zh-CN" sz="2400" b="1" baseline="30000" dirty="0">
                <a:ea typeface="楷体_GB2312" pitchFamily="49" charset="-122"/>
              </a:rPr>
              <a:t>2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b="1" dirty="0">
                <a:ea typeface="楷体_GB2312" pitchFamily="49" charset="-122"/>
              </a:rPr>
              <a:t>3</a:t>
            </a:r>
            <a:r>
              <a:rPr lang="en-US" altLang="zh-CN" sz="2400" b="1" i="1" dirty="0">
                <a:ea typeface="楷体_GB2312" pitchFamily="49" charset="-122"/>
              </a:rPr>
              <a:t>x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b="1" dirty="0">
                <a:ea typeface="楷体_GB2312" pitchFamily="49" charset="-122"/>
              </a:rPr>
              <a:t>1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b="1" dirty="0">
                <a:ea typeface="楷体_GB2312" pitchFamily="49" charset="-122"/>
              </a:rPr>
              <a:t>0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ea typeface="楷体_GB2312" pitchFamily="49" charset="-122"/>
              </a:rPr>
              <a:t>（</a:t>
            </a:r>
            <a:r>
              <a:rPr lang="en-US" altLang="zh-CN" sz="2400" b="1" dirty="0">
                <a:ea typeface="楷体_GB2312" pitchFamily="49" charset="-122"/>
              </a:rPr>
              <a:t>2</a:t>
            </a:r>
            <a:r>
              <a:rPr lang="zh-CN" altLang="en-US" sz="2400" b="1" dirty="0">
                <a:ea typeface="楷体_GB2312" pitchFamily="49" charset="-122"/>
              </a:rPr>
              <a:t>）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ea typeface="楷体_GB2312" pitchFamily="49" charset="-122"/>
              </a:rPr>
              <a:t>（</a:t>
            </a:r>
            <a:r>
              <a:rPr lang="en-US" altLang="zh-CN" sz="2400" b="1" dirty="0">
                <a:ea typeface="楷体_GB2312" pitchFamily="49" charset="-122"/>
              </a:rPr>
              <a:t>3</a:t>
            </a:r>
            <a:r>
              <a:rPr lang="zh-CN" altLang="en-US" sz="2400" b="1" dirty="0">
                <a:ea typeface="楷体_GB2312" pitchFamily="49" charset="-122"/>
              </a:rPr>
              <a:t>）</a:t>
            </a:r>
            <a:r>
              <a:rPr lang="en-US" altLang="zh-CN" sz="2400" b="1" dirty="0">
                <a:ea typeface="楷体_GB2312" pitchFamily="49" charset="-122"/>
              </a:rPr>
              <a:t>5</a:t>
            </a:r>
            <a:r>
              <a:rPr lang="en-US" altLang="zh-CN" sz="2400" b="1" i="1" dirty="0">
                <a:ea typeface="楷体_GB2312" pitchFamily="49" charset="-122"/>
              </a:rPr>
              <a:t>x</a:t>
            </a:r>
            <a:r>
              <a:rPr lang="en-US" altLang="zh-CN" sz="2400" b="1" baseline="30000" dirty="0">
                <a:ea typeface="楷体_GB2312" pitchFamily="49" charset="-122"/>
              </a:rPr>
              <a:t>2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b="1" dirty="0">
                <a:ea typeface="楷体_GB2312" pitchFamily="49" charset="-122"/>
              </a:rPr>
              <a:t>7</a:t>
            </a:r>
            <a:r>
              <a:rPr lang="en-US" altLang="zh-CN" sz="2400" b="1" i="1" dirty="0">
                <a:ea typeface="楷体_GB2312" pitchFamily="49" charset="-122"/>
              </a:rPr>
              <a:t>x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b="1" dirty="0">
                <a:ea typeface="楷体_GB2312" pitchFamily="49" charset="-122"/>
              </a:rPr>
              <a:t>5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b="1" dirty="0">
                <a:ea typeface="楷体_GB2312" pitchFamily="49" charset="-122"/>
              </a:rPr>
              <a:t>0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b="1" dirty="0">
                <a:ea typeface="楷体_GB2312" pitchFamily="49" charset="-122"/>
              </a:rPr>
              <a:t>（</a:t>
            </a:r>
            <a:r>
              <a:rPr lang="en-US" altLang="zh-CN" sz="2400" b="1" dirty="0">
                <a:ea typeface="楷体_GB2312" pitchFamily="49" charset="-122"/>
              </a:rPr>
              <a:t>4</a:t>
            </a:r>
            <a:r>
              <a:rPr lang="zh-CN" altLang="en-US" sz="2400" b="1" dirty="0">
                <a:ea typeface="楷体_GB2312" pitchFamily="49" charset="-122"/>
              </a:rPr>
              <a:t>）</a:t>
            </a:r>
            <a:r>
              <a:rPr lang="en-US" altLang="zh-CN" sz="2400" b="1" i="1" dirty="0">
                <a:ea typeface="楷体_GB2312" pitchFamily="49" charset="-122"/>
              </a:rPr>
              <a:t>kx</a:t>
            </a:r>
            <a:r>
              <a:rPr lang="en-US" altLang="zh-CN" sz="2400" b="1" baseline="30000" dirty="0">
                <a:ea typeface="楷体_GB2312" pitchFamily="49" charset="-122"/>
              </a:rPr>
              <a:t>2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b="1" dirty="0">
                <a:ea typeface="楷体_GB2312" pitchFamily="49" charset="-122"/>
              </a:rPr>
              <a:t>(2</a:t>
            </a:r>
            <a:r>
              <a:rPr lang="en-US" altLang="zh-CN" sz="2400" b="1" i="1" dirty="0">
                <a:ea typeface="楷体_GB2312" pitchFamily="49" charset="-122"/>
              </a:rPr>
              <a:t>k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b="1" dirty="0">
                <a:ea typeface="楷体_GB2312" pitchFamily="49" charset="-122"/>
              </a:rPr>
              <a:t>1)</a:t>
            </a:r>
            <a:r>
              <a:rPr lang="en-US" altLang="zh-CN" sz="2400" b="1" i="1" dirty="0">
                <a:ea typeface="楷体_GB2312" pitchFamily="49" charset="-122"/>
              </a:rPr>
              <a:t>x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b="1" i="1" dirty="0">
                <a:ea typeface="楷体_GB2312" pitchFamily="49" charset="-122"/>
              </a:rPr>
              <a:t>k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b="1" dirty="0">
                <a:ea typeface="楷体_GB2312" pitchFamily="49" charset="-122"/>
              </a:rPr>
              <a:t>1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b="1" dirty="0">
                <a:ea typeface="楷体_GB2312" pitchFamily="49" charset="-122"/>
              </a:rPr>
              <a:t>0(</a:t>
            </a:r>
            <a:r>
              <a:rPr lang="en-US" altLang="zh-CN" sz="2400" b="1" i="1" dirty="0">
                <a:ea typeface="楷体_GB2312" pitchFamily="49" charset="-122"/>
              </a:rPr>
              <a:t>k</a:t>
            </a:r>
            <a:r>
              <a:rPr lang="en-US" altLang="zh-CN" sz="2400" b="1" dirty="0">
                <a:ea typeface="楷体_GB2312" pitchFamily="49" charset="-122"/>
                <a:sym typeface="Symbol" panose="05050102010706020507" pitchFamily="18" charset="2"/>
              </a:rPr>
              <a:t></a:t>
            </a:r>
            <a:r>
              <a:rPr lang="en-US" altLang="zh-CN" sz="2400" b="1" dirty="0">
                <a:ea typeface="楷体_GB2312" pitchFamily="49" charset="-122"/>
              </a:rPr>
              <a:t>0)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解（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）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dirty="0">
                <a:ea typeface="楷体_GB2312" pitchFamily="49" charset="-122"/>
              </a:rPr>
              <a:t>(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3)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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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9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8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0  </a:t>
            </a:r>
            <a:r>
              <a:rPr lang="en-US" altLang="zh-CN" sz="2400" dirty="0">
                <a:ea typeface="楷体_GB2312" pitchFamily="49" charset="-122"/>
              </a:rPr>
              <a:t>∴</a:t>
            </a:r>
            <a:r>
              <a:rPr lang="zh-CN" altLang="en-US" sz="2400" dirty="0">
                <a:ea typeface="楷体_GB2312" pitchFamily="49" charset="-122"/>
              </a:rPr>
              <a:t>方程（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）有两个不等的实根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    </a:t>
            </a: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）                                              ∴方程（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）有两个相等的实数根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   </a:t>
            </a: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zh-CN" altLang="en-US" sz="2400" dirty="0">
                <a:ea typeface="楷体_GB2312" pitchFamily="49" charset="-122"/>
              </a:rPr>
              <a:t>）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dirty="0">
                <a:ea typeface="楷体_GB2312" pitchFamily="49" charset="-122"/>
              </a:rPr>
              <a:t>(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7)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</a:t>
            </a:r>
            <a:r>
              <a:rPr lang="en-US" altLang="zh-CN" sz="2400" dirty="0">
                <a:ea typeface="楷体_GB2312" pitchFamily="49" charset="-122"/>
              </a:rPr>
              <a:t>5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</a:t>
            </a:r>
            <a:r>
              <a:rPr lang="en-US" altLang="zh-CN" sz="2400" dirty="0">
                <a:ea typeface="楷体_GB2312" pitchFamily="49" charset="-122"/>
              </a:rPr>
              <a:t>5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49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100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 0   </a:t>
            </a:r>
            <a:r>
              <a:rPr lang="en-US" altLang="zh-CN" sz="2400" dirty="0">
                <a:ea typeface="楷体_GB2312" pitchFamily="49" charset="-122"/>
              </a:rPr>
              <a:t>∴</a:t>
            </a:r>
            <a:r>
              <a:rPr lang="zh-CN" altLang="en-US" sz="2400" dirty="0">
                <a:ea typeface="楷体_GB2312" pitchFamily="49" charset="-122"/>
              </a:rPr>
              <a:t>方程（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zh-CN" altLang="en-US" sz="2400" dirty="0">
                <a:ea typeface="楷体_GB2312" pitchFamily="49" charset="-122"/>
              </a:rPr>
              <a:t>）无实数根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  </a:t>
            </a: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zh-CN" altLang="en-US" sz="2400" dirty="0">
                <a:ea typeface="楷体_GB2312" pitchFamily="49" charset="-122"/>
              </a:rPr>
              <a:t>）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dirty="0">
                <a:ea typeface="楷体_GB2312" pitchFamily="49" charset="-122"/>
              </a:rPr>
              <a:t>(2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1)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dirty="0">
                <a:ea typeface="楷体_GB2312" pitchFamily="49" charset="-122"/>
              </a:rPr>
              <a:t>(1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dirty="0">
                <a:ea typeface="楷体_GB2312" pitchFamily="49" charset="-122"/>
              </a:rPr>
              <a:t>) 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8 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</a:t>
            </a:r>
            <a:r>
              <a:rPr lang="en-US" altLang="zh-CN" sz="2400" dirty="0">
                <a:ea typeface="楷体_GB2312" pitchFamily="49" charset="-122"/>
              </a:rPr>
              <a:t>0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       </a:t>
            </a:r>
            <a:r>
              <a:rPr lang="zh-CN" altLang="en-US" sz="2400" dirty="0">
                <a:ea typeface="楷体_GB2312" pitchFamily="49" charset="-122"/>
              </a:rPr>
              <a:t>（无论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zh-CN" altLang="en-US" sz="2400" dirty="0">
                <a:ea typeface="楷体_GB2312" pitchFamily="49" charset="-122"/>
              </a:rPr>
              <a:t>为何值均有</a:t>
            </a:r>
            <a:r>
              <a:rPr lang="en-US" altLang="zh-CN" sz="2400" dirty="0">
                <a:ea typeface="楷体_GB2312" pitchFamily="49" charset="-122"/>
              </a:rPr>
              <a:t>8 </a:t>
            </a:r>
            <a:r>
              <a:rPr lang="en-US" altLang="zh-CN" sz="2400" i="1" dirty="0">
                <a:ea typeface="楷体_GB2312" pitchFamily="49" charset="-122"/>
              </a:rPr>
              <a:t>k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</a:t>
            </a:r>
            <a:r>
              <a:rPr lang="en-US" altLang="zh-CN" sz="2400" dirty="0">
                <a:ea typeface="楷体_GB2312" pitchFamily="49" charset="-122"/>
              </a:rPr>
              <a:t>0</a:t>
            </a:r>
            <a:r>
              <a:rPr lang="zh-CN" altLang="en-US" sz="2400" dirty="0">
                <a:ea typeface="楷体_GB2312" pitchFamily="49" charset="-122"/>
              </a:rPr>
              <a:t>）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      ∴方程（</a:t>
            </a:r>
            <a:r>
              <a:rPr lang="en-US" altLang="zh-CN" sz="2400" dirty="0">
                <a:ea typeface="楷体_GB2312" pitchFamily="49" charset="-122"/>
              </a:rPr>
              <a:t>4</a:t>
            </a:r>
            <a:r>
              <a:rPr lang="zh-CN" altLang="en-US" sz="2400" dirty="0">
                <a:ea typeface="楷体_GB2312" pitchFamily="49" charset="-122"/>
              </a:rPr>
              <a:t>）有两个不等实根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marL="476250" indent="-476250"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   </a:t>
            </a:r>
          </a:p>
        </p:txBody>
      </p:sp>
      <p:grpSp>
        <p:nvGrpSpPr>
          <p:cNvPr id="7178" name="Group 10"/>
          <p:cNvGrpSpPr/>
          <p:nvPr/>
        </p:nvGrpSpPr>
        <p:grpSpPr bwMode="auto">
          <a:xfrm>
            <a:off x="1066800" y="1425575"/>
            <a:ext cx="3886200" cy="2703513"/>
            <a:chOff x="672" y="898"/>
            <a:chExt cx="2448" cy="1703"/>
          </a:xfrm>
        </p:grpSpPr>
        <p:graphicFrame>
          <p:nvGraphicFramePr>
            <p:cNvPr id="7172" name="Object 4"/>
            <p:cNvGraphicFramePr>
              <a:graphicFrameLocks noChangeAspect="1"/>
            </p:cNvGraphicFramePr>
            <p:nvPr/>
          </p:nvGraphicFramePr>
          <p:xfrm>
            <a:off x="768" y="2299"/>
            <a:ext cx="2352" cy="30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6" name="Equation" r:id="rId3" imgW="1879600" imgH="241300" progId="Equation.3">
                    <p:embed/>
                  </p:oleObj>
                </mc:Choice>
                <mc:Fallback>
                  <p:oleObj name="Equation" r:id="rId3" imgW="1879600" imgH="241300" progId="Equation.3">
                    <p:embed/>
                    <p:pic>
                      <p:nvPicPr>
                        <p:cNvPr id="0" name="图片 40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8" y="2299"/>
                          <a:ext cx="2352" cy="30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174" name="Object 6"/>
            <p:cNvGraphicFramePr>
              <a:graphicFrameLocks noChangeAspect="1"/>
            </p:cNvGraphicFramePr>
            <p:nvPr/>
          </p:nvGraphicFramePr>
          <p:xfrm>
            <a:off x="672" y="898"/>
            <a:ext cx="1513" cy="2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7" name="Equation" r:id="rId5" imgW="1104265" imgH="215900" progId="Equation.DSMT4">
                    <p:embed/>
                  </p:oleObj>
                </mc:Choice>
                <mc:Fallback>
                  <p:oleObj name="Equation" r:id="rId5" imgW="1104265" imgH="215900" progId="Equation.DSMT4">
                    <p:embed/>
                    <p:pic>
                      <p:nvPicPr>
                        <p:cNvPr id="0" name="图片 40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898"/>
                          <a:ext cx="1513" cy="2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7772400" cy="4114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今后遇到二次方程马上先由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</a:t>
            </a: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判断一下根的情况这是解题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latin typeface="楷体_GB2312" pitchFamily="49" charset="-122"/>
                <a:ea typeface="楷体_GB2312" pitchFamily="49" charset="-122"/>
              </a:rPr>
              <a:t>的良好习惯</a:t>
            </a:r>
            <a:r>
              <a:rPr lang="en-US" altLang="zh-CN" sz="240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endParaRPr lang="en-US" altLang="zh-CN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763000" cy="52578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ea typeface="楷体_GB2312" pitchFamily="49" charset="-122"/>
              </a:rPr>
              <a:t>例</a:t>
            </a:r>
            <a:r>
              <a:rPr lang="en-US" altLang="zh-CN" sz="2800" b="1" dirty="0">
                <a:ea typeface="楷体_GB2312" pitchFamily="49" charset="-122"/>
              </a:rPr>
              <a:t>2 </a:t>
            </a:r>
            <a:r>
              <a:rPr lang="zh-CN" altLang="en-US" sz="2800" b="1" dirty="0">
                <a:ea typeface="楷体_GB2312" pitchFamily="49" charset="-122"/>
              </a:rPr>
              <a:t>关于</a:t>
            </a:r>
            <a:r>
              <a:rPr lang="en-US" altLang="zh-CN" sz="2800" b="1" i="1" dirty="0">
                <a:ea typeface="楷体_GB2312" pitchFamily="49" charset="-122"/>
              </a:rPr>
              <a:t>x</a:t>
            </a:r>
            <a:r>
              <a:rPr lang="zh-CN" altLang="en-US" sz="2800" b="1" dirty="0">
                <a:ea typeface="楷体_GB2312" pitchFamily="49" charset="-122"/>
              </a:rPr>
              <a:t>的方程</a:t>
            </a:r>
            <a:r>
              <a:rPr lang="en-US" altLang="zh-CN" sz="2800" b="1" dirty="0">
                <a:ea typeface="楷体_GB2312" pitchFamily="49" charset="-122"/>
              </a:rPr>
              <a:t>(</a:t>
            </a:r>
            <a:r>
              <a:rPr lang="en-US" altLang="zh-CN" sz="2800" b="1" i="1" dirty="0">
                <a:ea typeface="楷体_GB2312" pitchFamily="49" charset="-122"/>
              </a:rPr>
              <a:t>m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49" charset="-122"/>
              </a:rPr>
              <a:t>2)</a:t>
            </a:r>
            <a:r>
              <a:rPr lang="en-US" altLang="zh-CN" sz="2800" b="1" i="1" dirty="0">
                <a:ea typeface="楷体_GB2312" pitchFamily="49" charset="-122"/>
              </a:rPr>
              <a:t>x</a:t>
            </a:r>
            <a:r>
              <a:rPr lang="en-US" altLang="zh-CN" sz="2800" b="1" baseline="30000" dirty="0">
                <a:ea typeface="楷体_GB2312" pitchFamily="49" charset="-122"/>
              </a:rPr>
              <a:t>2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49" charset="-122"/>
              </a:rPr>
              <a:t>2(</a:t>
            </a:r>
            <a:r>
              <a:rPr lang="en-US" altLang="zh-CN" sz="2800" b="1" i="1" dirty="0">
                <a:ea typeface="楷体_GB2312" pitchFamily="49" charset="-122"/>
              </a:rPr>
              <a:t>m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49" charset="-122"/>
              </a:rPr>
              <a:t>1)</a:t>
            </a:r>
            <a:r>
              <a:rPr lang="en-US" altLang="zh-CN" sz="2800" b="1" i="1" dirty="0">
                <a:ea typeface="楷体_GB2312" pitchFamily="49" charset="-122"/>
              </a:rPr>
              <a:t>x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b="1" i="1" dirty="0">
                <a:ea typeface="楷体_GB2312" pitchFamily="49" charset="-122"/>
              </a:rPr>
              <a:t>m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b="1" dirty="0">
                <a:ea typeface="楷体_GB2312" pitchFamily="49" charset="-122"/>
              </a:rPr>
              <a:t>1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b="1" dirty="0">
                <a:ea typeface="楷体_GB2312" pitchFamily="49" charset="-122"/>
              </a:rPr>
              <a:t>0</a:t>
            </a:r>
            <a:r>
              <a:rPr lang="zh-CN" altLang="en-US" sz="2800" b="1" dirty="0">
                <a:ea typeface="楷体_GB2312" pitchFamily="49" charset="-122"/>
              </a:rPr>
              <a:t>在下列条件下</a:t>
            </a:r>
            <a:r>
              <a:rPr lang="en-US" altLang="zh-CN" sz="2800" b="1" dirty="0">
                <a:ea typeface="楷体_GB2312" pitchFamily="49" charset="-122"/>
              </a:rPr>
              <a:t>, </a:t>
            </a:r>
            <a:r>
              <a:rPr lang="zh-CN" altLang="en-US" sz="2800" b="1" dirty="0" smtClean="0">
                <a:ea typeface="楷体_GB2312" pitchFamily="49" charset="-122"/>
              </a:rPr>
              <a:t>分</a:t>
            </a:r>
            <a:r>
              <a:rPr lang="zh-CN" altLang="en-US" sz="2800" b="1" dirty="0">
                <a:ea typeface="楷体_GB2312" pitchFamily="49" charset="-122"/>
              </a:rPr>
              <a:t>别求</a:t>
            </a:r>
            <a:r>
              <a:rPr lang="en-US" altLang="zh-CN" sz="2800" b="1" i="1" dirty="0">
                <a:ea typeface="楷体_GB2312" pitchFamily="49" charset="-122"/>
              </a:rPr>
              <a:t>m</a:t>
            </a:r>
            <a:r>
              <a:rPr lang="zh-CN" altLang="en-US" sz="2800" b="1" dirty="0">
                <a:ea typeface="楷体_GB2312" pitchFamily="49" charset="-122"/>
              </a:rPr>
              <a:t>的非负整数值</a:t>
            </a:r>
            <a:r>
              <a:rPr lang="en-US" altLang="zh-CN" sz="2800" b="1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）方程只有一个实数根；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）方程有两个相等的实数根；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）方程有两个不相等的实数根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 dirty="0">
              <a:ea typeface="楷体_GB2312" pitchFamily="49" charset="-122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解</a:t>
            </a:r>
            <a:r>
              <a:rPr lang="en-US" altLang="zh-CN" sz="2400" dirty="0">
                <a:ea typeface="楷体_GB2312" pitchFamily="49" charset="-122"/>
              </a:rPr>
              <a:t>:</a:t>
            </a:r>
            <a:r>
              <a:rPr lang="zh-CN" altLang="en-US" sz="2400" dirty="0">
                <a:ea typeface="楷体_GB2312" pitchFamily="49" charset="-122"/>
              </a:rPr>
              <a:t>（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）当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</a:t>
            </a:r>
            <a:r>
              <a:rPr lang="zh-CN" altLang="en-US" sz="2400" dirty="0">
                <a:ea typeface="楷体_GB2312" pitchFamily="49" charset="-122"/>
              </a:rPr>
              <a:t>即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时方程为一元一次方程</a:t>
            </a:r>
            <a:r>
              <a:rPr lang="zh-CN" altLang="en-US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en-US" altLang="zh-CN" sz="2400" i="1" dirty="0">
                <a:ea typeface="楷体_GB2312" pitchFamily="49" charset="-122"/>
              </a:rPr>
              <a:t>x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3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                               </a:t>
            </a:r>
            <a:r>
              <a:rPr lang="zh-CN" altLang="en-US" sz="2400" dirty="0">
                <a:ea typeface="楷体_GB2312" pitchFamily="49" charset="-122"/>
              </a:rPr>
              <a:t>即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时</a:t>
            </a:r>
            <a:r>
              <a:rPr lang="en-US" altLang="zh-CN" sz="2400" dirty="0">
                <a:ea typeface="楷体_GB2312" pitchFamily="49" charset="-122"/>
              </a:rPr>
              <a:t>,</a:t>
            </a:r>
            <a:r>
              <a:rPr lang="zh-CN" altLang="en-US" sz="2400" dirty="0">
                <a:ea typeface="楷体_GB2312" pitchFamily="49" charset="-122"/>
              </a:rPr>
              <a:t>已知方程只有一个实数根</a:t>
            </a:r>
            <a:r>
              <a:rPr lang="en-US" altLang="zh-CN" sz="2400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800" dirty="0">
              <a:ea typeface="楷体_GB2312" pitchFamily="49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800" dirty="0">
              <a:ea typeface="楷体_GB2312" pitchFamily="49" charset="-122"/>
            </a:endParaRPr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1905000" y="4953000"/>
          <a:ext cx="7350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3" imgW="698500" imgH="723900" progId="Equation.DSMT4">
                  <p:embed/>
                </p:oleObj>
              </mc:Choice>
              <mc:Fallback>
                <p:oleObj name="Equation" r:id="rId3" imgW="698500" imgH="723900" progId="Equation.DSMT4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953000"/>
                        <a:ext cx="7350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6019800"/>
          </a:xfrm>
          <a:noFill/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ea typeface="楷体_GB2312" pitchFamily="49" charset="-122"/>
              </a:rPr>
              <a:t>（</a:t>
            </a:r>
            <a:r>
              <a:rPr lang="en-US" altLang="zh-CN" sz="2400">
                <a:ea typeface="楷体_GB2312" pitchFamily="49" charset="-122"/>
              </a:rPr>
              <a:t>2</a:t>
            </a:r>
            <a:r>
              <a:rPr lang="zh-CN" altLang="en-US" sz="2400">
                <a:ea typeface="楷体_GB2312" pitchFamily="49" charset="-122"/>
              </a:rPr>
              <a:t>）当方程有两个相等的实根时</a:t>
            </a:r>
            <a:r>
              <a:rPr lang="en-US" altLang="zh-CN" sz="2400">
                <a:ea typeface="楷体_GB2312" pitchFamily="49" charset="-122"/>
              </a:rPr>
              <a:t>,</a:t>
            </a:r>
            <a:r>
              <a:rPr lang="zh-CN" altLang="en-US" sz="2400">
                <a:ea typeface="楷体_GB2312" pitchFamily="49" charset="-122"/>
              </a:rPr>
              <a:t>必须且只需        	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ea typeface="楷体_GB2312" pitchFamily="49" charset="-122"/>
              </a:rPr>
              <a:t>解出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  ∴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>
                <a:ea typeface="楷体_GB2312" pitchFamily="49" charset="-122"/>
              </a:rPr>
              <a:t>3</a:t>
            </a:r>
            <a:r>
              <a:rPr lang="zh-CN" altLang="en-US" sz="2400">
                <a:ea typeface="楷体_GB2312" pitchFamily="49" charset="-122"/>
              </a:rPr>
              <a:t>时</a:t>
            </a:r>
            <a:r>
              <a:rPr lang="en-US" altLang="zh-CN" sz="2400">
                <a:ea typeface="楷体_GB2312" pitchFamily="49" charset="-122"/>
              </a:rPr>
              <a:t>,</a:t>
            </a:r>
            <a:r>
              <a:rPr lang="zh-CN" altLang="en-US" sz="2400">
                <a:ea typeface="楷体_GB2312" pitchFamily="49" charset="-122"/>
              </a:rPr>
              <a:t>方程有两个相等的实数根</a:t>
            </a:r>
            <a:r>
              <a:rPr lang="en-US" altLang="zh-CN" sz="240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ea typeface="楷体_GB2312" pitchFamily="49" charset="-122"/>
              </a:rPr>
              <a:t>（</a:t>
            </a:r>
            <a:r>
              <a:rPr lang="en-US" altLang="zh-CN" sz="2400">
                <a:ea typeface="楷体_GB2312" pitchFamily="49" charset="-122"/>
              </a:rPr>
              <a:t>3</a:t>
            </a:r>
            <a:r>
              <a:rPr lang="zh-CN" altLang="en-US" sz="2400">
                <a:ea typeface="楷体_GB2312" pitchFamily="49" charset="-122"/>
              </a:rPr>
              <a:t>）当方程有两个不相等实数根时</a:t>
            </a:r>
            <a:r>
              <a:rPr lang="en-US" altLang="zh-CN" sz="2400">
                <a:ea typeface="楷体_GB2312" pitchFamily="49" charset="-122"/>
              </a:rPr>
              <a:t>,</a:t>
            </a:r>
            <a:r>
              <a:rPr lang="zh-CN" altLang="en-US" sz="2400">
                <a:ea typeface="楷体_GB2312" pitchFamily="49" charset="-122"/>
              </a:rPr>
              <a:t>必须且只需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        解出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zh-CN" altLang="en-US" sz="2400">
              <a:ea typeface="楷体_GB2312" pitchFamily="49" charset="-122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>
                <a:ea typeface="楷体_GB2312" pitchFamily="49" charset="-122"/>
              </a:rPr>
              <a:t>     又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zh-CN" altLang="en-US" sz="2400">
                <a:ea typeface="楷体_GB2312" pitchFamily="49" charset="-122"/>
              </a:rPr>
              <a:t>是非负整数 ∴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>
                <a:ea typeface="楷体_GB2312" pitchFamily="49" charset="-122"/>
              </a:rPr>
              <a:t>0</a:t>
            </a:r>
            <a:r>
              <a:rPr lang="zh-CN" altLang="en-US" sz="2400">
                <a:ea typeface="楷体_GB2312" pitchFamily="49" charset="-122"/>
              </a:rPr>
              <a:t>或</a:t>
            </a:r>
            <a:r>
              <a:rPr lang="en-US" altLang="zh-CN" sz="2400" i="1">
                <a:ea typeface="楷体_GB2312" pitchFamily="49" charset="-122"/>
              </a:rPr>
              <a:t>m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>
                <a:ea typeface="楷体_GB2312" pitchFamily="49" charset="-122"/>
              </a:rPr>
              <a:t>1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楷体_GB2312" pitchFamily="49" charset="-122"/>
              </a:rPr>
              <a:t>      </a:t>
            </a:r>
            <a:r>
              <a:rPr lang="zh-CN" altLang="en-US" sz="2400">
                <a:ea typeface="楷体_GB2312" pitchFamily="49" charset="-122"/>
              </a:rPr>
              <a:t>小结</a:t>
            </a:r>
            <a:r>
              <a:rPr lang="en-US" altLang="zh-CN" sz="2400">
                <a:ea typeface="楷体_GB2312" pitchFamily="49" charset="-122"/>
              </a:rPr>
              <a:t>:</a:t>
            </a:r>
            <a:r>
              <a:rPr lang="zh-CN" altLang="en-US" sz="2400">
                <a:ea typeface="楷体_GB2312" pitchFamily="49" charset="-122"/>
              </a:rPr>
              <a:t>使用</a:t>
            </a:r>
            <a:r>
              <a:rPr lang="zh-CN" altLang="en-US" sz="2400">
                <a:ea typeface="楷体_GB2312" pitchFamily="49" charset="-122"/>
                <a:sym typeface="Symbol" panose="05050102010706020507" pitchFamily="18" charset="2"/>
              </a:rPr>
              <a:t></a:t>
            </a:r>
            <a:r>
              <a:rPr lang="zh-CN" altLang="en-US" sz="2400">
                <a:ea typeface="楷体_GB2312" pitchFamily="49" charset="-122"/>
              </a:rPr>
              <a:t>时必须在</a:t>
            </a:r>
            <a:r>
              <a:rPr lang="en-US" altLang="zh-CN" sz="2400" i="1">
                <a:ea typeface="楷体_GB2312" pitchFamily="49" charset="-122"/>
              </a:rPr>
              <a:t>a</a:t>
            </a:r>
            <a:r>
              <a:rPr lang="en-US" altLang="zh-CN" sz="2400">
                <a:ea typeface="楷体_GB2312" pitchFamily="49" charset="-122"/>
                <a:sym typeface="Symbol" panose="05050102010706020507" pitchFamily="18" charset="2"/>
              </a:rPr>
              <a:t></a:t>
            </a:r>
            <a:r>
              <a:rPr lang="en-US" altLang="zh-CN" sz="2400">
                <a:ea typeface="楷体_GB2312" pitchFamily="49" charset="-122"/>
              </a:rPr>
              <a:t>0</a:t>
            </a:r>
            <a:r>
              <a:rPr lang="zh-CN" altLang="en-US" sz="2400">
                <a:ea typeface="楷体_GB2312" pitchFamily="49" charset="-122"/>
              </a:rPr>
              <a:t>的前题下</a:t>
            </a:r>
            <a:r>
              <a:rPr lang="en-US" altLang="zh-CN" sz="240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>
                <a:ea typeface="楷体_GB2312" pitchFamily="49" charset="-122"/>
              </a:rPr>
              <a:t>     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>
              <a:ea typeface="楷体_GB2312" pitchFamily="49" charset="-122"/>
            </a:endParaRPr>
          </a:p>
        </p:txBody>
      </p:sp>
      <p:grpSp>
        <p:nvGrpSpPr>
          <p:cNvPr id="11280" name="Group 16"/>
          <p:cNvGrpSpPr/>
          <p:nvPr/>
        </p:nvGrpSpPr>
        <p:grpSpPr bwMode="auto">
          <a:xfrm>
            <a:off x="1143000" y="685800"/>
            <a:ext cx="6934200" cy="3933825"/>
            <a:chOff x="720" y="432"/>
            <a:chExt cx="4368" cy="2478"/>
          </a:xfrm>
        </p:grpSpPr>
        <p:graphicFrame>
          <p:nvGraphicFramePr>
            <p:cNvPr id="11269" name="Object 5"/>
            <p:cNvGraphicFramePr>
              <a:graphicFrameLocks noChangeAspect="1"/>
            </p:cNvGraphicFramePr>
            <p:nvPr/>
          </p:nvGraphicFramePr>
          <p:xfrm>
            <a:off x="3984" y="432"/>
            <a:ext cx="1056" cy="82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0" name="Equation" r:id="rId3" imgW="914400" imgH="711200" progId="Equation.3">
                    <p:embed/>
                  </p:oleObj>
                </mc:Choice>
                <mc:Fallback>
                  <p:oleObj name="Equation" r:id="rId3" imgW="914400" imgH="711200" progId="Equation.3">
                    <p:embed/>
                    <p:pic>
                      <p:nvPicPr>
                        <p:cNvPr id="0" name="图片 61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84" y="432"/>
                          <a:ext cx="1056" cy="82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0" name="Object 6"/>
            <p:cNvGraphicFramePr>
              <a:graphicFrameLocks noChangeAspect="1"/>
            </p:cNvGraphicFramePr>
            <p:nvPr/>
          </p:nvGraphicFramePr>
          <p:xfrm>
            <a:off x="720" y="864"/>
            <a:ext cx="624" cy="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1" name="Equation" r:id="rId5" imgW="469900" imgH="457200" progId="Equation.3">
                    <p:embed/>
                  </p:oleObj>
                </mc:Choice>
                <mc:Fallback>
                  <p:oleObj name="Equation" r:id="rId5" imgW="469900" imgH="457200" progId="Equation.3">
                    <p:embed/>
                    <p:pic>
                      <p:nvPicPr>
                        <p:cNvPr id="0" name="图片 61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864"/>
                          <a:ext cx="624" cy="6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2" name="Object 8"/>
            <p:cNvGraphicFramePr>
              <a:graphicFrameLocks noChangeAspect="1"/>
            </p:cNvGraphicFramePr>
            <p:nvPr/>
          </p:nvGraphicFramePr>
          <p:xfrm>
            <a:off x="4224" y="1872"/>
            <a:ext cx="864" cy="5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2" name="Equation" r:id="rId7" imgW="673100" imgH="457200" progId="Equation.3">
                    <p:embed/>
                  </p:oleObj>
                </mc:Choice>
                <mc:Fallback>
                  <p:oleObj name="Equation" r:id="rId7" imgW="673100" imgH="457200" progId="Equation.3">
                    <p:embed/>
                    <p:pic>
                      <p:nvPicPr>
                        <p:cNvPr id="0" name="图片 61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" y="1872"/>
                          <a:ext cx="864" cy="5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9"/>
            <p:cNvGraphicFramePr>
              <a:graphicFrameLocks noChangeAspect="1"/>
            </p:cNvGraphicFramePr>
            <p:nvPr/>
          </p:nvGraphicFramePr>
          <p:xfrm>
            <a:off x="1152" y="2256"/>
            <a:ext cx="672" cy="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3" name="Equation" r:id="rId9" imgW="469900" imgH="457200" progId="Equation.3">
                    <p:embed/>
                  </p:oleObj>
                </mc:Choice>
                <mc:Fallback>
                  <p:oleObj name="Equation" r:id="rId9" imgW="469900" imgH="457200" progId="Equation.3">
                    <p:embed/>
                    <p:pic>
                      <p:nvPicPr>
                        <p:cNvPr id="0" name="图片 61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52" y="2256"/>
                          <a:ext cx="672" cy="6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8200"/>
            <a:ext cx="7772400" cy="55626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ea typeface="楷体_GB2312" pitchFamily="49" charset="-122"/>
              </a:rPr>
              <a:t>例</a:t>
            </a:r>
            <a:r>
              <a:rPr lang="en-US" altLang="zh-CN" sz="2800" b="1" dirty="0">
                <a:ea typeface="楷体_GB2312" pitchFamily="49" charset="-122"/>
              </a:rPr>
              <a:t>3. </a:t>
            </a:r>
            <a:r>
              <a:rPr lang="en-US" altLang="zh-CN" sz="2800" b="1" i="1" dirty="0">
                <a:ea typeface="楷体_GB2312" pitchFamily="49" charset="-122"/>
              </a:rPr>
              <a:t>m</a:t>
            </a:r>
            <a:r>
              <a:rPr lang="zh-CN" altLang="en-US" sz="2800" b="1" dirty="0">
                <a:ea typeface="楷体_GB2312" pitchFamily="49" charset="-122"/>
              </a:rPr>
              <a:t>取什么值时</a:t>
            </a:r>
            <a:r>
              <a:rPr lang="en-US" altLang="zh-CN" sz="2800" b="1" dirty="0">
                <a:ea typeface="楷体_GB2312" pitchFamily="49" charset="-122"/>
              </a:rPr>
              <a:t>,</a:t>
            </a:r>
            <a:r>
              <a:rPr lang="zh-CN" altLang="en-US" sz="2800" b="1" dirty="0">
                <a:ea typeface="楷体_GB2312" pitchFamily="49" charset="-122"/>
              </a:rPr>
              <a:t>关于</a:t>
            </a:r>
            <a:r>
              <a:rPr lang="en-US" altLang="zh-CN" sz="2800" b="1" i="1" dirty="0">
                <a:ea typeface="楷体_GB2312" pitchFamily="49" charset="-122"/>
              </a:rPr>
              <a:t>x</a:t>
            </a:r>
            <a:r>
              <a:rPr lang="zh-CN" altLang="en-US" sz="2800" b="1" dirty="0">
                <a:ea typeface="楷体_GB2312" pitchFamily="49" charset="-122"/>
              </a:rPr>
              <a:t>的方程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800" b="1" dirty="0">
                <a:ea typeface="楷体_GB2312" pitchFamily="49" charset="-122"/>
              </a:rPr>
              <a:t>2</a:t>
            </a:r>
            <a:r>
              <a:rPr lang="en-US" altLang="zh-CN" sz="2800" b="1" i="1" dirty="0">
                <a:ea typeface="楷体_GB2312" pitchFamily="49" charset="-122"/>
              </a:rPr>
              <a:t>x</a:t>
            </a:r>
            <a:r>
              <a:rPr lang="en-US" altLang="zh-CN" sz="2800" b="1" baseline="30000" dirty="0">
                <a:ea typeface="楷体_GB2312" pitchFamily="49" charset="-122"/>
              </a:rPr>
              <a:t>2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49" charset="-122"/>
              </a:rPr>
              <a:t>(</a:t>
            </a:r>
            <a:r>
              <a:rPr lang="en-US" altLang="zh-CN" sz="2800" b="1" i="1" dirty="0">
                <a:ea typeface="楷体_GB2312" pitchFamily="49" charset="-122"/>
              </a:rPr>
              <a:t>m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b="1" dirty="0">
                <a:ea typeface="楷体_GB2312" pitchFamily="49" charset="-122"/>
              </a:rPr>
              <a:t>2)</a:t>
            </a:r>
            <a:r>
              <a:rPr lang="en-US" altLang="zh-CN" sz="2800" b="1" i="1" dirty="0">
                <a:ea typeface="楷体_GB2312" pitchFamily="49" charset="-122"/>
              </a:rPr>
              <a:t>x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800" b="1" dirty="0">
                <a:ea typeface="楷体_GB2312" pitchFamily="49" charset="-122"/>
              </a:rPr>
              <a:t>2</a:t>
            </a:r>
            <a:r>
              <a:rPr lang="en-US" altLang="zh-CN" sz="2800" b="1" i="1" dirty="0">
                <a:ea typeface="楷体_GB2312" pitchFamily="49" charset="-122"/>
              </a:rPr>
              <a:t>m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800" b="1" dirty="0">
                <a:ea typeface="楷体_GB2312" pitchFamily="49" charset="-122"/>
              </a:rPr>
              <a:t>2</a:t>
            </a:r>
            <a:r>
              <a:rPr lang="en-US" altLang="zh-CN" sz="2800" b="1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800" b="1" dirty="0">
                <a:ea typeface="楷体_GB2312" pitchFamily="49" charset="-122"/>
              </a:rPr>
              <a:t>0</a:t>
            </a:r>
            <a:r>
              <a:rPr lang="zh-CN" altLang="en-US" sz="2800" b="1" dirty="0">
                <a:ea typeface="楷体_GB2312" pitchFamily="49" charset="-122"/>
              </a:rPr>
              <a:t>有两个相等的实数根？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800" b="1" dirty="0">
                <a:ea typeface="楷体_GB2312" pitchFamily="49" charset="-122"/>
              </a:rPr>
              <a:t>并求出这时方程的根</a:t>
            </a:r>
            <a:r>
              <a:rPr lang="en-US" altLang="zh-CN" sz="2800" b="1" dirty="0">
                <a:ea typeface="楷体_GB2312" pitchFamily="49" charset="-122"/>
              </a:rPr>
              <a:t>.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解</a:t>
            </a:r>
            <a:r>
              <a:rPr lang="en-US" altLang="zh-CN" sz="2400" dirty="0">
                <a:ea typeface="楷体_GB2312" pitchFamily="49" charset="-122"/>
              </a:rPr>
              <a:t>:∵</a:t>
            </a:r>
            <a:r>
              <a:rPr lang="zh-CN" altLang="en-US" sz="2400" dirty="0">
                <a:ea typeface="楷体_GB2312" pitchFamily="49" charset="-122"/>
              </a:rPr>
              <a:t>方程有两个相等的实数根</a:t>
            </a:r>
            <a:r>
              <a:rPr lang="en-US" altLang="zh-CN" sz="2400" dirty="0">
                <a:ea typeface="楷体_GB2312" pitchFamily="49" charset="-122"/>
              </a:rPr>
              <a:t>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∴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</a:t>
            </a:r>
            <a:r>
              <a:rPr lang="en-US" altLang="zh-CN" sz="2400" dirty="0">
                <a:ea typeface="楷体_GB2312" pitchFamily="49" charset="-122"/>
              </a:rPr>
              <a:t>(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2)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8(2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baseline="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12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</a:t>
            </a:r>
            <a:r>
              <a:rPr lang="en-US" altLang="zh-CN" sz="2400" dirty="0">
                <a:ea typeface="楷体_GB2312" pitchFamily="49" charset="-122"/>
              </a:rPr>
              <a:t>20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(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2)(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</a:t>
            </a:r>
            <a:r>
              <a:rPr lang="en-US" altLang="zh-CN" sz="2400" dirty="0">
                <a:ea typeface="楷体_GB2312" pitchFamily="49" charset="-122"/>
              </a:rPr>
              <a:t>10)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zh-CN" sz="2400" dirty="0">
                <a:ea typeface="楷体_GB2312" pitchFamily="49" charset="-122"/>
              </a:rPr>
              <a:t>∴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baseline="-300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2  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baseline="-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10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当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baseline="-30000" dirty="0">
                <a:ea typeface="楷体_GB2312" pitchFamily="49" charset="-122"/>
              </a:rPr>
              <a:t>1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时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当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baseline="-30000" dirty="0">
                <a:ea typeface="楷体_GB2312" pitchFamily="49" charset="-122"/>
              </a:rPr>
              <a:t>2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10</a:t>
            </a:r>
            <a:r>
              <a:rPr lang="zh-CN" altLang="en-US" sz="2400" dirty="0">
                <a:ea typeface="楷体_GB2312" pitchFamily="49" charset="-122"/>
              </a:rPr>
              <a:t>时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zh-CN" altLang="en-US" sz="2400" dirty="0">
                <a:ea typeface="楷体_GB2312" pitchFamily="49" charset="-122"/>
              </a:rPr>
              <a:t>∴所求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2</a:t>
            </a:r>
            <a:r>
              <a:rPr lang="zh-CN" altLang="en-US" sz="2400" dirty="0">
                <a:ea typeface="楷体_GB2312" pitchFamily="49" charset="-122"/>
              </a:rPr>
              <a:t>或</a:t>
            </a:r>
            <a:r>
              <a:rPr lang="en-US" altLang="zh-CN" sz="2400" i="1" dirty="0">
                <a:ea typeface="楷体_GB2312" pitchFamily="49" charset="-122"/>
              </a:rPr>
              <a:t>m</a:t>
            </a:r>
            <a:r>
              <a:rPr lang="en-US" altLang="zh-CN" sz="2400" dirty="0">
                <a:ea typeface="楷体_GB2312" pitchFamily="49" charset="-122"/>
                <a:sym typeface="Symbol" panose="05050102010706020507" pitchFamily="18" charset="2"/>
              </a:rPr>
              <a:t></a:t>
            </a:r>
            <a:r>
              <a:rPr lang="en-US" altLang="zh-CN" sz="2400" dirty="0">
                <a:ea typeface="楷体_GB2312" pitchFamily="49" charset="-122"/>
              </a:rPr>
              <a:t>10 ,</a:t>
            </a:r>
            <a:r>
              <a:rPr lang="zh-CN" altLang="en-US" sz="2400" dirty="0">
                <a:ea typeface="楷体_GB2312" pitchFamily="49" charset="-122"/>
              </a:rPr>
              <a:t>方程的根为</a:t>
            </a:r>
            <a:r>
              <a:rPr lang="en-US" altLang="zh-CN" sz="2400" dirty="0">
                <a:ea typeface="楷体_GB2312" pitchFamily="49" charset="-122"/>
              </a:rPr>
              <a:t>1</a:t>
            </a:r>
            <a:r>
              <a:rPr lang="zh-CN" altLang="en-US" sz="2400" dirty="0">
                <a:ea typeface="楷体_GB2312" pitchFamily="49" charset="-122"/>
              </a:rPr>
              <a:t>或</a:t>
            </a:r>
            <a:r>
              <a:rPr lang="en-US" altLang="zh-CN" sz="2400" dirty="0">
                <a:ea typeface="楷体_GB2312" pitchFamily="49" charset="-122"/>
              </a:rPr>
              <a:t>3.</a:t>
            </a: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en-US" altLang="zh-CN" sz="2400" dirty="0">
              <a:ea typeface="楷体_GB2312" pitchFamily="49" charset="-122"/>
            </a:endParaRPr>
          </a:p>
        </p:txBody>
      </p:sp>
      <p:grpSp>
        <p:nvGrpSpPr>
          <p:cNvPr id="12294" name="Group 6"/>
          <p:cNvGrpSpPr/>
          <p:nvPr/>
        </p:nvGrpSpPr>
        <p:grpSpPr bwMode="auto">
          <a:xfrm>
            <a:off x="2438400" y="4445000"/>
            <a:ext cx="1828800" cy="1193800"/>
            <a:chOff x="1536" y="2640"/>
            <a:chExt cx="1152" cy="752"/>
          </a:xfrm>
        </p:grpSpPr>
        <p:graphicFrame>
          <p:nvGraphicFramePr>
            <p:cNvPr id="12292" name="Object 4"/>
            <p:cNvGraphicFramePr>
              <a:graphicFrameLocks noChangeAspect="1"/>
            </p:cNvGraphicFramePr>
            <p:nvPr/>
          </p:nvGraphicFramePr>
          <p:xfrm>
            <a:off x="1536" y="2640"/>
            <a:ext cx="1152" cy="39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name="Equation" r:id="rId3" imgW="1155700" imgH="393700" progId="Equation.3">
                    <p:embed/>
                  </p:oleObj>
                </mc:Choice>
                <mc:Fallback>
                  <p:oleObj name="Equation" r:id="rId3" imgW="1155700" imgH="393700" progId="Equation.3">
                    <p:embed/>
                    <p:pic>
                      <p:nvPicPr>
                        <p:cNvPr id="0" name="图片 7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2640"/>
                          <a:ext cx="1152" cy="39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293" name="Object 5"/>
            <p:cNvGraphicFramePr>
              <a:graphicFrameLocks noChangeAspect="1"/>
            </p:cNvGraphicFramePr>
            <p:nvPr/>
          </p:nvGraphicFramePr>
          <p:xfrm>
            <a:off x="1536" y="3024"/>
            <a:ext cx="1104" cy="3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9" name="Equation" r:id="rId5" imgW="1180465" imgH="393700" progId="Equation.3">
                    <p:embed/>
                  </p:oleObj>
                </mc:Choice>
                <mc:Fallback>
                  <p:oleObj name="Equation" r:id="rId5" imgW="1180465" imgH="393700" progId="Equation.3">
                    <p:embed/>
                    <p:pic>
                      <p:nvPicPr>
                        <p:cNvPr id="0" name="图片 7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6" y="3024"/>
                          <a:ext cx="1104" cy="3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1567</Words>
  <Application>Microsoft Office PowerPoint</Application>
  <PresentationFormat>全屏显示(4:3)</PresentationFormat>
  <Paragraphs>148</Paragraphs>
  <Slides>19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30" baseType="lpstr">
      <vt:lpstr>楷体_GB2312</vt:lpstr>
      <vt:lpstr>隶书</vt:lpstr>
      <vt:lpstr>宋体</vt:lpstr>
      <vt:lpstr>微软雅黑</vt:lpstr>
      <vt:lpstr>Arial</vt:lpstr>
      <vt:lpstr>Calibri</vt:lpstr>
      <vt:lpstr>Symbol</vt:lpstr>
      <vt:lpstr>Times New Roman</vt:lpstr>
      <vt:lpstr>Wingdings</vt:lpstr>
      <vt:lpstr>WWW.2PPT.COM
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2017-08-27T09:05:00Z</dcterms:created>
  <dcterms:modified xsi:type="dcterms:W3CDTF">2023-01-17T02:42:19Z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F032625CE70E48C8ABAFA4E7200760F0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