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8" r:id="rId16"/>
  </p:sldIdLst>
  <p:sldSz cx="12192000" cy="6858000"/>
  <p:notesSz cx="6858000" cy="9144000"/>
  <p:embeddedFontLst>
    <p:embeddedFont>
      <p:font typeface="微软雅黑" panose="020B0503020204020204" pitchFamily="34" charset="-122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andolFang R" panose="02010600030101010101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E21D8199-4557-47B7-9805-A2211389CE1C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F363E149-345C-4782-87A3-DB7AB6B087F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E149-345C-4782-87A3-DB7AB6B087F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20132"/>
            <a:ext cx="965200" cy="643467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876300" y="1206500"/>
            <a:ext cx="10439400" cy="5168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630286" y="1693021"/>
            <a:ext cx="8605397" cy="1951879"/>
            <a:chOff x="-597843" y="2915492"/>
            <a:chExt cx="7370909" cy="1951879"/>
          </a:xfrm>
        </p:grpSpPr>
        <p:sp>
          <p:nvSpPr>
            <p:cNvPr id="13" name="文本框 12"/>
            <p:cNvSpPr txBox="1"/>
            <p:nvPr/>
          </p:nvSpPr>
          <p:spPr>
            <a:xfrm>
              <a:off x="-597843" y="2915492"/>
              <a:ext cx="73709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汉语拼音</a:t>
              </a:r>
              <a:r>
                <a:rPr lang="en-US" altLang="zh-CN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13  </a:t>
              </a:r>
              <a:r>
                <a:rPr lang="en-US" altLang="zh-CN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ɑngengyingong</a:t>
              </a:r>
              <a:r>
                <a:rPr lang="en-US" altLang="zh-CN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3" name="Picture 2" descr="dy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1681163"/>
            <a:ext cx="20113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094538" y="5038725"/>
            <a:ext cx="2808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鹰</a:t>
            </a: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6022975" y="3022600"/>
            <a:ext cx="1223963" cy="2087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</a:t>
            </a:r>
            <a:endParaRPr lang="zh-CN" altLang="en-US" sz="9600" b="1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7321550" y="2752725"/>
            <a:ext cx="1798638" cy="2232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ing</a:t>
            </a:r>
            <a:endParaRPr lang="zh-CN" altLang="en-US" sz="9600" b="1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951537" y="1966913"/>
            <a:ext cx="386082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000" b="1" kern="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整体认读音节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/>
          <a:srcRect b="21181"/>
          <a:stretch>
            <a:fillRect/>
          </a:stretch>
        </p:blipFill>
        <p:spPr bwMode="auto">
          <a:xfrm>
            <a:off x="2379637" y="2681277"/>
            <a:ext cx="3048000" cy="2730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写一写</a:t>
            </a: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2017713" y="1997075"/>
            <a:ext cx="7632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2017713" y="2500313"/>
            <a:ext cx="7632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2017713" y="3005138"/>
            <a:ext cx="7632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2017713" y="3436938"/>
            <a:ext cx="7632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2017713" y="4210050"/>
            <a:ext cx="7632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2017713" y="4713288"/>
            <a:ext cx="7632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017713" y="5218113"/>
            <a:ext cx="7632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2017713" y="5722938"/>
            <a:ext cx="7632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868613" y="1997075"/>
            <a:ext cx="571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457575" y="1997075"/>
            <a:ext cx="1727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ng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049963" y="1981200"/>
            <a:ext cx="2519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eng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025775" y="4210050"/>
            <a:ext cx="20177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ing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116638" y="4210050"/>
            <a:ext cx="2089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你会读了吗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479675" y="2250720"/>
            <a:ext cx="7572375" cy="1334211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355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ang</a:t>
            </a:r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eng</a:t>
            </a:r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lang="en-US" altLang="zh-CN" sz="6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ing</a:t>
            </a:r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lang="en-US" altLang="zh-CN" sz="6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ong</a:t>
            </a:r>
            <a:endParaRPr lang="en-US" altLang="zh-CN" sz="6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546600" y="4159250"/>
            <a:ext cx="3886200" cy="923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后鼻韵母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858963"/>
            <a:ext cx="271462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58963"/>
            <a:ext cx="2497137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1647825"/>
            <a:ext cx="273685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001838" y="4787900"/>
            <a:ext cx="2000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yóu   yǒng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游  泳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287838" y="4772025"/>
            <a:ext cx="27927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qí    zì    xíng  chē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骑 自 行 车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288213" y="4787900"/>
            <a:ext cx="28103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dǎ  </a:t>
            </a:r>
            <a:r>
              <a: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pīnɡ pānɡ 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qiú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 兵 乓 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4434" y="1793532"/>
            <a:ext cx="6091266" cy="3951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06860" y="1442411"/>
            <a:ext cx="5452249" cy="2202489"/>
            <a:chOff x="752564" y="2664882"/>
            <a:chExt cx="4670096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752564" y="2664882"/>
              <a:ext cx="4670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前鼻韵母</a:t>
            </a:r>
          </a:p>
        </p:txBody>
      </p:sp>
      <p:sp>
        <p:nvSpPr>
          <p:cNvPr id="3" name="WordArt 8"/>
          <p:cNvSpPr>
            <a:spLocks noTextEdit="1"/>
          </p:cNvSpPr>
          <p:nvPr/>
        </p:nvSpPr>
        <p:spPr>
          <a:xfrm>
            <a:off x="4517806" y="2746155"/>
            <a:ext cx="6072188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 noProof="1">
                <a:ln w="2857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an  en  </a:t>
            </a:r>
          </a:p>
          <a:p>
            <a:pPr algn="ctr" eaLnBrk="0" hangingPunct="0"/>
            <a:r>
              <a:rPr lang="zh-CN" altLang="en-US" sz="3600" b="1" noProof="1">
                <a:ln w="2857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in  un  ün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3" y="2144109"/>
            <a:ext cx="4221039" cy="4666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Picture 3" descr="u=4231503233,871141782&amp;fm=0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593975"/>
            <a:ext cx="24796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=4231503233,871141782&amp;fm=0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2593975"/>
            <a:ext cx="24796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u=4231503233,871141782&amp;fm=0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2630488"/>
            <a:ext cx="24796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u=4231503233,871141782&amp;fm=0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2630488"/>
            <a:ext cx="24796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20100616173230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9" t="34592" b="37897"/>
          <a:stretch>
            <a:fillRect/>
          </a:stretch>
        </p:blipFill>
        <p:spPr bwMode="auto">
          <a:xfrm>
            <a:off x="1560513" y="1704975"/>
            <a:ext cx="293211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20100616173230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6180"/>
          <a:stretch>
            <a:fillRect/>
          </a:stretch>
        </p:blipFill>
        <p:spPr bwMode="auto">
          <a:xfrm rot="359626">
            <a:off x="3398838" y="1560513"/>
            <a:ext cx="30099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20100616173230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9" t="34592" b="37897"/>
          <a:stretch>
            <a:fillRect/>
          </a:stretch>
        </p:blipFill>
        <p:spPr bwMode="auto">
          <a:xfrm>
            <a:off x="5448300" y="1730375"/>
            <a:ext cx="293211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20100616173230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6180"/>
          <a:stretch>
            <a:fillRect/>
          </a:stretch>
        </p:blipFill>
        <p:spPr bwMode="auto">
          <a:xfrm rot="359626">
            <a:off x="7256463" y="1616075"/>
            <a:ext cx="30099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822575" y="125571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Picture 33" descr="20081015134253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255713"/>
            <a:ext cx="31734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2489200" y="2200275"/>
            <a:ext cx="1122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kumimoji="1" lang="en-US" altLang="zh-CN" sz="4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ɑnɡ</a:t>
            </a:r>
            <a:endParaRPr lang="zh-CN" altLang="en-US" sz="7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8013" y="2200275"/>
            <a:ext cx="1095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kumimoji="1" lang="en-US" altLang="zh-CN" sz="4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enɡ</a:t>
            </a:r>
            <a:endParaRPr lang="zh-CN" altLang="en-US" sz="7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65888" y="2200275"/>
            <a:ext cx="952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kumimoji="1" lang="en-US" altLang="zh-CN" sz="4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inɡ</a:t>
            </a:r>
            <a:endParaRPr lang="zh-CN" altLang="en-US" sz="7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96275" y="2200275"/>
            <a:ext cx="1122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kumimoji="1" lang="en-US" altLang="zh-CN" sz="4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onɡ</a:t>
            </a:r>
            <a:endParaRPr lang="zh-CN" altLang="en-US" sz="7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167187" y="1387475"/>
            <a:ext cx="3529013" cy="2016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500" b="1" dirty="0" err="1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ɑnɡ</a:t>
            </a:r>
            <a:endParaRPr lang="en-US" altLang="zh-CN" sz="12500" b="1" dirty="0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881187" y="3887788"/>
            <a:ext cx="23749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ānɡ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952875" y="3887788"/>
            <a:ext cx="23034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ánɡ</a:t>
            </a:r>
            <a:endParaRPr lang="en-US" altLang="zh-CN" sz="1200" b="1">
              <a:solidFill>
                <a:srgbClr val="008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096000" y="3887788"/>
            <a:ext cx="2519362" cy="11985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7200" b="1" dirty="0" err="1">
                <a:solidFill>
                  <a:srgbClr val="993366"/>
                </a:solidFill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ǎnɡ</a:t>
            </a:r>
            <a:endParaRPr lang="en-US" altLang="zh-CN" sz="7200" b="1" dirty="0">
              <a:solidFill>
                <a:srgbClr val="993366"/>
              </a:solidFill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8293100" y="3887788"/>
            <a:ext cx="23034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ànɡ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我会拼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16"/>
          <p:cNvGrpSpPr/>
          <p:nvPr/>
        </p:nvGrpSpPr>
        <p:grpSpPr bwMode="auto">
          <a:xfrm>
            <a:off x="1517650" y="2060575"/>
            <a:ext cx="8667750" cy="3162300"/>
            <a:chOff x="285720" y="1857364"/>
            <a:chExt cx="8668385" cy="3162935"/>
          </a:xfrm>
        </p:grpSpPr>
        <p:sp>
          <p:nvSpPr>
            <p:cNvPr id="9" name="椭圆 8"/>
            <p:cNvSpPr/>
            <p:nvPr/>
          </p:nvSpPr>
          <p:spPr>
            <a:xfrm>
              <a:off x="3646704" y="3596026"/>
              <a:ext cx="1512998" cy="14242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85720" y="3596026"/>
              <a:ext cx="2186148" cy="127343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1" name="直接连接符 10"/>
            <p:cNvCxnSpPr>
              <a:endCxn id="9" idx="2"/>
            </p:cNvCxnSpPr>
            <p:nvPr/>
          </p:nvCxnSpPr>
          <p:spPr>
            <a:xfrm>
              <a:off x="2471868" y="4296254"/>
              <a:ext cx="1174836" cy="127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endCxn id="9" idx="2"/>
            </p:cNvCxnSpPr>
            <p:nvPr/>
          </p:nvCxnSpPr>
          <p:spPr>
            <a:xfrm>
              <a:off x="3119616" y="3145086"/>
              <a:ext cx="781107" cy="6478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endCxn id="9" idx="2"/>
            </p:cNvCxnSpPr>
            <p:nvPr/>
          </p:nvCxnSpPr>
          <p:spPr>
            <a:xfrm flipV="1">
              <a:off x="4945374" y="3145086"/>
              <a:ext cx="984322" cy="7034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9" idx="6"/>
              <a:endCxn id="9" idx="2"/>
            </p:cNvCxnSpPr>
            <p:nvPr/>
          </p:nvCxnSpPr>
          <p:spPr>
            <a:xfrm flipV="1">
              <a:off x="5159702" y="4296254"/>
              <a:ext cx="1128796" cy="127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3791059" y="3745868"/>
              <a:ext cx="1364576" cy="92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ɑ</a:t>
              </a:r>
              <a:r>
                <a:rPr lang="en-US" altLang="zh-CN" sz="4800" b="1" dirty="0" err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ng</a:t>
              </a:r>
              <a:endPara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285720" y="3729344"/>
              <a:ext cx="2034680" cy="92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qiáng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1606617" y="1857364"/>
              <a:ext cx="2451280" cy="12877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815190" y="1857364"/>
              <a:ext cx="2675133" cy="12877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288498" y="3667477"/>
              <a:ext cx="2665607" cy="127343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21"/>
            <p:cNvSpPr txBox="1">
              <a:spLocks noChangeArrowheads="1"/>
            </p:cNvSpPr>
            <p:nvPr/>
          </p:nvSpPr>
          <p:spPr bwMode="auto">
            <a:xfrm>
              <a:off x="1894175" y="1997699"/>
              <a:ext cx="1824672" cy="92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bāng</a:t>
              </a:r>
            </a:p>
          </p:txBody>
        </p:sp>
        <p:sp>
          <p:nvSpPr>
            <p:cNvPr id="26" name="文本框 22"/>
            <p:cNvSpPr txBox="1">
              <a:spLocks noChangeArrowheads="1"/>
            </p:cNvSpPr>
            <p:nvPr/>
          </p:nvSpPr>
          <p:spPr bwMode="auto">
            <a:xfrm>
              <a:off x="4814540" y="1998334"/>
              <a:ext cx="2602185" cy="92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zhuàng</a:t>
              </a:r>
            </a:p>
          </p:txBody>
        </p:sp>
        <p:sp>
          <p:nvSpPr>
            <p:cNvPr id="27" name="文本框 23"/>
            <p:cNvSpPr txBox="1">
              <a:spLocks noChangeArrowheads="1"/>
            </p:cNvSpPr>
            <p:nvPr/>
          </p:nvSpPr>
          <p:spPr bwMode="auto">
            <a:xfrm>
              <a:off x="6217255" y="3729344"/>
              <a:ext cx="2627835" cy="92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chuāng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343400" y="1481138"/>
            <a:ext cx="3529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25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enɡ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128838" y="3981450"/>
            <a:ext cx="237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ēnɡ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183063" y="3981450"/>
            <a:ext cx="2303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énɡ</a:t>
            </a:r>
            <a:endParaRPr lang="en-US" altLang="zh-CN" sz="7200" b="1">
              <a:solidFill>
                <a:srgbClr val="008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253163" y="3995738"/>
            <a:ext cx="2519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9933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ěnɡ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8326438" y="3981450"/>
            <a:ext cx="2303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ènɡ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我会拼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5006975" y="3600450"/>
            <a:ext cx="1511300" cy="14255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1644650" y="3600450"/>
            <a:ext cx="2187575" cy="12731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6ECEE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627835" y="4351337"/>
            <a:ext cx="1174750" cy="111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598194" y="2930525"/>
            <a:ext cx="357981" cy="8112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346825" y="3005139"/>
            <a:ext cx="982662" cy="703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>
            <a:off x="5045075" y="4802189"/>
            <a:ext cx="1511300" cy="1587"/>
          </a:xfrm>
          <a:prstGeom prst="bentConnector5">
            <a:avLst>
              <a:gd name="adj1" fmla="val -15125"/>
              <a:gd name="adj2" fmla="val -59300000"/>
              <a:gd name="adj3" fmla="val 115125"/>
            </a:avLst>
          </a:prstGeom>
          <a:noFill/>
          <a:ln w="38100">
            <a:solidFill>
              <a:srgbClr val="B6DCD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文本框 14"/>
          <p:cNvSpPr txBox="1">
            <a:spLocks noChangeArrowheads="1"/>
          </p:cNvSpPr>
          <p:nvPr/>
        </p:nvSpPr>
        <p:spPr bwMode="auto">
          <a:xfrm>
            <a:off x="4968875" y="3709988"/>
            <a:ext cx="169148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eng</a:t>
            </a:r>
          </a:p>
        </p:txBody>
      </p:sp>
      <p:sp>
        <p:nvSpPr>
          <p:cNvPr id="15" name="文本框 15"/>
          <p:cNvSpPr txBox="1">
            <a:spLocks noChangeArrowheads="1"/>
          </p:cNvSpPr>
          <p:nvPr/>
        </p:nvSpPr>
        <p:spPr bwMode="auto">
          <a:xfrm>
            <a:off x="1876425" y="3733800"/>
            <a:ext cx="18469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fēng</a:t>
            </a: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2965450" y="1862138"/>
            <a:ext cx="2451100" cy="1287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6ECEE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>
            <a:spLocks noChangeArrowheads="1"/>
          </p:cNvSpPr>
          <p:nvPr/>
        </p:nvSpPr>
        <p:spPr bwMode="auto">
          <a:xfrm>
            <a:off x="6173788" y="1862138"/>
            <a:ext cx="2674937" cy="1287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6ECEE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7648575" y="3671888"/>
            <a:ext cx="2663825" cy="12747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6ECEE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21"/>
          <p:cNvSpPr txBox="1">
            <a:spLocks noChangeArrowheads="1"/>
          </p:cNvSpPr>
          <p:nvPr/>
        </p:nvSpPr>
        <p:spPr bwMode="auto">
          <a:xfrm>
            <a:off x="3252788" y="1865313"/>
            <a:ext cx="18950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rēng</a:t>
            </a:r>
            <a:endParaRPr lang="en-US" altLang="zh-CN" sz="6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2"/>
          <p:cNvSpPr txBox="1">
            <a:spLocks noChangeArrowheads="1"/>
          </p:cNvSpPr>
          <p:nvPr/>
        </p:nvSpPr>
        <p:spPr bwMode="auto">
          <a:xfrm>
            <a:off x="6518275" y="1865313"/>
            <a:ext cx="20633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héng</a:t>
            </a:r>
          </a:p>
        </p:txBody>
      </p:sp>
      <p:sp>
        <p:nvSpPr>
          <p:cNvPr id="26" name="文本框 23"/>
          <p:cNvSpPr txBox="1">
            <a:spLocks noChangeArrowheads="1"/>
          </p:cNvSpPr>
          <p:nvPr/>
        </p:nvSpPr>
        <p:spPr bwMode="auto">
          <a:xfrm>
            <a:off x="7918450" y="3722688"/>
            <a:ext cx="20746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dēng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6788150" y="4371975"/>
            <a:ext cx="1164431" cy="58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076700" y="1455738"/>
            <a:ext cx="3529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25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inɡ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987550" y="3956050"/>
            <a:ext cx="237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īnɡ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916363" y="3956050"/>
            <a:ext cx="2303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ínɡ</a:t>
            </a:r>
            <a:endParaRPr lang="en-US" altLang="zh-CN" sz="7200" b="1">
              <a:solidFill>
                <a:srgbClr val="008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986463" y="3970338"/>
            <a:ext cx="2519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9933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ǐnɡ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8059738" y="3956050"/>
            <a:ext cx="2303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ìnɡ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216400" y="1404938"/>
            <a:ext cx="3529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25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onɡ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930400" y="3905250"/>
            <a:ext cx="237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ōnɡ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859213" y="3905250"/>
            <a:ext cx="2303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ónɡ</a:t>
            </a:r>
            <a:endParaRPr lang="en-US" altLang="zh-CN" sz="7200" b="1">
              <a:solidFill>
                <a:srgbClr val="008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002338" y="3919538"/>
            <a:ext cx="2519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9933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ǒnɡ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8056563" y="3905250"/>
            <a:ext cx="2303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ònɡ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宽屏</PresentationFormat>
  <Paragraphs>89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微软雅黑</vt:lpstr>
      <vt:lpstr>Times New Roman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2021-05-07T00:29:01Z</dcterms:created>
  <dcterms:modified xsi:type="dcterms:W3CDTF">2023-01-10T07:21:40Z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F7834321BE9747A191CFC6208A7BFF5F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