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3" r:id="rId2"/>
    <p:sldId id="319" r:id="rId3"/>
    <p:sldId id="404" r:id="rId4"/>
    <p:sldId id="394" r:id="rId5"/>
    <p:sldId id="400" r:id="rId6"/>
    <p:sldId id="395" r:id="rId7"/>
    <p:sldId id="327" r:id="rId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5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51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384"/>
      </p:cViewPr>
      <p:guideLst>
        <p:guide orient="horz" pos="2225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3018" y="-90"/>
      </p:cViewPr>
      <p:guideLst>
        <p:guide orient="horz" pos="3251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1DF2-25BB-44C0-A167-41AF23979B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FF82-D2F0-4975-964C-89A38A51E7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437365" y="225703"/>
            <a:ext cx="6487995" cy="954107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 Period 5　Task &amp; </a:t>
            </a:r>
            <a:r>
              <a:rPr lang="en-US" altLang="en-US" sz="2800" b="1" kern="1200" dirty="0" err="1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Self­assessment</a:t>
            </a:r>
            <a:r>
              <a:rPr lang="en-US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 </a:t>
            </a:r>
          </a:p>
          <a:p>
            <a:pPr marL="0" indent="0">
              <a:spcBef>
                <a:spcPct val="0"/>
              </a:spcBef>
              <a:buNone/>
            </a:pPr>
            <a:endParaRPr lang="zh-CN" altLang="en-US" sz="2800" b="1" dirty="0" smtClean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62374" y="1810513"/>
            <a:ext cx="10222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7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Unit 8　Fashion</a:t>
            </a:r>
            <a:endParaRPr lang="zh-CN" altLang="en-US" sz="72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29" y="4049594"/>
            <a:ext cx="10658901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en-US" sz="4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Task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8686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761365" y="2167064"/>
          <a:ext cx="10058400" cy="3700336"/>
        </p:xfrm>
        <a:graphic>
          <a:graphicData uri="http://schemas.openxmlformats.org/drawingml/2006/table">
            <a:tbl>
              <a:tblPr/>
              <a:tblGrid>
                <a:gridCol w="89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03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单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词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闯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夹克衫，短上衣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'dʒækɪt/________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材料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/mə 'tɪərɪəl/________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模特；模型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'mɒdl/________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包括，包含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/ɪn 'kluːd/________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昏暗的；深色的；暗色的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/dɑːk/________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480546" y="3169468"/>
            <a:ext cx="170431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material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+mj-lt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439535" y="2444105"/>
            <a:ext cx="17018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jacket</a:t>
            </a:r>
          </a:p>
        </p:txBody>
      </p:sp>
      <p:sp>
        <p:nvSpPr>
          <p:cNvPr id="15" name="矩形 14"/>
          <p:cNvSpPr/>
          <p:nvPr/>
        </p:nvSpPr>
        <p:spPr>
          <a:xfrm>
            <a:off x="5538177" y="3815034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model</a:t>
            </a:r>
          </a:p>
        </p:txBody>
      </p:sp>
      <p:sp>
        <p:nvSpPr>
          <p:cNvPr id="11" name="矩形 10"/>
          <p:cNvSpPr/>
          <p:nvPr/>
        </p:nvSpPr>
        <p:spPr>
          <a:xfrm>
            <a:off x="5709627" y="4519884"/>
            <a:ext cx="1218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include </a:t>
            </a:r>
          </a:p>
        </p:txBody>
      </p:sp>
      <p:sp>
        <p:nvSpPr>
          <p:cNvPr id="12" name="矩形 11"/>
          <p:cNvSpPr/>
          <p:nvPr/>
        </p:nvSpPr>
        <p:spPr>
          <a:xfrm>
            <a:off x="7567002" y="5205684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dark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4" grpId="0" bldLvl="0" animBg="1"/>
      <p:bldP spid="15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636905" y="932591"/>
          <a:ext cx="11155045" cy="5556631"/>
        </p:xfrm>
        <a:graphic>
          <a:graphicData uri="http://schemas.openxmlformats.org/drawingml/2006/table">
            <a:tbl>
              <a:tblPr/>
              <a:tblGrid>
                <a:gridCol w="1858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032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短语互译</a:t>
                      </a:r>
                      <a:endParaRPr lang="zh-CN" altLang="en-US" sz="3000" b="1" kern="100" dirty="0">
                        <a:solidFill>
                          <a:schemeClr val="tx1"/>
                        </a:solidFill>
                        <a:latin typeface="+mn-lt"/>
                        <a:ea typeface="楷体_GB2312" panose="0201060903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1.dark blue ____________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看这个模特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50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句型在线</a:t>
                      </a:r>
                      <a:endParaRPr lang="zh-CN" altLang="en-US" sz="3000" b="1" kern="100" dirty="0">
                        <a:solidFill>
                          <a:schemeClr val="tx1"/>
                        </a:solidFill>
                        <a:latin typeface="+mn-lt"/>
                        <a:ea typeface="楷体_GB2312" panose="0201060903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我认为白衬衫看起来干净，而且白色跟其他任何颜色都搭配。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think white shirts look clean, and white________ ________ ________ ________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这件夹克衫既不太长也不太大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jacket is________ too long ________ too large…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102821" y="1102505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深蓝色</a:t>
            </a:r>
          </a:p>
        </p:txBody>
      </p:sp>
      <p:sp>
        <p:nvSpPr>
          <p:cNvPr id="4" name="矩形 3"/>
          <p:cNvSpPr/>
          <p:nvPr/>
        </p:nvSpPr>
        <p:spPr>
          <a:xfrm>
            <a:off x="4918036" y="1690515"/>
            <a:ext cx="2449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look at the model</a:t>
            </a:r>
          </a:p>
        </p:txBody>
      </p:sp>
      <p:sp>
        <p:nvSpPr>
          <p:cNvPr id="9" name="矩形 8"/>
          <p:cNvSpPr/>
          <p:nvPr/>
        </p:nvSpPr>
        <p:spPr>
          <a:xfrm>
            <a:off x="9261436" y="3766965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matches</a:t>
            </a:r>
          </a:p>
        </p:txBody>
      </p:sp>
      <p:sp>
        <p:nvSpPr>
          <p:cNvPr id="10" name="矩形 9"/>
          <p:cNvSpPr/>
          <p:nvPr/>
        </p:nvSpPr>
        <p:spPr>
          <a:xfrm>
            <a:off x="3155911" y="4452765"/>
            <a:ext cx="3965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any             other          colour</a:t>
            </a:r>
          </a:p>
        </p:txBody>
      </p:sp>
      <p:sp>
        <p:nvSpPr>
          <p:cNvPr id="11" name="矩形 10"/>
          <p:cNvSpPr/>
          <p:nvPr/>
        </p:nvSpPr>
        <p:spPr>
          <a:xfrm>
            <a:off x="5003761" y="5814840"/>
            <a:ext cx="359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not                                   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489585" y="1819697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164" y="2236470"/>
            <a:ext cx="1064623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include  </a:t>
            </a:r>
            <a:r>
              <a:rPr lang="en-US" sz="3000" b="1" i="1" dirty="0" smtClean="0"/>
              <a:t>vt. </a:t>
            </a:r>
            <a:r>
              <a:rPr lang="zh-CN" altLang="en-US" sz="3000" b="1" dirty="0" smtClean="0"/>
              <a:t>包括，包含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Jeans are very popular among students, so my design </a:t>
            </a:r>
            <a:r>
              <a:rPr lang="en-US" sz="3000" b="1" i="1" dirty="0" smtClean="0"/>
              <a:t>includes</a:t>
            </a:r>
            <a:r>
              <a:rPr lang="en-US" sz="3000" b="1" dirty="0" smtClean="0"/>
              <a:t> a pair of blue jeans.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牛仔裤在学生中很受欢迎，所以我的设计包括一条蓝色牛仔裤。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 </a:t>
            </a:r>
            <a:endParaRPr lang="zh-CN" altLang="en-US" sz="3000" b="1" dirty="0"/>
          </a:p>
        </p:txBody>
      </p:sp>
      <p:grpSp>
        <p:nvGrpSpPr>
          <p:cNvPr id="10" name="组合 9"/>
          <p:cNvGrpSpPr/>
          <p:nvPr/>
        </p:nvGrpSpPr>
        <p:grpSpPr>
          <a:xfrm>
            <a:off x="228599" y="1008380"/>
            <a:ext cx="3379186" cy="584835"/>
            <a:chOff x="923" y="1532"/>
            <a:chExt cx="3722" cy="921"/>
          </a:xfrm>
        </p:grpSpPr>
        <p:pic>
          <p:nvPicPr>
            <p:cNvPr id="11" name="图片 10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2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655" y="1366520"/>
            <a:ext cx="1115008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include</a:t>
            </a:r>
            <a:r>
              <a:rPr lang="zh-CN" altLang="en-US" sz="3000" b="1" dirty="0" smtClean="0"/>
              <a:t>作动词，意为“包括，包含”。</a:t>
            </a:r>
            <a:r>
              <a:rPr lang="en-US" altLang="zh-CN" sz="3000" b="1" dirty="0" smtClean="0"/>
              <a:t>include sth</a:t>
            </a:r>
            <a:r>
              <a:rPr lang="zh-CN" altLang="en-US" sz="3000" b="1" dirty="0" smtClean="0"/>
              <a:t>意为“包括某事”；</a:t>
            </a:r>
            <a:r>
              <a:rPr lang="en-US" altLang="zh-CN" sz="3000" b="1" dirty="0" smtClean="0"/>
              <a:t>include doing sth</a:t>
            </a:r>
            <a:r>
              <a:rPr lang="zh-CN" altLang="en-US" sz="3000" b="1" dirty="0" smtClean="0"/>
              <a:t>意为“包括做某事”。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including</a:t>
            </a:r>
            <a:r>
              <a:rPr lang="zh-CN" altLang="en-US" sz="3000" b="1" dirty="0" smtClean="0"/>
              <a:t>作介词，意为“包括，包含”，前面常用逗号与句子其他成分隔开。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 </a:t>
            </a:r>
            <a:r>
              <a:rPr lang="en-US" altLang="zh-CN" sz="3000" b="1" dirty="0" smtClean="0"/>
              <a:t>She has many hobbies, including dancing and drawing.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她有很多爱好，包括舞蹈和绘画。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1240971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4689" y="2210286"/>
            <a:ext cx="10683551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我们的家庭作业包括阅读和写作。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Our homework ________ ________ and writing.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38876" y="3075791"/>
            <a:ext cx="257237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+mj-lt"/>
              </a:rPr>
              <a:t>includes   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初中专用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9525">
          <a:noFill/>
          <a:miter lim="800000"/>
        </a:ln>
      </a:spPr>
      <a:bodyPr vert="horz" wrap="none" lIns="91440" tIns="45720" rIns="91440" bIns="45720" numCol="1" anchor="ctr" anchorCtr="0" compatLnSpc="1">
        <a:spAutoFit/>
      </a:bodyPr>
      <a:lstStyle>
        <a:defPPr marL="0"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2400" b="1" i="0" u="none" strike="noStrike" cap="none" normalizeH="0" baseline="0" dirty="0" smtClean="0">
            <a:ln>
              <a:noFill/>
            </a:ln>
            <a:solidFill>
              <a:srgbClr val="57C6CF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宽屏</PresentationFormat>
  <Paragraphs>47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华文新魏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0D7BF60CB2414E2A8A0BF1C827791877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