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2" r:id="rId2"/>
    <p:sldId id="264" r:id="rId3"/>
    <p:sldId id="263" r:id="rId4"/>
    <p:sldId id="261" r:id="rId5"/>
    <p:sldId id="360" r:id="rId6"/>
    <p:sldId id="361" r:id="rId7"/>
    <p:sldId id="275" r:id="rId8"/>
    <p:sldId id="356" r:id="rId9"/>
    <p:sldId id="355" r:id="rId10"/>
    <p:sldId id="348" r:id="rId11"/>
    <p:sldId id="359" r:id="rId12"/>
    <p:sldId id="293" r:id="rId13"/>
    <p:sldId id="350" r:id="rId14"/>
    <p:sldId id="357" r:id="rId15"/>
    <p:sldId id="358" r:id="rId16"/>
    <p:sldId id="288" r:id="rId17"/>
    <p:sldId id="290" r:id="rId18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2574" y="20692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45637"/>
            <a:ext cx="9144000" cy="809012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长方体的表面积</a:t>
            </a:r>
          </a:p>
        </p:txBody>
      </p:sp>
      <p:sp>
        <p:nvSpPr>
          <p:cNvPr id="3" name="矩形 2"/>
          <p:cNvSpPr/>
          <p:nvPr/>
        </p:nvSpPr>
        <p:spPr>
          <a:xfrm>
            <a:off x="3951" y="3867894"/>
            <a:ext cx="914004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652236" y="8014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174" y="1653648"/>
            <a:ext cx="8181653" cy="76284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正方体的表面积＝棱长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棱长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×6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0277" y="41410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34498" y="40100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04385" y="1991677"/>
            <a:ext cx="1681473" cy="164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/>
          <p:nvPr/>
        </p:nvSpPr>
        <p:spPr>
          <a:xfrm>
            <a:off x="3054596" y="3908473"/>
            <a:ext cx="3709200" cy="484748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en-US" altLang="zh-CN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8×8×6</a:t>
            </a:r>
            <a:r>
              <a:rPr lang="zh-CN" altLang="en-US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＝</a:t>
            </a:r>
            <a:r>
              <a:rPr lang="en-US" altLang="zh-CN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384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8958" y="1101567"/>
            <a:ext cx="7975736" cy="90024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求下列图形的表面积。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单位：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1456" y="849154"/>
            <a:ext cx="8310641" cy="131492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在下面的长方体展开图上，先把相对的面涂上相同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的颜色，再标出每个面的长和宽。（单位：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zh-CN" altLang="en-US" sz="27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zh-CN" sz="27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b="1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72793" y="2457808"/>
            <a:ext cx="277054" cy="99893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0000"/>
              </a:solidFill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14286" y="2450664"/>
            <a:ext cx="277054" cy="99893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0000"/>
              </a:solidFill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3232" y="2444711"/>
            <a:ext cx="1301055" cy="100012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0000"/>
              </a:solidFill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63195" y="2450664"/>
            <a:ext cx="1301055" cy="99893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0000"/>
              </a:solidFill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3195" y="3447218"/>
            <a:ext cx="1301055" cy="2571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0000"/>
              </a:solidFill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60754" y="2193489"/>
            <a:ext cx="1299834" cy="25598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0000"/>
              </a:solidFill>
              <a:latin typeface="Times New Roman" panose="02020603050405020304"/>
              <a:sym typeface="Times New Roman" panose="02020603050405020304"/>
            </a:endParaRPr>
          </a:p>
        </p:txBody>
      </p:sp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810" y="2751058"/>
            <a:ext cx="1999182" cy="9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0753" y="2193489"/>
            <a:ext cx="3139131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16573" y="4034970"/>
            <a:ext cx="706319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说一说，如何得到这个长方体的表面积？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5106236" y="3668674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4337320" y="2811424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4386140" y="2180393"/>
            <a:ext cx="38812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5905665" y="3417452"/>
            <a:ext cx="38812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6692889" y="3429358"/>
            <a:ext cx="38812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7455703" y="3416262"/>
            <a:ext cx="38812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702244" y="2811424"/>
            <a:ext cx="38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4392243" y="3435312"/>
            <a:ext cx="38812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91195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做一个长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54cm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、宽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、高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95cm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的洗衣机包装箱，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至少需要多大面积的硬纸板？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722537" y="1896903"/>
            <a:ext cx="81080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54×50×2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50×95×2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54×95×2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25160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cm²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或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54×50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50×95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54×95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25160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cm²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答：至少需要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25160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平方厘米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面积的硬纸板。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1008155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制作一个棱长为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35cm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的正方体无盖玻璃鱼缸，至少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需要多大面积的玻璃？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084245" y="1986354"/>
            <a:ext cx="6669165" cy="13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35×35×5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6125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cm²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答：至少需要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6125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平方厘米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面积的玻璃。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4216" y="680971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淘气的房间长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3.5m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、宽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3m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、高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3m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。除去门窗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4.5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m²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房间的墙壁和房顶都贴上墙纸，这个房间至少需要 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多大面积的墙纸？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P17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6658948" y="3570722"/>
            <a:ext cx="1578109" cy="0"/>
          </a:xfrm>
          <a:prstGeom prst="straightConnector1">
            <a:avLst/>
          </a:prstGeom>
          <a:ln w="28575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604393" y="2447449"/>
            <a:ext cx="7218048" cy="1938338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700" spc="-152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     3.5×3×2</a:t>
            </a:r>
            <a:r>
              <a:rPr lang="zh-CN" altLang="en-US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3×3×2</a:t>
            </a:r>
            <a:r>
              <a:rPr lang="zh-CN" altLang="en-US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3.5×3</a:t>
            </a:r>
            <a:r>
              <a:rPr lang="zh-CN" altLang="en-US" sz="2700" spc="-152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－</a:t>
            </a:r>
            <a:r>
              <a:rPr lang="en-US" altLang="zh-CN" sz="2700" spc="-152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4.5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700" spc="-152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45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）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/>
              <a:sym typeface="Times New Roman" panose="02020603050405020304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答：这个房间至少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需要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45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平方米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面积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的墙纸。</a:t>
            </a:r>
          </a:p>
        </p:txBody>
      </p:sp>
      <p:sp>
        <p:nvSpPr>
          <p:cNvPr id="7" name="立方体 6"/>
          <p:cNvSpPr/>
          <p:nvPr/>
        </p:nvSpPr>
        <p:spPr>
          <a:xfrm>
            <a:off x="6658948" y="1996716"/>
            <a:ext cx="1938157" cy="1412081"/>
          </a:xfrm>
          <a:prstGeom prst="cub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33967" y="2652750"/>
            <a:ext cx="388120" cy="75604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 b="1">
              <a:latin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9" name="组合 20"/>
          <p:cNvGrpSpPr/>
          <p:nvPr/>
        </p:nvGrpSpPr>
        <p:grpSpPr bwMode="auto">
          <a:xfrm>
            <a:off x="8295641" y="2328900"/>
            <a:ext cx="246541" cy="636984"/>
            <a:chOff x="7780421" y="3573016"/>
            <a:chExt cx="320842" cy="850231"/>
          </a:xfrm>
        </p:grpSpPr>
        <p:sp>
          <p:nvSpPr>
            <p:cNvPr id="10" name="任意多边形 8"/>
            <p:cNvSpPr/>
            <p:nvPr/>
          </p:nvSpPr>
          <p:spPr>
            <a:xfrm>
              <a:off x="7780421" y="3573016"/>
              <a:ext cx="320842" cy="850231"/>
            </a:xfrm>
            <a:custGeom>
              <a:avLst/>
              <a:gdLst>
                <a:gd name="connsiteX0" fmla="*/ 0 w 320842"/>
                <a:gd name="connsiteY0" fmla="*/ 850231 h 850231"/>
                <a:gd name="connsiteX1" fmla="*/ 320842 w 320842"/>
                <a:gd name="connsiteY1" fmla="*/ 545431 h 850231"/>
                <a:gd name="connsiteX2" fmla="*/ 320842 w 320842"/>
                <a:gd name="connsiteY2" fmla="*/ 0 h 850231"/>
                <a:gd name="connsiteX3" fmla="*/ 0 w 320842"/>
                <a:gd name="connsiteY3" fmla="*/ 352926 h 850231"/>
                <a:gd name="connsiteX4" fmla="*/ 0 w 320842"/>
                <a:gd name="connsiteY4" fmla="*/ 850231 h 85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842" h="850231">
                  <a:moveTo>
                    <a:pt x="0" y="850231"/>
                  </a:moveTo>
                  <a:lnTo>
                    <a:pt x="320842" y="545431"/>
                  </a:lnTo>
                  <a:lnTo>
                    <a:pt x="320842" y="0"/>
                  </a:lnTo>
                  <a:lnTo>
                    <a:pt x="0" y="352926"/>
                  </a:lnTo>
                  <a:lnTo>
                    <a:pt x="0" y="850231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10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948784" y="3749419"/>
              <a:ext cx="0" cy="53874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206820" y="3431858"/>
            <a:ext cx="547273" cy="4376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3.5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8285877" y="3205200"/>
            <a:ext cx="360048" cy="377428"/>
          </a:xfrm>
          <a:prstGeom prst="straightConnector1">
            <a:avLst/>
          </a:prstGeom>
          <a:ln w="28575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7"/>
          <p:cNvSpPr txBox="1">
            <a:spLocks noChangeArrowheads="1"/>
          </p:cNvSpPr>
          <p:nvPr/>
        </p:nvSpPr>
        <p:spPr bwMode="auto">
          <a:xfrm rot="18900000">
            <a:off x="8357792" y="3189282"/>
            <a:ext cx="277054" cy="4376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rot="16200000">
            <a:off x="5990847" y="2880755"/>
            <a:ext cx="1079897" cy="0"/>
          </a:xfrm>
          <a:prstGeom prst="straightConnector1">
            <a:avLst/>
          </a:prstGeom>
          <a:ln w="28575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/>
          <p:cNvSpPr txBox="1">
            <a:spLocks noChangeArrowheads="1"/>
          </p:cNvSpPr>
          <p:nvPr/>
        </p:nvSpPr>
        <p:spPr bwMode="auto">
          <a:xfrm rot="5400000">
            <a:off x="6329454" y="2666547"/>
            <a:ext cx="323850" cy="4486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 anchor="ctr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12" grpId="0" bldLvl="0" animBg="1"/>
      <p:bldP spid="14" grpId="0" bldLvl="0" animBg="1"/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0426" y="1294827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398" y="1761660"/>
            <a:ext cx="8248818" cy="131684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 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个面的面积之和就是长方体的表面积。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正方体的表面积＝棱长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×6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26749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2709" y="1209314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掌握长方体、正方体表面积的计算方法，并能正确地计算。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应用长方体、正方体表面积的计算方法解决实际问题。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1028884" y="1409768"/>
            <a:ext cx="745721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手工课上，同学们做长方体包装盒，如图。</a:t>
            </a:r>
          </a:p>
        </p:txBody>
      </p:sp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238" y="2193607"/>
            <a:ext cx="3222125" cy="20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长方体表面积的意义和计算方法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419660" y="1423911"/>
            <a:ext cx="8302240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）这些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做一个这样的包装盒至少要用多少纸板？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说一说，你是怎么想的。（单位：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pic>
        <p:nvPicPr>
          <p:cNvPr id="9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268" y="2464594"/>
            <a:ext cx="3485265" cy="224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1578" y="997744"/>
            <a:ext cx="3640513" cy="33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21847" y="697185"/>
          <a:ext cx="1965010" cy="3456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5135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135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8" marR="70298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443816" y="2798638"/>
            <a:ext cx="49796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前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870583" y="2816497"/>
            <a:ext cx="49796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后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168794" y="1886619"/>
            <a:ext cx="499186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左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156589" y="3708275"/>
            <a:ext cx="49796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右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156589" y="1117475"/>
            <a:ext cx="49796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上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150487" y="2804591"/>
            <a:ext cx="49918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下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150487" y="681540"/>
            <a:ext cx="49918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15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 rot="16200000">
            <a:off x="2753407" y="1157765"/>
            <a:ext cx="485775" cy="3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endParaRPr lang="zh-CN" altLang="en-US" sz="15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167574" y="2093788"/>
            <a:ext cx="49918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15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 rot="16200000">
            <a:off x="2753407" y="2024540"/>
            <a:ext cx="485775" cy="3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15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2858378" y="3351832"/>
            <a:ext cx="49796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15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 rot="16200000">
            <a:off x="3277613" y="2893085"/>
            <a:ext cx="485775" cy="3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endParaRPr lang="zh-CN" altLang="en-US" sz="15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 rot="16200000">
            <a:off x="2760730" y="3764042"/>
            <a:ext cx="485775" cy="3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15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2168794" y="3911872"/>
            <a:ext cx="499186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15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471773" y="2085696"/>
            <a:ext cx="49918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15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5912" y="1001461"/>
            <a:ext cx="1882014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711100" y="2306096"/>
          <a:ext cx="5922679" cy="1835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9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0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前、后两面的面积和</a:t>
                      </a:r>
                    </a:p>
                  </a:txBody>
                  <a:tcPr marL="70308" marR="70308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b="0" spc="-150" baseline="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8" marR="70308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0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左、右两面的面积和</a:t>
                      </a:r>
                    </a:p>
                  </a:txBody>
                  <a:tcPr marL="70308" marR="70308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b="0" spc="-150" baseline="0">
                        <a:latin typeface="楷体" panose="02010609060101010101" pitchFamily="49" charset="-122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8" marR="70308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0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上、下两面的面积和</a:t>
                      </a:r>
                    </a:p>
                  </a:txBody>
                  <a:tcPr marL="70308" marR="70308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b="0" spc="-150" baseline="0">
                        <a:latin typeface="楷体" panose="02010609060101010101" pitchFamily="49" charset="-122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8" marR="70308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0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长方体表面积</a:t>
                      </a:r>
                    </a:p>
                  </a:txBody>
                  <a:tcPr marL="70308" marR="70308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b="0" spc="-150" baseline="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8" marR="70308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12"/>
          <p:cNvSpPr txBox="1"/>
          <p:nvPr/>
        </p:nvSpPr>
        <p:spPr>
          <a:xfrm>
            <a:off x="5513140" y="2319478"/>
            <a:ext cx="3120035" cy="484748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defRPr/>
            </a:pPr>
            <a:r>
              <a:rPr lang="en-US" altLang="zh-CN" sz="2700" spc="-2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7×3×2</a:t>
            </a:r>
            <a:r>
              <a:rPr lang="zh-CN" altLang="en-US" sz="2700" spc="-2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＝</a:t>
            </a:r>
            <a:r>
              <a:rPr lang="en-US" altLang="zh-CN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42</a:t>
            </a:r>
            <a:r>
              <a:rPr lang="zh-CN" altLang="en-US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（</a:t>
            </a:r>
            <a:r>
              <a:rPr lang="en-US" altLang="zh-CN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cm</a:t>
            </a:r>
            <a:r>
              <a:rPr lang="en-US" altLang="zh-CN" sz="2700" spc="-76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2</a:t>
            </a:r>
            <a:r>
              <a:rPr lang="zh-CN" altLang="en-US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）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5514788" y="2784866"/>
            <a:ext cx="3118387" cy="484748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defRPr/>
            </a:pPr>
            <a:r>
              <a:rPr lang="en-US" altLang="zh-CN" sz="2700" spc="-2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3×5×2</a:t>
            </a:r>
            <a:r>
              <a:rPr lang="zh-CN" altLang="en-US" sz="2700" spc="-2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＝</a:t>
            </a:r>
            <a:r>
              <a:rPr lang="en-US" altLang="zh-CN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30</a:t>
            </a:r>
            <a:r>
              <a:rPr lang="zh-CN" altLang="en-US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（</a:t>
            </a:r>
            <a:r>
              <a:rPr lang="en-US" altLang="zh-CN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cm</a:t>
            </a:r>
            <a:r>
              <a:rPr lang="en-US" altLang="zh-CN" sz="2700" spc="-76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2</a:t>
            </a:r>
            <a:r>
              <a:rPr lang="zh-CN" altLang="en-US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）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5513141" y="3224068"/>
            <a:ext cx="3118387" cy="484748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defRPr/>
            </a:pPr>
            <a:r>
              <a:rPr lang="en-US" altLang="zh-CN" sz="2700" spc="-2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7×5×2</a:t>
            </a:r>
            <a:r>
              <a:rPr lang="zh-CN" altLang="en-US" sz="2700" spc="-2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＝</a:t>
            </a:r>
            <a:r>
              <a:rPr lang="en-US" altLang="zh-CN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70</a:t>
            </a:r>
            <a:r>
              <a:rPr lang="zh-CN" altLang="en-US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（</a:t>
            </a:r>
            <a:r>
              <a:rPr lang="en-US" altLang="zh-CN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cm</a:t>
            </a:r>
            <a:r>
              <a:rPr lang="en-US" altLang="zh-CN" sz="2700" spc="-76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2</a:t>
            </a:r>
            <a:r>
              <a:rPr lang="zh-CN" altLang="en-US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）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5151095" y="3683054"/>
            <a:ext cx="3738109" cy="484748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defRPr/>
            </a:pPr>
            <a:r>
              <a:rPr lang="en-US" altLang="zh-CN" sz="2700" spc="-1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42</a:t>
            </a:r>
            <a:r>
              <a:rPr lang="zh-CN" altLang="en-US" sz="2700" spc="-1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＋</a:t>
            </a:r>
            <a:r>
              <a:rPr lang="en-US" altLang="zh-CN" sz="2700" spc="-1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30</a:t>
            </a:r>
            <a:r>
              <a:rPr lang="zh-CN" altLang="en-US" sz="2700" spc="-1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＋</a:t>
            </a:r>
            <a:r>
              <a:rPr lang="en-US" altLang="zh-CN" sz="2700" spc="-1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70</a:t>
            </a:r>
            <a:r>
              <a:rPr lang="zh-CN" altLang="en-US" sz="2700" spc="-1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＝</a:t>
            </a:r>
            <a:r>
              <a:rPr lang="en-US" altLang="zh-CN" sz="2700" spc="-1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142</a:t>
            </a:r>
            <a:r>
              <a:rPr lang="zh-CN" altLang="en-US" sz="2700" spc="-38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（</a:t>
            </a:r>
            <a:r>
              <a:rPr lang="en-US" altLang="zh-CN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cm</a:t>
            </a:r>
            <a:r>
              <a:rPr lang="en-US" altLang="zh-CN" sz="2700" spc="-76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2</a:t>
            </a:r>
            <a:r>
              <a:rPr lang="zh-CN" altLang="en-US" sz="2700" spc="-7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）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3212" y="931314"/>
            <a:ext cx="2078176" cy="3730239"/>
          </a:xfrm>
          <a:prstGeom prst="rect">
            <a:avLst/>
          </a:prstGeom>
        </p:spPr>
      </p:pic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586964" y="376365"/>
            <a:ext cx="830224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）怎样计算这个长方体包装盒的表面积？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09188" y="46551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366" y="1089184"/>
            <a:ext cx="8475165" cy="3392329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个面的面积和就是长方体的表面积。</a:t>
            </a:r>
          </a:p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长方体表面积的计算方法：</a:t>
            </a:r>
          </a:p>
          <a:p>
            <a:pPr algn="just"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15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＝长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宽＋长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宽＋长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高＋长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高＋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高＋宽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</a:p>
          <a:p>
            <a:pPr algn="just"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15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＝长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×2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＋长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×2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＋宽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×2</a:t>
            </a:r>
          </a:p>
          <a:p>
            <a:pPr algn="just"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15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＝（长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宽＋长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高＋宽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高）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×2</a:t>
            </a:r>
            <a:endParaRPr lang="zh-CN" altLang="en-US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6248" y="952977"/>
            <a:ext cx="7975736" cy="90024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求下列图形的表面积。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单位：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9415" y="1835505"/>
            <a:ext cx="2049222" cy="11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1507765" y="3275404"/>
            <a:ext cx="6809426" cy="484748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（</a:t>
            </a:r>
            <a:r>
              <a:rPr lang="en-US" altLang="zh-CN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10×8</a:t>
            </a:r>
            <a:r>
              <a:rPr lang="zh-CN" altLang="en-US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10×4</a:t>
            </a:r>
            <a:r>
              <a:rPr lang="zh-CN" altLang="en-US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8×4</a:t>
            </a:r>
            <a:r>
              <a:rPr lang="zh-CN" altLang="en-US" sz="2700" spc="-152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）</a:t>
            </a:r>
            <a:r>
              <a:rPr lang="en-US" altLang="zh-CN" sz="2700" spc="-152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×2</a:t>
            </a:r>
            <a:r>
              <a:rPr lang="zh-CN" altLang="en-US" sz="2700" spc="-152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304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正方体表面积的计算方法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415328" y="1263496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）怎样计算正方体的表面积？想一想，说一说。</a:t>
            </a:r>
          </a:p>
        </p:txBody>
      </p:sp>
      <p:grpSp>
        <p:nvGrpSpPr>
          <p:cNvPr id="9" name="组合 36"/>
          <p:cNvGrpSpPr/>
          <p:nvPr/>
        </p:nvGrpSpPr>
        <p:grpSpPr bwMode="auto">
          <a:xfrm>
            <a:off x="3409415" y="1859284"/>
            <a:ext cx="1643920" cy="1518256"/>
            <a:chOff x="5292080" y="4581128"/>
            <a:chExt cx="1728192" cy="1728192"/>
          </a:xfrm>
        </p:grpSpPr>
        <p:sp>
          <p:nvSpPr>
            <p:cNvPr id="10" name="立方体 9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738013" y="4581128"/>
              <a:ext cx="0" cy="129654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5738013" y="5877669"/>
              <a:ext cx="128225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292080" y="5877669"/>
              <a:ext cx="445933" cy="43165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1552157" y="3852896"/>
            <a:ext cx="5706246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正方体的表面积＝棱长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×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棱长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×6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全屏显示(16:9)</PresentationFormat>
  <Paragraphs>88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2023-01-17T02:42:58Z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E46852706E284F8C94871F8BAFA57E76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