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8" r:id="rId2"/>
    <p:sldId id="256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fld id="{2DEFC155-8D83-490C-AF76-D165883DC2FA}" type="slidenum">
              <a:rPr lang="zh-CN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FC155-8D83-490C-AF76-D165883DC2FA}" type="slidenum">
              <a:rPr lang="zh-CN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/>
              <a:t>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29" y="841772"/>
            <a:ext cx="6858179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29" y="2701528"/>
            <a:ext cx="6858179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399665" indent="0" algn="ctr">
              <a:buNone/>
              <a:defRPr sz="1200"/>
            </a:lvl8pPr>
            <a:lvl9pPr marL="2742565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21F2A-6BD1-4167-B118-04CD99F2C9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845" y="273844"/>
            <a:ext cx="1971726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67" y="273844"/>
            <a:ext cx="5800876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70543-B65A-4DB5-AE65-51B3636100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67" y="273844"/>
            <a:ext cx="7886905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9987F-DEB0-4733-B728-C547BA5EB8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21F2A-6BD1-4167-B118-04CD99F2C9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5F5F-03BE-4068-A4B0-EA5F1394B8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904" y="1282304"/>
            <a:ext cx="788690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904" y="3442098"/>
            <a:ext cx="788690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6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5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0697D-1D64-4273-9FB6-833267C219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67" y="1369219"/>
            <a:ext cx="3886301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270" y="1369219"/>
            <a:ext cx="3886301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CE3A0-11D7-4AFB-AC28-7F8437D6D4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8" y="273844"/>
            <a:ext cx="7886905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104" y="1333829"/>
            <a:ext cx="3655275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399665" indent="0">
              <a:buNone/>
              <a:defRPr sz="1400"/>
            </a:lvl8pPr>
            <a:lvl9pPr marL="2742565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104" y="1999034"/>
            <a:ext cx="3655275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825" y="1333829"/>
            <a:ext cx="3673278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399665" indent="0">
              <a:buNone/>
              <a:defRPr sz="1400"/>
            </a:lvl8pPr>
            <a:lvl9pPr marL="2742565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825" y="1999034"/>
            <a:ext cx="3673278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78850-FDC0-446A-B7DA-C808E45B10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CC1B2-5517-4532-9385-F4094BA905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31063-F93B-4E07-82F5-E059D43500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8" y="342900"/>
            <a:ext cx="3124093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493" y="342901"/>
            <a:ext cx="462927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399665" indent="0">
              <a:buNone/>
              <a:defRPr sz="1500"/>
            </a:lvl8pPr>
            <a:lvl9pPr marL="2742565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58" y="1543050"/>
            <a:ext cx="3124093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399665" indent="0">
              <a:buNone/>
              <a:defRPr sz="1100"/>
            </a:lvl8pPr>
            <a:lvl9pPr marL="2742565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36294-AD9F-4F6C-B231-47A599F38A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732" y="273844"/>
            <a:ext cx="7886536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732" y="1369219"/>
            <a:ext cx="7886536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732" y="4767263"/>
            <a:ext cx="205766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345" y="4767263"/>
            <a:ext cx="3085311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600" y="4767263"/>
            <a:ext cx="2057668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305C1D41-B085-4201-A0CE-65179B71E7E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665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65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005576"/>
            <a:ext cx="9144000" cy="1134126"/>
          </a:xfrm>
        </p:spPr>
        <p:txBody>
          <a:bodyPr/>
          <a:lstStyle/>
          <a:p>
            <a:pPr fontAlgn="auto"/>
            <a:r>
              <a:rPr lang="zh-CN" altLang="en-US" b="1" spc="225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三角函数的计算</a:t>
            </a:r>
            <a:endParaRPr lang="zh-CN" altLang="en-US" noProof="1"/>
          </a:p>
        </p:txBody>
      </p:sp>
      <p:sp>
        <p:nvSpPr>
          <p:cNvPr id="4" name="矩形 3"/>
          <p:cNvSpPr/>
          <p:nvPr/>
        </p:nvSpPr>
        <p:spPr>
          <a:xfrm>
            <a:off x="0" y="408391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1060985" y="604838"/>
            <a:ext cx="6968445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>
                <a:latin typeface="Times New Roman" panose="02020603050405020304" pitchFamily="18" charset="0"/>
              </a:rPr>
              <a:t>4 </a:t>
            </a:r>
            <a:r>
              <a:rPr lang="zh-CN" altLang="en-US">
                <a:latin typeface="Times New Roman" panose="02020603050405020304" pitchFamily="18" charset="0"/>
              </a:rPr>
              <a:t>、 一个人由山底爬到山顶</a:t>
            </a:r>
            <a:r>
              <a:rPr lang="en-US" altLang="zh-CN">
                <a:latin typeface="Times New Roman" panose="02020603050405020304" pitchFamily="18" charset="0"/>
              </a:rPr>
              <a:t>,</a:t>
            </a:r>
            <a:r>
              <a:rPr lang="zh-CN" altLang="en-US">
                <a:latin typeface="Times New Roman" panose="02020603050405020304" pitchFamily="18" charset="0"/>
              </a:rPr>
              <a:t>需先爬</a:t>
            </a:r>
            <a:r>
              <a:rPr lang="en-US" altLang="zh-CN">
                <a:latin typeface="Times New Roman" panose="02020603050405020304" pitchFamily="18" charset="0"/>
              </a:rPr>
              <a:t>40</a:t>
            </a:r>
            <a:r>
              <a:rPr lang="en-US" altLang="zh-CN" baseline="30000">
                <a:latin typeface="Times New Roman" panose="02020603050405020304" pitchFamily="18" charset="0"/>
              </a:rPr>
              <a:t>0</a:t>
            </a:r>
            <a:r>
              <a:rPr lang="zh-CN" altLang="en-US">
                <a:latin typeface="Times New Roman" panose="02020603050405020304" pitchFamily="18" charset="0"/>
              </a:rPr>
              <a:t>的山坡</a:t>
            </a:r>
            <a:r>
              <a:rPr lang="en-US" altLang="zh-CN">
                <a:latin typeface="Times New Roman" panose="02020603050405020304" pitchFamily="18" charset="0"/>
              </a:rPr>
              <a:t>300m,</a:t>
            </a:r>
            <a:r>
              <a:rPr lang="zh-CN" altLang="en-US">
                <a:latin typeface="Times New Roman" panose="02020603050405020304" pitchFamily="18" charset="0"/>
              </a:rPr>
              <a:t>再爬</a:t>
            </a:r>
            <a:r>
              <a:rPr lang="en-US" altLang="zh-CN">
                <a:latin typeface="Times New Roman" panose="02020603050405020304" pitchFamily="18" charset="0"/>
              </a:rPr>
              <a:t>30</a:t>
            </a:r>
            <a:r>
              <a:rPr lang="en-US" altLang="zh-CN" baseline="30000">
                <a:latin typeface="Times New Roman" panose="02020603050405020304" pitchFamily="18" charset="0"/>
              </a:rPr>
              <a:t>0 </a:t>
            </a:r>
            <a:r>
              <a:rPr lang="zh-CN" altLang="en-US">
                <a:latin typeface="Times New Roman" panose="02020603050405020304" pitchFamily="18" charset="0"/>
              </a:rPr>
              <a:t>的山坡</a:t>
            </a:r>
            <a:r>
              <a:rPr lang="en-US" altLang="zh-CN">
                <a:latin typeface="Times New Roman" panose="02020603050405020304" pitchFamily="18" charset="0"/>
              </a:rPr>
              <a:t>100m,</a:t>
            </a:r>
            <a:r>
              <a:rPr lang="zh-CN" altLang="en-US">
                <a:latin typeface="Times New Roman" panose="02020603050405020304" pitchFamily="18" charset="0"/>
              </a:rPr>
              <a:t>求山高</a:t>
            </a:r>
            <a:r>
              <a:rPr lang="en-US" altLang="zh-CN">
                <a:latin typeface="Times New Roman" panose="02020603050405020304" pitchFamily="18" charset="0"/>
              </a:rPr>
              <a:t>(</a:t>
            </a:r>
            <a:r>
              <a:rPr lang="zh-CN" altLang="en-US">
                <a:latin typeface="Times New Roman" panose="02020603050405020304" pitchFamily="18" charset="0"/>
              </a:rPr>
              <a:t>结果精确到</a:t>
            </a:r>
            <a:r>
              <a:rPr lang="en-US" altLang="zh-CN">
                <a:latin typeface="Times New Roman" panose="02020603050405020304" pitchFamily="18" charset="0"/>
              </a:rPr>
              <a:t>0.01m).</a:t>
            </a:r>
          </a:p>
        </p:txBody>
      </p:sp>
      <p:pic>
        <p:nvPicPr>
          <p:cNvPr id="15363" name="Picture 3" descr="198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9560" y="1015604"/>
            <a:ext cx="2493493" cy="1131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90678" y="2020491"/>
            <a:ext cx="6806498" cy="4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indent="228600">
              <a:lnSpc>
                <a:spcPct val="150000"/>
              </a:lnSpc>
              <a:buSzPct val="100000"/>
            </a:pPr>
            <a:r>
              <a:rPr lang="zh-CN" altLang="en-US" sz="1500" b="1">
                <a:latin typeface="Times New Roman" panose="02020603050405020304" pitchFamily="18" charset="0"/>
              </a:rPr>
              <a:t>解：</a:t>
            </a:r>
            <a:r>
              <a:rPr lang="zh-CN" altLang="en-US" sz="1500">
                <a:latin typeface="Times New Roman" panose="02020603050405020304" pitchFamily="18" charset="0"/>
              </a:rPr>
              <a:t>如图，根据题意，可知</a:t>
            </a:r>
            <a:r>
              <a:rPr lang="en-US" altLang="zh-CN" sz="1500">
                <a:latin typeface="Times New Roman" panose="02020603050405020304" pitchFamily="18" charset="0"/>
              </a:rPr>
              <a:t>BC=300 m</a:t>
            </a:r>
            <a:r>
              <a:rPr lang="zh-CN" altLang="en-US" sz="1500">
                <a:latin typeface="Times New Roman" panose="02020603050405020304" pitchFamily="18" charset="0"/>
              </a:rPr>
              <a:t>，</a:t>
            </a:r>
            <a:r>
              <a:rPr lang="en-US" altLang="zh-CN" sz="1500">
                <a:latin typeface="Times New Roman" panose="02020603050405020304" pitchFamily="18" charset="0"/>
              </a:rPr>
              <a:t>BA=100 m</a:t>
            </a:r>
            <a:r>
              <a:rPr lang="zh-CN" altLang="en-US" sz="1500">
                <a:latin typeface="Times New Roman" panose="02020603050405020304" pitchFamily="18" charset="0"/>
              </a:rPr>
              <a:t>，∠</a:t>
            </a:r>
            <a:r>
              <a:rPr lang="en-US" altLang="zh-CN" sz="1500">
                <a:latin typeface="Times New Roman" panose="02020603050405020304" pitchFamily="18" charset="0"/>
              </a:rPr>
              <a:t>C=40°</a:t>
            </a:r>
            <a:r>
              <a:rPr lang="zh-CN" altLang="en-US" sz="1500">
                <a:latin typeface="Times New Roman" panose="02020603050405020304" pitchFamily="18" charset="0"/>
              </a:rPr>
              <a:t>，∠</a:t>
            </a:r>
            <a:r>
              <a:rPr lang="en-US" altLang="zh-CN" sz="1500">
                <a:latin typeface="Times New Roman" panose="02020603050405020304" pitchFamily="18" charset="0"/>
              </a:rPr>
              <a:t>ABF=30°.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63546" y="2357437"/>
            <a:ext cx="6408778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sz="1500">
                <a:latin typeface="Times New Roman" panose="02020603050405020304" pitchFamily="18" charset="0"/>
              </a:rPr>
              <a:t>在</a:t>
            </a:r>
            <a:r>
              <a:rPr lang="en-US" altLang="zh-CN" sz="1500">
                <a:latin typeface="Times New Roman" panose="02020603050405020304" pitchFamily="18" charset="0"/>
              </a:rPr>
              <a:t>Rt△CBD</a:t>
            </a:r>
            <a:r>
              <a:rPr lang="zh-CN" altLang="en-US" sz="1500">
                <a:latin typeface="Times New Roman" panose="02020603050405020304" pitchFamily="18" charset="0"/>
              </a:rPr>
              <a:t>中，</a:t>
            </a:r>
            <a:r>
              <a:rPr lang="en-US" altLang="zh-CN" sz="1500">
                <a:latin typeface="Times New Roman" panose="02020603050405020304" pitchFamily="18" charset="0"/>
              </a:rPr>
              <a:t>BD=BCsin40°≈300×0.6428</a:t>
            </a:r>
          </a:p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 sz="1500">
                <a:latin typeface="Times New Roman" panose="02020603050405020304" pitchFamily="18" charset="0"/>
              </a:rPr>
              <a:t>                              =192.8(m) 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781407" y="3879056"/>
            <a:ext cx="3820022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sz="1500">
                <a:latin typeface="Times New Roman" panose="02020603050405020304" pitchFamily="18" charset="0"/>
              </a:rPr>
              <a:t>所以山高</a:t>
            </a:r>
            <a:r>
              <a:rPr lang="en-US" altLang="zh-CN" sz="1500">
                <a:latin typeface="Times New Roman" panose="02020603050405020304" pitchFamily="18" charset="0"/>
              </a:rPr>
              <a:t>AE=AF+BD</a:t>
            </a:r>
            <a:r>
              <a:rPr lang="zh-CN" altLang="en-US" sz="1500">
                <a:latin typeface="Times New Roman" panose="02020603050405020304" pitchFamily="18" charset="0"/>
              </a:rPr>
              <a:t>＝</a:t>
            </a:r>
            <a:r>
              <a:rPr lang="en-US" altLang="zh-CN" sz="1500">
                <a:latin typeface="Times New Roman" panose="02020603050405020304" pitchFamily="18" charset="0"/>
              </a:rPr>
              <a:t>192.8+50</a:t>
            </a:r>
            <a:r>
              <a:rPr lang="zh-CN" altLang="en-US" sz="1500">
                <a:latin typeface="Times New Roman" panose="02020603050405020304" pitchFamily="18" charset="0"/>
              </a:rPr>
              <a:t>＝</a:t>
            </a:r>
            <a:r>
              <a:rPr lang="en-US" altLang="zh-CN" sz="1500">
                <a:latin typeface="Times New Roman" panose="02020603050405020304" pitchFamily="18" charset="0"/>
              </a:rPr>
              <a:t>242.8(m). </a:t>
            </a:r>
          </a:p>
        </p:txBody>
      </p:sp>
      <p:sp>
        <p:nvSpPr>
          <p:cNvPr id="12294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781407" y="3094435"/>
            <a:ext cx="4001021" cy="99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500">
                <a:latin typeface="Times New Roman" panose="02020603050405020304" pitchFamily="18" charset="0"/>
              </a:rPr>
              <a:t>在</a:t>
            </a:r>
            <a:r>
              <a:rPr lang="en-US" altLang="zh-CN" sz="1500">
                <a:latin typeface="Times New Roman" panose="02020603050405020304" pitchFamily="18" charset="0"/>
              </a:rPr>
              <a:t>Rt△ABF</a:t>
            </a:r>
            <a:r>
              <a:rPr lang="zh-CN" altLang="en-US" sz="1500">
                <a:latin typeface="Times New Roman" panose="02020603050405020304" pitchFamily="18" charset="0"/>
              </a:rPr>
              <a:t>中，</a:t>
            </a:r>
            <a:r>
              <a:rPr lang="en-US" altLang="zh-CN" sz="1500">
                <a:latin typeface="Times New Roman" panose="02020603050405020304" pitchFamily="18" charset="0"/>
              </a:rPr>
              <a:t>AF=ABsin30°=100×0.5</a:t>
            </a: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Times New Roman" panose="02020603050405020304" pitchFamily="18" charset="0"/>
              </a:rPr>
              <a:t>                                =50(m) </a:t>
            </a:r>
          </a:p>
          <a:p>
            <a:endParaRPr lang="zh-CN" altLang="en-US" sz="15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9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200412183828799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12351" y="1383507"/>
            <a:ext cx="2102917" cy="199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339628" y="709613"/>
            <a:ext cx="691366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r>
              <a:rPr lang="en-US" altLang="zh-CN" dirty="0">
                <a:latin typeface="宋体" panose="02010600030101010101" pitchFamily="2" charset="-122"/>
              </a:rPr>
              <a:t>3.</a:t>
            </a:r>
            <a:r>
              <a:rPr lang="zh-CN" altLang="en-US" dirty="0">
                <a:latin typeface="宋体" panose="02010600030101010101" pitchFamily="2" charset="-122"/>
              </a:rPr>
              <a:t>求图中避雷针的长度</a:t>
            </a:r>
            <a:r>
              <a:rPr lang="en-US" altLang="zh-CN" dirty="0">
                <a:latin typeface="宋体" panose="02010600030101010101" pitchFamily="2" charset="-122"/>
              </a:rPr>
              <a:t>(</a:t>
            </a:r>
            <a:r>
              <a:rPr lang="zh-CN" altLang="en-US" dirty="0">
                <a:latin typeface="宋体" panose="02010600030101010101" pitchFamily="2" charset="-122"/>
              </a:rPr>
              <a:t>结果精确到</a:t>
            </a:r>
            <a:r>
              <a:rPr lang="en-US" altLang="zh-CN" dirty="0">
                <a:latin typeface="宋体" panose="02010600030101010101" pitchFamily="2" charset="-122"/>
              </a:rPr>
              <a:t>0.01m).</a:t>
            </a:r>
            <a:endParaRPr lang="en-US" altLang="zh-CN" baseline="30000" dirty="0">
              <a:latin typeface="宋体" panose="02010600030101010101" pitchFamily="2" charset="-122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01599" y="973865"/>
            <a:ext cx="4689489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indent="228600" eaLnBrk="0" hangingPunct="0">
              <a:lnSpc>
                <a:spcPct val="150000"/>
              </a:lnSpc>
              <a:buSzPct val="100000"/>
            </a:pPr>
            <a:r>
              <a:rPr lang="zh-CN" altLang="en-US" dirty="0">
                <a:latin typeface="Times New Roman" panose="02020603050405020304" pitchFamily="18" charset="0"/>
              </a:rPr>
              <a:t>解：如图，根据题意，可知</a:t>
            </a:r>
          </a:p>
          <a:p>
            <a:pPr indent="228600" eaLnBrk="0" hangingPunct="0">
              <a:lnSpc>
                <a:spcPct val="150000"/>
              </a:lnSpc>
              <a:buSzPct val="100000"/>
            </a:pPr>
            <a:r>
              <a:rPr lang="en-US" altLang="zh-CN" dirty="0">
                <a:latin typeface="Times New Roman" panose="02020603050405020304" pitchFamily="18" charset="0"/>
              </a:rPr>
              <a:t>       AB=20m</a:t>
            </a:r>
            <a:r>
              <a:rPr lang="zh-CN" altLang="en-US" dirty="0">
                <a:latin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</a:rPr>
              <a:t>CAB=50°</a:t>
            </a:r>
            <a:r>
              <a:rPr lang="zh-CN" altLang="en-US" dirty="0">
                <a:latin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</a:rPr>
              <a:t>DAB=56°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90678" y="1745456"/>
            <a:ext cx="5977716" cy="131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algn="ctr" eaLnBrk="0" hangingPunct="0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>
                <a:latin typeface="Times New Roman" panose="02020603050405020304" pitchFamily="18" charset="0"/>
              </a:rPr>
              <a:t>在</a:t>
            </a:r>
            <a:r>
              <a:rPr lang="en-US" altLang="zh-CN">
                <a:latin typeface="Times New Roman" panose="02020603050405020304" pitchFamily="18" charset="0"/>
              </a:rPr>
              <a:t>Rt△DBA</a:t>
            </a:r>
            <a:r>
              <a:rPr lang="zh-CN" altLang="en-US">
                <a:latin typeface="Times New Roman" panose="02020603050405020304" pitchFamily="18" charset="0"/>
              </a:rPr>
              <a:t>中，</a:t>
            </a:r>
            <a:r>
              <a:rPr lang="en-US" altLang="zh-CN">
                <a:latin typeface="Times New Roman" panose="02020603050405020304" pitchFamily="18" charset="0"/>
              </a:rPr>
              <a:t>DB=ABtan56°</a:t>
            </a:r>
          </a:p>
          <a:p>
            <a:pPr algn="ctr" eaLnBrk="0" hangingPunct="0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>
                <a:latin typeface="Times New Roman" panose="02020603050405020304" pitchFamily="18" charset="0"/>
              </a:rPr>
              <a:t>                               ≈20×1.4826</a:t>
            </a:r>
          </a:p>
          <a:p>
            <a:pPr algn="ctr" eaLnBrk="0" hangingPunct="0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>
                <a:latin typeface="Times New Roman" panose="02020603050405020304" pitchFamily="18" charset="0"/>
              </a:rPr>
              <a:t>                                 =29.652(m)</a:t>
            </a:r>
            <a:r>
              <a:rPr lang="zh-CN" altLang="en-US"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151740" y="2820592"/>
            <a:ext cx="3256783" cy="131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algn="ctr" eaLnBrk="0" hangingPunct="0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>
                <a:latin typeface="Times New Roman" panose="02020603050405020304" pitchFamily="18" charset="0"/>
              </a:rPr>
              <a:t>在</a:t>
            </a:r>
            <a:r>
              <a:rPr lang="en-US" altLang="zh-CN">
                <a:latin typeface="Times New Roman" panose="02020603050405020304" pitchFamily="18" charset="0"/>
              </a:rPr>
              <a:t>Rt△CBA</a:t>
            </a:r>
            <a:r>
              <a:rPr lang="zh-CN" altLang="en-US">
                <a:latin typeface="Times New Roman" panose="02020603050405020304" pitchFamily="18" charset="0"/>
              </a:rPr>
              <a:t>中，</a:t>
            </a:r>
            <a:r>
              <a:rPr lang="en-US" altLang="zh-CN">
                <a:latin typeface="Times New Roman" panose="02020603050405020304" pitchFamily="18" charset="0"/>
              </a:rPr>
              <a:t>CB=ABtan50°</a:t>
            </a:r>
          </a:p>
          <a:p>
            <a:pPr algn="ctr" eaLnBrk="0" hangingPunct="0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>
                <a:latin typeface="Times New Roman" panose="02020603050405020304" pitchFamily="18" charset="0"/>
              </a:rPr>
              <a:t>                               ≈ 20×1.1918</a:t>
            </a:r>
          </a:p>
          <a:p>
            <a:pPr algn="ctr" eaLnBrk="0" hangingPunct="0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>
                <a:latin typeface="Times New Roman" panose="02020603050405020304" pitchFamily="18" charset="0"/>
              </a:rPr>
              <a:t>                             =23.836(m) 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365825" y="4044472"/>
            <a:ext cx="569771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>
                <a:latin typeface="Times New Roman" panose="02020603050405020304" pitchFamily="18" charset="0"/>
              </a:rPr>
              <a:t>所以避雷针的长度</a:t>
            </a:r>
            <a:r>
              <a:rPr lang="en-US" altLang="zh-CN">
                <a:latin typeface="Times New Roman" panose="02020603050405020304" pitchFamily="18" charset="0"/>
              </a:rPr>
              <a:t>DC=DB-CB</a:t>
            </a:r>
            <a:r>
              <a:rPr lang="zh-CN" altLang="en-US">
                <a:latin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</a:rPr>
              <a:t>29.652-23.836≈5.82(m). </a:t>
            </a:r>
          </a:p>
        </p:txBody>
      </p:sp>
      <p:sp>
        <p:nvSpPr>
          <p:cNvPr id="14343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42894" y="675085"/>
            <a:ext cx="970486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  <a:sym typeface="+mn-ea"/>
              </a:rPr>
              <a:t>探究新知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ea typeface="华文行楷" panose="02010800040101010101" pitchFamily="2" charset="-122"/>
              <a:sym typeface="+mn-ea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animBg="1"/>
      <p:bldP spid="16390" grpId="0" animBg="1"/>
      <p:bldP spid="163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1187208" y="1588294"/>
            <a:ext cx="6767202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SzPct val="100000"/>
              <a:buFont typeface="Times New Roman" panose="02020603050405020304" pitchFamily="18" charset="0"/>
              <a:buNone/>
            </a:pPr>
            <a:r>
              <a:rPr lang="zh-CN" altLang="en-US" sz="2100" b="1" dirty="0">
                <a:latin typeface="宋体" panose="02010600030101010101" pitchFamily="2" charset="-122"/>
              </a:rPr>
              <a:t>通过这节课的学习，你有哪些收获？</a:t>
            </a:r>
          </a:p>
        </p:txBody>
      </p:sp>
      <p:sp>
        <p:nvSpPr>
          <p:cNvPr id="15362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42894" y="675085"/>
            <a:ext cx="1188398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  <a:sym typeface="+mn-ea"/>
              </a:rPr>
              <a:t>感悟与反思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ea typeface="华文行楷" panose="02010800040101010101" pitchFamily="2" charset="-122"/>
              <a:sym typeface="+mn-ea"/>
            </a:endParaRPr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845454" y="863746"/>
            <a:ext cx="7237561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eaLnBrk="0" hangingPunct="0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　　</a:t>
            </a:r>
            <a:r>
              <a:rPr lang="zh-CN" altLang="en-US" dirty="0">
                <a:latin typeface="Times New Roman" panose="02020603050405020304" pitchFamily="18" charset="0"/>
              </a:rPr>
              <a:t>如图，某地夏日一天中午，太阳光线与地面成</a:t>
            </a:r>
            <a:r>
              <a:rPr lang="en-US" altLang="zh-CN" dirty="0">
                <a:latin typeface="Times New Roman" panose="02020603050405020304" pitchFamily="18" charset="0"/>
              </a:rPr>
              <a:t>80°</a:t>
            </a:r>
            <a:r>
              <a:rPr lang="zh-CN" altLang="en-US" dirty="0">
                <a:latin typeface="Times New Roman" panose="02020603050405020304" pitchFamily="18" charset="0"/>
              </a:rPr>
              <a:t>角，房屋朝南的窗户高</a:t>
            </a:r>
            <a:r>
              <a:rPr lang="en-US" altLang="zh-CN" dirty="0">
                <a:latin typeface="Times New Roman" panose="02020603050405020304" pitchFamily="18" charset="0"/>
              </a:rPr>
              <a:t>AB=1.8 m</a:t>
            </a:r>
            <a:r>
              <a:rPr lang="zh-CN" altLang="en-US" dirty="0">
                <a:latin typeface="Times New Roman" panose="02020603050405020304" pitchFamily="18" charset="0"/>
              </a:rPr>
              <a:t>，要在窗户外面上方安装一个水平挡板</a:t>
            </a:r>
            <a:r>
              <a:rPr lang="en-US" altLang="zh-CN" dirty="0">
                <a:latin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</a:rPr>
              <a:t>，使光线恰好不能直射室内，求挡板</a:t>
            </a:r>
            <a:r>
              <a:rPr lang="en-US" altLang="zh-CN" dirty="0">
                <a:latin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</a:rPr>
              <a:t>的宽度</a:t>
            </a:r>
            <a:r>
              <a:rPr lang="en-US" altLang="zh-CN" dirty="0">
                <a:latin typeface="Times New Roman" panose="02020603050405020304" pitchFamily="18" charset="0"/>
              </a:rPr>
              <a:t>.(</a:t>
            </a:r>
            <a:r>
              <a:rPr lang="zh-CN" altLang="en-US" dirty="0">
                <a:latin typeface="Times New Roman" panose="02020603050405020304" pitchFamily="18" charset="0"/>
              </a:rPr>
              <a:t>结果精确到</a:t>
            </a:r>
            <a:r>
              <a:rPr lang="en-US" altLang="zh-CN" dirty="0">
                <a:latin typeface="Times New Roman" panose="02020603050405020304" pitchFamily="18" charset="0"/>
              </a:rPr>
              <a:t>0.01 m) </a:t>
            </a:r>
          </a:p>
        </p:txBody>
      </p:sp>
      <p:pic>
        <p:nvPicPr>
          <p:cNvPr id="16386" name="Picture 7" descr="198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67024" y="2247900"/>
            <a:ext cx="2608999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40" name="Group 8"/>
          <p:cNvGrpSpPr/>
          <p:nvPr/>
        </p:nvGrpSpPr>
        <p:grpSpPr bwMode="auto">
          <a:xfrm>
            <a:off x="467977" y="2416969"/>
            <a:ext cx="2675682" cy="594122"/>
            <a:chOff x="295" y="2030"/>
            <a:chExt cx="1685" cy="499"/>
          </a:xfrm>
        </p:grpSpPr>
        <p:sp>
          <p:nvSpPr>
            <p:cNvPr id="16388" name="Text Box 9"/>
            <p:cNvSpPr txBox="1">
              <a:spLocks noChangeArrowheads="1"/>
            </p:cNvSpPr>
            <p:nvPr/>
          </p:nvSpPr>
          <p:spPr bwMode="auto">
            <a:xfrm>
              <a:off x="295" y="2095"/>
              <a:ext cx="137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 sz="2100" b="1">
                  <a:latin typeface="Times New Roman" panose="02020603050405020304" pitchFamily="18" charset="0"/>
                </a:rPr>
                <a:t>解</a:t>
              </a:r>
              <a:r>
                <a:rPr lang="zh-CN" altLang="en-US" b="1">
                  <a:latin typeface="Times New Roman" panose="02020603050405020304" pitchFamily="18" charset="0"/>
                </a:rPr>
                <a:t>：</a:t>
              </a:r>
              <a:r>
                <a:rPr lang="zh-CN" altLang="en-US">
                  <a:latin typeface="Times New Roman" panose="02020603050405020304" pitchFamily="18" charset="0"/>
                </a:rPr>
                <a:t>因为</a:t>
              </a:r>
              <a:r>
                <a:rPr lang="en-US" altLang="zh-CN">
                  <a:latin typeface="Times New Roman" panose="02020603050405020304" pitchFamily="18" charset="0"/>
                </a:rPr>
                <a:t>tan80°</a:t>
              </a:r>
              <a:r>
                <a:rPr lang="zh-CN" altLang="en-US" b="1">
                  <a:latin typeface="Times New Roman" panose="02020603050405020304" pitchFamily="18" charset="0"/>
                </a:rPr>
                <a:t>＝ </a:t>
              </a:r>
            </a:p>
          </p:txBody>
        </p:sp>
        <p:pic>
          <p:nvPicPr>
            <p:cNvPr id="16389" name="Picture 10" descr="623557335142787507593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610" y="2030"/>
              <a:ext cx="370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444" name="Group 12"/>
          <p:cNvGrpSpPr/>
          <p:nvPr/>
        </p:nvGrpSpPr>
        <p:grpSpPr bwMode="auto">
          <a:xfrm>
            <a:off x="1060986" y="3058716"/>
            <a:ext cx="6551672" cy="1052512"/>
            <a:chOff x="113" y="2593"/>
            <a:chExt cx="4127" cy="884"/>
          </a:xfrm>
        </p:grpSpPr>
        <p:sp>
          <p:nvSpPr>
            <p:cNvPr id="16391" name="Rectangle 13"/>
            <p:cNvSpPr>
              <a:spLocks noChangeArrowheads="1"/>
            </p:cNvSpPr>
            <p:nvPr/>
          </p:nvSpPr>
          <p:spPr bwMode="auto">
            <a:xfrm>
              <a:off x="113" y="2701"/>
              <a:ext cx="4127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>
                  <a:latin typeface="Times New Roman" panose="02020603050405020304" pitchFamily="18" charset="0"/>
                </a:rPr>
                <a:t>所以</a:t>
              </a:r>
              <a:r>
                <a:rPr lang="en-US" altLang="zh-CN">
                  <a:latin typeface="Times New Roman" panose="02020603050405020304" pitchFamily="18" charset="0"/>
                </a:rPr>
                <a:t>AC</a:t>
              </a:r>
              <a:r>
                <a:rPr lang="zh-CN" altLang="en-US">
                  <a:latin typeface="Times New Roman" panose="02020603050405020304" pitchFamily="18" charset="0"/>
                </a:rPr>
                <a:t>＝　　　　≈　　　　　　　　　　　</a:t>
              </a:r>
            </a:p>
            <a:p>
              <a:pPr>
                <a:buSzPct val="100000"/>
                <a:buFont typeface="Times New Roman" panose="02020603050405020304" pitchFamily="18" charset="0"/>
                <a:buNone/>
              </a:pPr>
              <a:endParaRPr lang="zh-CN" altLang="en-US">
                <a:latin typeface="Times New Roman" panose="02020603050405020304" pitchFamily="18" charset="0"/>
              </a:endParaRPr>
            </a:p>
            <a:p>
              <a:pPr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>
                  <a:latin typeface="Times New Roman" panose="02020603050405020304" pitchFamily="18" charset="0"/>
                </a:rPr>
                <a:t>              ＝</a:t>
              </a:r>
              <a:r>
                <a:rPr lang="en-US" altLang="zh-CN">
                  <a:latin typeface="Times New Roman" panose="02020603050405020304" pitchFamily="18" charset="0"/>
                </a:rPr>
                <a:t>0.317≈0.32(m). </a:t>
              </a:r>
            </a:p>
          </p:txBody>
        </p:sp>
        <p:pic>
          <p:nvPicPr>
            <p:cNvPr id="16392" name="Picture 14" descr="3152765601427875075937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825" y="2593"/>
              <a:ext cx="446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Picture 15" descr="9089255011427875075937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509" y="2628"/>
              <a:ext cx="474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981203" y="4392217"/>
            <a:ext cx="3691418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buSzPct val="100000"/>
              <a:buFont typeface="Times New Roman" panose="02020603050405020304" pitchFamily="18" charset="0"/>
              <a:buNone/>
            </a:pPr>
            <a:r>
              <a:rPr lang="zh-CN" altLang="en-US">
                <a:latin typeface="Times New Roman" panose="02020603050405020304" pitchFamily="18" charset="0"/>
              </a:rPr>
              <a:t>所以水平挡板</a:t>
            </a:r>
            <a:r>
              <a:rPr lang="en-US" altLang="zh-CN">
                <a:latin typeface="Times New Roman" panose="02020603050405020304" pitchFamily="18" charset="0"/>
              </a:rPr>
              <a:t>AC</a:t>
            </a:r>
            <a:r>
              <a:rPr lang="zh-CN" altLang="en-US">
                <a:latin typeface="Times New Roman" panose="02020603050405020304" pitchFamily="18" charset="0"/>
              </a:rPr>
              <a:t>的宽度应为</a:t>
            </a:r>
            <a:r>
              <a:rPr lang="en-US" altLang="zh-CN">
                <a:latin typeface="Times New Roman" panose="02020603050405020304" pitchFamily="18" charset="0"/>
              </a:rPr>
              <a:t>0.32</a:t>
            </a:r>
            <a:r>
              <a:rPr lang="zh-CN" altLang="en-US">
                <a:latin typeface="Times New Roman" panose="02020603050405020304" pitchFamily="18" charset="0"/>
              </a:rPr>
              <a:t>米</a:t>
            </a:r>
            <a:r>
              <a:rPr lang="en-US" altLang="zh-CN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395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42894" y="675085"/>
            <a:ext cx="970486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  <a:sym typeface="+mn-ea"/>
              </a:rPr>
              <a:t>知识巩固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ea typeface="华文行楷" panose="02010800040101010101" pitchFamily="2" charset="-122"/>
              <a:sym typeface="+mn-ea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2"/>
          <p:cNvGrpSpPr/>
          <p:nvPr/>
        </p:nvGrpSpPr>
        <p:grpSpPr bwMode="auto">
          <a:xfrm>
            <a:off x="142893" y="626269"/>
            <a:ext cx="1729013" cy="914400"/>
            <a:chOff x="288" y="-1"/>
            <a:chExt cx="1104" cy="768"/>
          </a:xfrm>
        </p:grpSpPr>
        <p:sp>
          <p:nvSpPr>
            <p:cNvPr id="17410" name="Text Box 3"/>
            <p:cNvSpPr txBox="1">
              <a:spLocks noChangeArrowheads="1"/>
            </p:cNvSpPr>
            <p:nvPr/>
          </p:nvSpPr>
          <p:spPr bwMode="auto">
            <a:xfrm>
              <a:off x="288" y="240"/>
              <a:ext cx="110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 sz="1500" b="1" dirty="0">
                  <a:solidFill>
                    <a:srgbClr val="000066"/>
                  </a:solidFill>
                  <a:latin typeface="黑体" panose="02010609060101010101" pitchFamily="49" charset="-122"/>
                </a:rPr>
                <a:t>中考 试题</a:t>
              </a:r>
              <a:endParaRPr lang="zh-CN" altLang="en-US" sz="1500" b="1" dirty="0">
                <a:solidFill>
                  <a:srgbClr val="000066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17411" name="Group 4"/>
            <p:cNvGrpSpPr/>
            <p:nvPr/>
          </p:nvGrpSpPr>
          <p:grpSpPr bwMode="auto">
            <a:xfrm rot="-6658377">
              <a:off x="160" y="172"/>
              <a:ext cx="768" cy="421"/>
              <a:chOff x="818" y="1201"/>
              <a:chExt cx="960" cy="528"/>
            </a:xfrm>
          </p:grpSpPr>
          <p:sp>
            <p:nvSpPr>
              <p:cNvPr id="17412" name="AutoShape 5"/>
              <p:cNvSpPr>
                <a:spLocks noChangeArrowheads="1"/>
              </p:cNvSpPr>
              <p:nvPr/>
            </p:nvSpPr>
            <p:spPr bwMode="auto">
              <a:xfrm rot="8465181">
                <a:off x="818" y="1201"/>
                <a:ext cx="720" cy="337"/>
              </a:xfrm>
              <a:prstGeom prst="curvedUpArrow">
                <a:avLst>
                  <a:gd name="adj1" fmla="val 1968"/>
                  <a:gd name="adj2" fmla="val 44125"/>
                  <a:gd name="adj3" fmla="val 33329"/>
                </a:avLst>
              </a:prstGeom>
              <a:solidFill>
                <a:schemeClr val="bg1"/>
              </a:solidFill>
              <a:ln w="28575" cap="rnd">
                <a:solidFill>
                  <a:srgbClr val="99CCFF"/>
                </a:solidFill>
                <a:prstDash val="sysDot"/>
                <a:miter lim="800000"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buSzPct val="100000"/>
                  <a:buFont typeface="Times New Roman" panose="02020603050405020304" pitchFamily="18" charset="0"/>
                  <a:buNone/>
                </a:pPr>
                <a:endParaRPr lang="zh-CN" altLang="en-US" sz="1500">
                  <a:latin typeface="Calibri" panose="020F0502020204030204" pitchFamily="34" charset="0"/>
                </a:endParaRPr>
              </a:p>
            </p:txBody>
          </p:sp>
          <p:sp>
            <p:nvSpPr>
              <p:cNvPr id="17413" name="AutoShape 6"/>
              <p:cNvSpPr>
                <a:spLocks noChangeArrowheads="1"/>
              </p:cNvSpPr>
              <p:nvPr/>
            </p:nvSpPr>
            <p:spPr bwMode="auto">
              <a:xfrm rot="-2171144">
                <a:off x="1058" y="1392"/>
                <a:ext cx="720" cy="337"/>
              </a:xfrm>
              <a:prstGeom prst="curvedUpArrow">
                <a:avLst>
                  <a:gd name="adj1" fmla="val 1968"/>
                  <a:gd name="adj2" fmla="val 44125"/>
                  <a:gd name="adj3" fmla="val 33329"/>
                </a:avLst>
              </a:prstGeom>
              <a:solidFill>
                <a:schemeClr val="bg1"/>
              </a:solidFill>
              <a:ln w="28575" cap="rnd">
                <a:solidFill>
                  <a:srgbClr val="99CCFF"/>
                </a:solidFill>
                <a:prstDash val="sysDot"/>
                <a:miter lim="800000"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buSzPct val="100000"/>
                  <a:buFont typeface="Times New Roman" panose="02020603050405020304" pitchFamily="18" charset="0"/>
                  <a:buNone/>
                </a:pPr>
                <a:endParaRPr lang="zh-CN" altLang="en-US" sz="150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1077656" y="1275160"/>
            <a:ext cx="7030365" cy="103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用计算器计算</a:t>
            </a:r>
            <a:r>
              <a:rPr lang="en-US" altLang="zh-CN" sz="2100" i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cos</a:t>
            </a:r>
            <a:r>
              <a:rPr lang="en-US" altLang="zh-CN" sz="21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44°</a:t>
            </a: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的结果（精确到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0.01</a:t>
            </a: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）是（　　）</a:t>
            </a:r>
          </a:p>
          <a:p>
            <a:pPr eaLnBrk="1" hangingPunct="1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A  0.90      B  0.72      C  0.69      D  0.66</a:t>
            </a:r>
            <a:endParaRPr lang="zh-CN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331292" y="2625329"/>
            <a:ext cx="578719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zh-CN" sz="21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解析：解答</a:t>
            </a:r>
            <a:r>
              <a:rPr lang="en-US" altLang="zh-CN" sz="21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zh-CN" sz="21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用计算器解</a:t>
            </a:r>
            <a:r>
              <a:rPr lang="en-US" altLang="zh-CN" sz="210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cos44°=0.72</a:t>
            </a:r>
            <a:r>
              <a:rPr lang="zh-CN" altLang="zh-CN" sz="21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．故选</a:t>
            </a:r>
            <a:r>
              <a:rPr lang="en-US" altLang="zh-CN" sz="21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1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2"/>
          <p:cNvGrpSpPr/>
          <p:nvPr/>
        </p:nvGrpSpPr>
        <p:grpSpPr bwMode="auto">
          <a:xfrm>
            <a:off x="142893" y="626269"/>
            <a:ext cx="1729013" cy="914400"/>
            <a:chOff x="288" y="-1"/>
            <a:chExt cx="1104" cy="768"/>
          </a:xfrm>
        </p:grpSpPr>
        <p:sp>
          <p:nvSpPr>
            <p:cNvPr id="18434" name="Text Box 3"/>
            <p:cNvSpPr txBox="1">
              <a:spLocks noChangeArrowheads="1"/>
            </p:cNvSpPr>
            <p:nvPr/>
          </p:nvSpPr>
          <p:spPr bwMode="auto">
            <a:xfrm>
              <a:off x="288" y="240"/>
              <a:ext cx="110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 sz="1500" b="1">
                  <a:solidFill>
                    <a:srgbClr val="000066"/>
                  </a:solidFill>
                  <a:latin typeface="黑体" panose="02010609060101010101" pitchFamily="49" charset="-122"/>
                </a:rPr>
                <a:t>中考 试题</a:t>
              </a:r>
              <a:endParaRPr lang="zh-CN" altLang="en-US" sz="1500" b="1">
                <a:solidFill>
                  <a:srgbClr val="000066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18435" name="Group 4"/>
            <p:cNvGrpSpPr/>
            <p:nvPr/>
          </p:nvGrpSpPr>
          <p:grpSpPr bwMode="auto">
            <a:xfrm rot="-6658377">
              <a:off x="160" y="172"/>
              <a:ext cx="768" cy="421"/>
              <a:chOff x="818" y="1201"/>
              <a:chExt cx="960" cy="528"/>
            </a:xfrm>
          </p:grpSpPr>
          <p:sp>
            <p:nvSpPr>
              <p:cNvPr id="18436" name="AutoShape 5"/>
              <p:cNvSpPr>
                <a:spLocks noChangeArrowheads="1"/>
              </p:cNvSpPr>
              <p:nvPr/>
            </p:nvSpPr>
            <p:spPr bwMode="auto">
              <a:xfrm rot="8465181">
                <a:off x="818" y="1201"/>
                <a:ext cx="720" cy="337"/>
              </a:xfrm>
              <a:prstGeom prst="curvedUpArrow">
                <a:avLst>
                  <a:gd name="adj1" fmla="val 1968"/>
                  <a:gd name="adj2" fmla="val 44125"/>
                  <a:gd name="adj3" fmla="val 33329"/>
                </a:avLst>
              </a:prstGeom>
              <a:solidFill>
                <a:schemeClr val="bg1"/>
              </a:solidFill>
              <a:ln w="28575" cap="rnd">
                <a:solidFill>
                  <a:srgbClr val="99CCFF"/>
                </a:solidFill>
                <a:prstDash val="sysDot"/>
                <a:miter lim="800000"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buSzPct val="100000"/>
                  <a:buFont typeface="Times New Roman" panose="02020603050405020304" pitchFamily="18" charset="0"/>
                  <a:buNone/>
                </a:pPr>
                <a:endParaRPr lang="zh-CN" altLang="en-US" sz="1500">
                  <a:latin typeface="Calibri" panose="020F0502020204030204" pitchFamily="34" charset="0"/>
                </a:endParaRPr>
              </a:p>
            </p:txBody>
          </p:sp>
          <p:sp>
            <p:nvSpPr>
              <p:cNvPr id="18437" name="AutoShape 6"/>
              <p:cNvSpPr>
                <a:spLocks noChangeArrowheads="1"/>
              </p:cNvSpPr>
              <p:nvPr/>
            </p:nvSpPr>
            <p:spPr bwMode="auto">
              <a:xfrm rot="-2171144">
                <a:off x="1058" y="1392"/>
                <a:ext cx="720" cy="337"/>
              </a:xfrm>
              <a:prstGeom prst="curvedUpArrow">
                <a:avLst>
                  <a:gd name="adj1" fmla="val 1968"/>
                  <a:gd name="adj2" fmla="val 44125"/>
                  <a:gd name="adj3" fmla="val 33329"/>
                </a:avLst>
              </a:prstGeom>
              <a:solidFill>
                <a:schemeClr val="bg1"/>
              </a:solidFill>
              <a:ln w="28575" cap="rnd">
                <a:solidFill>
                  <a:srgbClr val="99CCFF"/>
                </a:solidFill>
                <a:prstDash val="sysDot"/>
                <a:miter lim="800000"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buSzPct val="100000"/>
                  <a:buFont typeface="Times New Roman" panose="02020603050405020304" pitchFamily="18" charset="0"/>
                  <a:buNone/>
                </a:pPr>
                <a:endParaRPr lang="zh-CN" altLang="en-US" sz="150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631113" y="1607344"/>
            <a:ext cx="7044236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计算</a:t>
            </a:r>
            <a:r>
              <a:rPr lang="zh-CN" altLang="zh-CN" sz="2100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sin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20°-</a:t>
            </a:r>
            <a:r>
              <a:rPr lang="zh-CN" altLang="zh-CN" sz="2100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cos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20°的值是（保留四位有效数字）（　　）</a:t>
            </a:r>
          </a:p>
          <a:p>
            <a:pPr eaLnBrk="1" hangingPunct="1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-0.5976 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0.5976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C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-0.5977 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0.5977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77605" y="2895600"/>
            <a:ext cx="6319469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fontAlgn="ctr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解析：解答</a:t>
            </a:r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: 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按</a:t>
            </a:r>
            <a:r>
              <a:rPr lang="en-US" altLang="zh-CN" i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MODE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，出现：</a:t>
            </a:r>
            <a:r>
              <a:rPr lang="en-US" altLang="zh-CN" i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DEG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，按</a:t>
            </a:r>
            <a:r>
              <a:rPr lang="en-US" altLang="zh-CN" i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sin</a:t>
            </a:r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20-</a:t>
            </a:r>
            <a:r>
              <a:rPr lang="en-US" altLang="zh-CN" i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cos</a:t>
            </a:r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20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后，显示：</a:t>
            </a:r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-0.597 7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．故本题选</a:t>
            </a:r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2"/>
          <p:cNvGrpSpPr/>
          <p:nvPr/>
        </p:nvGrpSpPr>
        <p:grpSpPr bwMode="auto">
          <a:xfrm>
            <a:off x="142893" y="626269"/>
            <a:ext cx="1729013" cy="914400"/>
            <a:chOff x="288" y="-1"/>
            <a:chExt cx="1104" cy="768"/>
          </a:xfrm>
        </p:grpSpPr>
        <p:sp>
          <p:nvSpPr>
            <p:cNvPr id="19458" name="Text Box 3"/>
            <p:cNvSpPr txBox="1">
              <a:spLocks noChangeArrowheads="1"/>
            </p:cNvSpPr>
            <p:nvPr/>
          </p:nvSpPr>
          <p:spPr bwMode="auto">
            <a:xfrm>
              <a:off x="288" y="240"/>
              <a:ext cx="110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 sz="1500" b="1">
                  <a:solidFill>
                    <a:srgbClr val="000066"/>
                  </a:solidFill>
                  <a:latin typeface="黑体" panose="02010609060101010101" pitchFamily="49" charset="-122"/>
                </a:rPr>
                <a:t>中考 试题</a:t>
              </a:r>
              <a:endParaRPr lang="zh-CN" altLang="en-US" sz="1500" b="1">
                <a:solidFill>
                  <a:srgbClr val="000066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19459" name="Group 4"/>
            <p:cNvGrpSpPr/>
            <p:nvPr/>
          </p:nvGrpSpPr>
          <p:grpSpPr bwMode="auto">
            <a:xfrm rot="-6658377">
              <a:off x="160" y="172"/>
              <a:ext cx="768" cy="421"/>
              <a:chOff x="818" y="1201"/>
              <a:chExt cx="960" cy="528"/>
            </a:xfrm>
          </p:grpSpPr>
          <p:sp>
            <p:nvSpPr>
              <p:cNvPr id="19460" name="AutoShape 5"/>
              <p:cNvSpPr>
                <a:spLocks noChangeArrowheads="1"/>
              </p:cNvSpPr>
              <p:nvPr/>
            </p:nvSpPr>
            <p:spPr bwMode="auto">
              <a:xfrm rot="8465181">
                <a:off x="818" y="1201"/>
                <a:ext cx="720" cy="337"/>
              </a:xfrm>
              <a:prstGeom prst="curvedUpArrow">
                <a:avLst>
                  <a:gd name="adj1" fmla="val 1968"/>
                  <a:gd name="adj2" fmla="val 44125"/>
                  <a:gd name="adj3" fmla="val 33329"/>
                </a:avLst>
              </a:prstGeom>
              <a:solidFill>
                <a:schemeClr val="bg1"/>
              </a:solidFill>
              <a:ln w="28575" cap="rnd">
                <a:solidFill>
                  <a:srgbClr val="99CCFF"/>
                </a:solidFill>
                <a:prstDash val="sysDot"/>
                <a:miter lim="800000"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buSzPct val="100000"/>
                  <a:buFont typeface="Times New Roman" panose="02020603050405020304" pitchFamily="18" charset="0"/>
                  <a:buNone/>
                </a:pPr>
                <a:endParaRPr lang="zh-CN" altLang="en-US" sz="1500">
                  <a:latin typeface="Calibri" panose="020F0502020204030204" pitchFamily="34" charset="0"/>
                </a:endParaRPr>
              </a:p>
            </p:txBody>
          </p:sp>
          <p:sp>
            <p:nvSpPr>
              <p:cNvPr id="19461" name="AutoShape 6"/>
              <p:cNvSpPr>
                <a:spLocks noChangeArrowheads="1"/>
              </p:cNvSpPr>
              <p:nvPr/>
            </p:nvSpPr>
            <p:spPr bwMode="auto">
              <a:xfrm rot="-2171144">
                <a:off x="1058" y="1392"/>
                <a:ext cx="720" cy="337"/>
              </a:xfrm>
              <a:prstGeom prst="curvedUpArrow">
                <a:avLst>
                  <a:gd name="adj1" fmla="val 1968"/>
                  <a:gd name="adj2" fmla="val 44125"/>
                  <a:gd name="adj3" fmla="val 33329"/>
                </a:avLst>
              </a:prstGeom>
              <a:solidFill>
                <a:schemeClr val="bg1"/>
              </a:solidFill>
              <a:ln w="28575" cap="rnd">
                <a:solidFill>
                  <a:srgbClr val="99CCFF"/>
                </a:solidFill>
                <a:prstDash val="sysDot"/>
                <a:miter lim="800000"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buSzPct val="100000"/>
                  <a:buFont typeface="Times New Roman" panose="02020603050405020304" pitchFamily="18" charset="0"/>
                  <a:buNone/>
                </a:pPr>
                <a:endParaRPr lang="zh-CN" altLang="en-US" sz="150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384878" y="914400"/>
            <a:ext cx="6331377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已知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∠A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为锐角，求满足下列条件的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∠A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度数．</a:t>
            </a:r>
          </a:p>
          <a:p>
            <a:pPr eaLnBrk="1" hangingPunct="1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en-US" altLang="zh-CN" sz="21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sinA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=0.9816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；</a:t>
            </a:r>
          </a:p>
          <a:p>
            <a:pPr eaLnBrk="1" hangingPunct="1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en-US" altLang="zh-CN" sz="21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tanA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=0.1890</a:t>
            </a:r>
            <a:endParaRPr lang="zh-CN" altLang="zh-CN" sz="21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277708" y="2615803"/>
            <a:ext cx="6212299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解答：（1）∵</a:t>
            </a:r>
            <a:r>
              <a:rPr lang="zh-CN" altLang="zh-CN" i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sinA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=0.9816，∴</a:t>
            </a:r>
            <a:r>
              <a:rPr lang="zh-CN" altLang="zh-CN" i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∠A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≈79°；</a:t>
            </a:r>
          </a:p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（2）∵</a:t>
            </a:r>
            <a:r>
              <a:rPr lang="zh-CN" altLang="zh-CN" i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tanA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=0.1890，∴</a:t>
            </a:r>
            <a:r>
              <a:rPr lang="zh-CN" altLang="zh-CN" i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∠A</a:t>
            </a:r>
            <a:r>
              <a:rPr lang="zh-CN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≈11°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2"/>
          <p:cNvSpPr txBox="1">
            <a:spLocks noChangeArrowheads="1"/>
          </p:cNvSpPr>
          <p:nvPr/>
        </p:nvSpPr>
        <p:spPr bwMode="auto">
          <a:xfrm>
            <a:off x="845454" y="1182291"/>
            <a:ext cx="7688867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</a:rPr>
              <a:t>、解直角三角形的基本理论依据：</a:t>
            </a:r>
          </a:p>
          <a:p>
            <a:pPr eaLnBrk="1" hangingPunct="1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</a:rPr>
              <a:t>Rt△ABC</a:t>
            </a:r>
            <a:r>
              <a:rPr lang="zh-CN" altLang="en-US" dirty="0">
                <a:latin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</a:rPr>
              <a:t>C=90°</a:t>
            </a:r>
            <a:r>
              <a:rPr lang="zh-CN" altLang="en-US" dirty="0">
                <a:latin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</a:rPr>
              <a:t>、∠</a:t>
            </a:r>
            <a:r>
              <a:rPr lang="en-US" altLang="zh-CN" dirty="0">
                <a:latin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</a:rPr>
              <a:t>、∠</a:t>
            </a:r>
            <a:r>
              <a:rPr lang="en-US" altLang="zh-CN" dirty="0">
                <a:latin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</a:rPr>
              <a:t>所对的边分别为</a:t>
            </a:r>
            <a:r>
              <a:rPr lang="en-US" altLang="zh-CN" dirty="0"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75147" y="2303860"/>
            <a:ext cx="186952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）边的关系：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411330" y="2333626"/>
            <a:ext cx="464761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a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</a:rPr>
              <a:t>+b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</a:rPr>
              <a:t>=c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</a:rPr>
              <a:t>勾股定理</a:t>
            </a:r>
            <a:r>
              <a:rPr lang="en-US" altLang="zh-CN" dirty="0">
                <a:latin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5147" y="2720578"/>
            <a:ext cx="186952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）角的关系：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357745" y="2720578"/>
            <a:ext cx="319962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</a:rPr>
              <a:t>A+∠B=90°</a:t>
            </a:r>
            <a:r>
              <a:rPr lang="zh-CN" altLang="en-US" dirty="0"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75147" y="3089672"/>
            <a:ext cx="22088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）边角关系：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357745" y="3165872"/>
            <a:ext cx="3609001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r>
              <a:rPr lang="en-US" altLang="zh-CN" dirty="0" err="1">
                <a:latin typeface="Times New Roman" panose="02020603050405020304" pitchFamily="18" charset="0"/>
              </a:rPr>
              <a:t>sinA</a:t>
            </a:r>
            <a:r>
              <a:rPr lang="en-US" altLang="zh-CN" dirty="0">
                <a:latin typeface="Times New Roman" panose="02020603050405020304" pitchFamily="18" charset="0"/>
              </a:rPr>
              <a:t>=     </a:t>
            </a:r>
            <a:r>
              <a:rPr lang="zh-CN" altLang="en-US" dirty="0">
                <a:latin typeface="Times New Roman" panose="02020603050405020304" pitchFamily="18" charset="0"/>
              </a:rPr>
              <a:t>，</a:t>
            </a:r>
            <a:r>
              <a:rPr lang="en-US" altLang="zh-CN" dirty="0" err="1">
                <a:latin typeface="Times New Roman" panose="02020603050405020304" pitchFamily="18" charset="0"/>
              </a:rPr>
              <a:t>cosA</a:t>
            </a:r>
            <a:r>
              <a:rPr lang="en-US" altLang="zh-CN" dirty="0">
                <a:latin typeface="Times New Roman" panose="02020603050405020304" pitchFamily="18" charset="0"/>
              </a:rPr>
              <a:t>=     </a:t>
            </a:r>
            <a:r>
              <a:rPr lang="zh-CN" altLang="en-US" dirty="0">
                <a:latin typeface="Times New Roman" panose="02020603050405020304" pitchFamily="18" charset="0"/>
              </a:rPr>
              <a:t>，</a:t>
            </a:r>
            <a:r>
              <a:rPr lang="en-US" altLang="zh-CN" dirty="0" err="1">
                <a:latin typeface="Times New Roman" panose="02020603050405020304" pitchFamily="18" charset="0"/>
              </a:rPr>
              <a:t>tanA</a:t>
            </a:r>
            <a:r>
              <a:rPr lang="en-US" altLang="zh-CN" dirty="0">
                <a:latin typeface="Times New Roman" panose="02020603050405020304" pitchFamily="18" charset="0"/>
              </a:rPr>
              <a:t>=    </a:t>
            </a:r>
            <a:r>
              <a:rPr lang="zh-CN" altLang="en-US" dirty="0">
                <a:latin typeface="Times New Roman" panose="02020603050405020304" pitchFamily="18" charset="0"/>
              </a:rPr>
              <a:t>，</a:t>
            </a: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r>
              <a:rPr lang="en-US" altLang="zh-CN" dirty="0" err="1">
                <a:latin typeface="Times New Roman" panose="02020603050405020304" pitchFamily="18" charset="0"/>
              </a:rPr>
              <a:t>sinB</a:t>
            </a:r>
            <a:r>
              <a:rPr lang="zh-CN" altLang="en-US" dirty="0">
                <a:latin typeface="Times New Roman" panose="02020603050405020304" pitchFamily="18" charset="0"/>
              </a:rPr>
              <a:t>＝     ，</a:t>
            </a:r>
            <a:r>
              <a:rPr lang="en-US" altLang="zh-CN" dirty="0" err="1">
                <a:latin typeface="Times New Roman" panose="02020603050405020304" pitchFamily="18" charset="0"/>
              </a:rPr>
              <a:t>cosB</a:t>
            </a:r>
            <a:r>
              <a:rPr lang="zh-CN" altLang="en-US" dirty="0">
                <a:latin typeface="Times New Roman" panose="02020603050405020304" pitchFamily="18" charset="0"/>
              </a:rPr>
              <a:t>＝    ，</a:t>
            </a:r>
            <a:r>
              <a:rPr lang="en-US" altLang="zh-CN" dirty="0" err="1">
                <a:latin typeface="Times New Roman" panose="02020603050405020304" pitchFamily="18" charset="0"/>
              </a:rPr>
              <a:t>tanB</a:t>
            </a:r>
            <a:r>
              <a:rPr lang="en-US" altLang="zh-CN" dirty="0">
                <a:latin typeface="Times New Roman" panose="02020603050405020304" pitchFamily="18" charset="0"/>
              </a:rPr>
              <a:t>=      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72715" y="762000"/>
            <a:ext cx="958578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  <a:sym typeface="+mn-ea"/>
              </a:rPr>
              <a:t>温习旧知：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4106" name="Picture 10" descr="19743964414278750759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91546" y="3112294"/>
            <a:ext cx="16432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3076975" y="1007269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zh-CN" altLang="en-US">
              <a:latin typeface="Arial Black" panose="020B0A04020102020204" pitchFamily="34" charset="0"/>
            </a:endParaRPr>
          </a:p>
        </p:txBody>
      </p:sp>
      <p:pic>
        <p:nvPicPr>
          <p:cNvPr id="4108" name="Picture 12" descr="27800184414278750759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17437" y="3067050"/>
            <a:ext cx="232202" cy="61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 descr="620989308142787507590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66795" y="3048001"/>
            <a:ext cx="296504" cy="57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 descr="19743964414278750759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6976" y="3869532"/>
            <a:ext cx="307221" cy="59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 descr="27800184414278750759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54658" y="3849291"/>
            <a:ext cx="316747" cy="63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 descr="7852236014278750759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2300" y="3842148"/>
            <a:ext cx="321511" cy="620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6"/>
          <p:cNvSpPr>
            <a:spLocks noChangeArrowheads="1"/>
          </p:cNvSpPr>
          <p:nvPr/>
        </p:nvSpPr>
        <p:spPr bwMode="auto">
          <a:xfrm>
            <a:off x="5868164" y="179785"/>
            <a:ext cx="2666157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3" grpId="0" animBg="1"/>
      <p:bldP spid="4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01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94616" y="2681287"/>
            <a:ext cx="2249384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87365631914278750759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45734" y="3112294"/>
            <a:ext cx="534661" cy="58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4355874" y="2463404"/>
            <a:ext cx="1103853" cy="99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838200"/>
            <a:ext cx="5971762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buSzPct val="100000"/>
              <a:buFont typeface="Times New Roman" panose="02020603050405020304" pitchFamily="18" charset="0"/>
              <a:buNone/>
            </a:pPr>
            <a:endParaRPr lang="zh-CN" altLang="en-US" dirty="0">
              <a:latin typeface="Calibri" panose="020F0502020204030204" pitchFamily="34" charset="0"/>
            </a:endParaRPr>
          </a:p>
          <a:p>
            <a:pPr eaLnBrk="0" hangingPunct="0"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Calibri" panose="020F0502020204030204" pitchFamily="34" charset="0"/>
              </a:rPr>
              <a:t>    </a:t>
            </a: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、已知在</a:t>
            </a:r>
            <a:r>
              <a:rPr lang="en-US" altLang="zh-CN" dirty="0">
                <a:latin typeface="宋体" panose="02010600030101010101" pitchFamily="2" charset="-122"/>
              </a:rPr>
              <a:t>Rt△ABC</a:t>
            </a:r>
            <a:r>
              <a:rPr lang="zh-CN" altLang="en-US" dirty="0">
                <a:latin typeface="宋体" panose="02010600030101010101" pitchFamily="2" charset="-122"/>
              </a:rPr>
              <a:t>中，∠</a:t>
            </a:r>
            <a:r>
              <a:rPr lang="en-US" altLang="zh-CN" dirty="0">
                <a:latin typeface="宋体" panose="02010600030101010101" pitchFamily="2" charset="-122"/>
              </a:rPr>
              <a:t>C=90</a:t>
            </a:r>
            <a:r>
              <a:rPr lang="zh-CN" altLang="en-US" dirty="0">
                <a:latin typeface="宋体" panose="02010600030101010101" pitchFamily="2" charset="-122"/>
              </a:rPr>
              <a:t>， </a:t>
            </a:r>
            <a:r>
              <a:rPr lang="en-US" altLang="zh-CN" dirty="0">
                <a:latin typeface="宋体" panose="02010600030101010101" pitchFamily="2" charset="-122"/>
              </a:rPr>
              <a:t>a=6</a:t>
            </a:r>
            <a:r>
              <a:rPr lang="zh-CN" altLang="en-US" dirty="0">
                <a:latin typeface="宋体" panose="02010600030101010101" pitchFamily="2" charset="-122"/>
              </a:rPr>
              <a:t>，解直角三角形。</a:t>
            </a:r>
          </a:p>
          <a:p>
            <a:pPr eaLnBrk="0" hangingPunct="0">
              <a:buSzPct val="100000"/>
              <a:buFont typeface="Times New Roman" panose="02020603050405020304" pitchFamily="18" charset="0"/>
              <a:buNone/>
            </a:pPr>
            <a:endParaRPr lang="zh-CN" altLang="en-US" dirty="0">
              <a:latin typeface="宋体" panose="02010600030101010101" pitchFamily="2" charset="-122"/>
            </a:endParaRPr>
          </a:p>
          <a:p>
            <a:pPr eaLnBrk="0" hangingPunct="0">
              <a:buSzPct val="100000"/>
              <a:buFont typeface="Times New Roman" panose="02020603050405020304" pitchFamily="18" charset="0"/>
              <a:buNone/>
            </a:pP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519435" y="18621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pPr>
              <a:buSzPct val="100000"/>
              <a:buFont typeface="Times New Roman" panose="02020603050405020304" pitchFamily="18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88144" y="1851423"/>
            <a:ext cx="6047972" cy="131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sz="800" dirty="0">
                <a:latin typeface="Calibri" panose="020F0502020204030204" pitchFamily="34" charset="0"/>
              </a:rPr>
              <a:t>    </a:t>
            </a:r>
            <a:r>
              <a:rPr lang="en-US" altLang="zh-CN" dirty="0">
                <a:latin typeface="Calibri" panose="020F0502020204030204" pitchFamily="34" charset="0"/>
              </a:rPr>
              <a:t>2</a:t>
            </a:r>
            <a:r>
              <a:rPr lang="zh-CN" altLang="en-US" dirty="0">
                <a:latin typeface="Calibri" panose="020F0502020204030204" pitchFamily="34" charset="0"/>
              </a:rPr>
              <a:t>、一梯子斜靠在一面墙上。已知梯长</a:t>
            </a:r>
            <a:r>
              <a:rPr lang="en-US" altLang="zh-CN" dirty="0">
                <a:latin typeface="Calibri" panose="020F0502020204030204" pitchFamily="34" charset="0"/>
              </a:rPr>
              <a:t>4 m</a:t>
            </a:r>
            <a:r>
              <a:rPr lang="zh-CN" altLang="en-US" dirty="0">
                <a:latin typeface="Calibri" panose="020F0502020204030204" pitchFamily="34" charset="0"/>
              </a:rPr>
              <a:t>，梯子位于地面上的一端离墙壁</a:t>
            </a:r>
            <a:r>
              <a:rPr lang="en-US" altLang="zh-CN" dirty="0">
                <a:latin typeface="Calibri" panose="020F0502020204030204" pitchFamily="34" charset="0"/>
              </a:rPr>
              <a:t>2.5 m</a:t>
            </a:r>
            <a:r>
              <a:rPr lang="zh-CN" altLang="en-US" dirty="0">
                <a:latin typeface="Calibri" panose="020F0502020204030204" pitchFamily="34" charset="0"/>
              </a:rPr>
              <a:t>，求梯子与地面所成的锐角</a:t>
            </a:r>
            <a:r>
              <a:rPr lang="en-US" altLang="zh-CN" dirty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899040" y="3632598"/>
            <a:ext cx="4663094" cy="131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∴∠</a:t>
            </a:r>
            <a:r>
              <a:rPr lang="en-US" altLang="zh-CN" dirty="0">
                <a:latin typeface="Times New Roman" panose="02020603050405020304" pitchFamily="18" charset="0"/>
              </a:rPr>
              <a:t>α≈51°19′4″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所以梯子与地面所成的锐角约</a:t>
            </a:r>
            <a:r>
              <a:rPr lang="en-US" altLang="zh-CN" dirty="0">
                <a:latin typeface="Times New Roman" panose="02020603050405020304" pitchFamily="18" charset="0"/>
              </a:rPr>
              <a:t>51°19′4″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2894" y="675085"/>
            <a:ext cx="970486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  <a:sym typeface="+mn-ea"/>
              </a:rPr>
              <a:t>自我检测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ea typeface="华文行楷" panose="02010800040101010101" pitchFamily="2" charset="-122"/>
              <a:sym typeface="+mn-ea"/>
            </a:endParaRPr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0" y="2255751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buSzPct val="100000"/>
              <a:buFont typeface="Times New Roman" panose="02020603050405020304" pitchFamily="18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413712" y="3226594"/>
            <a:ext cx="129318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buSzPct val="100000"/>
              <a:buFont typeface="Times New Roman" panose="02020603050405020304" pitchFamily="18" charset="0"/>
              <a:buNone/>
            </a:pPr>
            <a:r>
              <a:rPr lang="zh-CN" altLang="en-US">
                <a:latin typeface="宋体" panose="02010600030101010101" pitchFamily="2" charset="-122"/>
              </a:rPr>
              <a:t>＝ </a:t>
            </a:r>
            <a:r>
              <a:rPr lang="en-US" altLang="zh-CN">
                <a:latin typeface="宋体" panose="02010600030101010101" pitchFamily="2" charset="-122"/>
              </a:rPr>
              <a:t>0.625</a:t>
            </a:r>
            <a:r>
              <a:rPr lang="zh-CN" altLang="en-US">
                <a:latin typeface="宋体" panose="02010600030101010101" pitchFamily="2" charset="-122"/>
              </a:rPr>
              <a:t>，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95390" y="2751535"/>
            <a:ext cx="4570214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 解：如图</a:t>
            </a:r>
          </a:p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      ∵</a:t>
            </a:r>
            <a:r>
              <a:rPr lang="en-US" altLang="zh-CN" dirty="0" err="1">
                <a:latin typeface="Times New Roman" panose="02020603050405020304" pitchFamily="18" charset="0"/>
              </a:rPr>
              <a:t>cos</a:t>
            </a:r>
            <a:r>
              <a:rPr lang="en-US" altLang="zh-CN" dirty="0">
                <a:latin typeface="Times New Roman" panose="02020603050405020304" pitchFamily="18" charset="0"/>
              </a:rPr>
              <a:t>α</a:t>
            </a:r>
            <a:r>
              <a:rPr lang="zh-CN" altLang="en-US" dirty="0">
                <a:latin typeface="Times New Roman" panose="02020603050405020304" pitchFamily="18" charset="0"/>
              </a:rPr>
              <a:t>＝</a:t>
            </a:r>
          </a:p>
        </p:txBody>
      </p:sp>
      <p:sp>
        <p:nvSpPr>
          <p:cNvPr id="5132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1" grpId="0" animBg="1"/>
      <p:bldP spid="6152" grpId="0" animBg="1"/>
      <p:bldP spid="6155" grpId="0" animBg="1"/>
      <p:bldP spid="61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987310181427875075968"/>
          <p:cNvPicPr>
            <a:picLocks noChangeAspect="1" noChangeArrowheads="1"/>
          </p:cNvPicPr>
          <p:nvPr/>
        </p:nvPicPr>
        <p:blipFill>
          <a:blip r:embed="rId2" cstate="email">
            <a:lum bright="12000"/>
          </a:blip>
          <a:srcRect/>
          <a:stretch>
            <a:fillRect/>
          </a:stretch>
        </p:blipFill>
        <p:spPr bwMode="auto">
          <a:xfrm>
            <a:off x="1979077" y="1600201"/>
            <a:ext cx="4970316" cy="259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42894" y="675085"/>
            <a:ext cx="970486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  <a:sym typeface="+mn-ea"/>
              </a:rPr>
              <a:t>探究新知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ea typeface="华文行楷" panose="02010800040101010101" pitchFamily="2" charset="-122"/>
              <a:sym typeface="+mn-ea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 descr="843326374142787507598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4002" y="1221581"/>
            <a:ext cx="2466106" cy="198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466786" y="988219"/>
            <a:ext cx="6319470" cy="147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 dirty="0">
                <a:latin typeface="宋体" panose="02010600030101010101" pitchFamily="2" charset="-122"/>
              </a:rPr>
              <a:t>    1</a:t>
            </a:r>
            <a:r>
              <a:rPr lang="zh-CN" altLang="en-US" dirty="0">
                <a:latin typeface="宋体" panose="02010600030101010101" pitchFamily="2" charset="-122"/>
              </a:rPr>
              <a:t>、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如图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当登山缆车的吊箱经过点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到达点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时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它走过了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200m.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已知缆车行驶的路线与水平面的夹角为∠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α=16</a:t>
            </a:r>
            <a:r>
              <a:rPr lang="en-US" altLang="zh-CN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那么缆车垂直上升的距离是多少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86017" y="2463404"/>
            <a:ext cx="6408778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buSzPct val="100000"/>
              <a:buFont typeface="Times New Roman" panose="02020603050405020304" pitchFamily="18" charset="0"/>
              <a:buNone/>
            </a:pPr>
            <a:r>
              <a:rPr lang="zh-CN" altLang="en-US" sz="2100" dirty="0">
                <a:latin typeface="宋体" panose="02010600030101010101" pitchFamily="2" charset="-122"/>
              </a:rPr>
              <a:t>在</a:t>
            </a:r>
            <a:r>
              <a:rPr lang="en-US" altLang="zh-CN" sz="2100" dirty="0">
                <a:latin typeface="宋体" panose="02010600030101010101" pitchFamily="2" charset="-122"/>
              </a:rPr>
              <a:t>Rt△ABC</a:t>
            </a:r>
            <a:r>
              <a:rPr lang="zh-CN" altLang="en-US" sz="2100" dirty="0">
                <a:latin typeface="宋体" panose="02010600030101010101" pitchFamily="2" charset="-122"/>
              </a:rPr>
              <a:t>中</a:t>
            </a:r>
            <a:r>
              <a:rPr lang="en-US" altLang="zh-CN" sz="2100" dirty="0">
                <a:latin typeface="宋体" panose="02010600030101010101" pitchFamily="2" charset="-122"/>
              </a:rPr>
              <a:t>,BC=ABsin16</a:t>
            </a:r>
            <a:r>
              <a:rPr lang="en-US" altLang="zh-CN" sz="2100" b="1" baseline="30000" dirty="0">
                <a:solidFill>
                  <a:srgbClr val="FFFFFF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2100" b="1" dirty="0">
                <a:solidFill>
                  <a:srgbClr val="FFFFFF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7172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2894" y="675085"/>
            <a:ext cx="970486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  <a:sym typeface="+mn-ea"/>
              </a:rPr>
              <a:t>探究新知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ea typeface="华文行楷" panose="02010800040101010101" pitchFamily="2" charset="-122"/>
              <a:sym typeface="+mn-ea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Group 2"/>
          <p:cNvGrpSpPr/>
          <p:nvPr/>
        </p:nvGrpSpPr>
        <p:grpSpPr bwMode="auto">
          <a:xfrm>
            <a:off x="610871" y="789385"/>
            <a:ext cx="7345921" cy="2159794"/>
            <a:chOff x="385" y="346"/>
            <a:chExt cx="4627" cy="1814"/>
          </a:xfrm>
        </p:grpSpPr>
        <p:sp>
          <p:nvSpPr>
            <p:cNvPr id="8194" name="AutoShape 3"/>
            <p:cNvSpPr>
              <a:spLocks noChangeArrowheads="1"/>
            </p:cNvSpPr>
            <p:nvPr/>
          </p:nvSpPr>
          <p:spPr bwMode="auto">
            <a:xfrm>
              <a:off x="385" y="346"/>
              <a:ext cx="4627" cy="1814"/>
            </a:xfrm>
            <a:prstGeom prst="cloudCallout">
              <a:avLst>
                <a:gd name="adj1" fmla="val -40917"/>
                <a:gd name="adj2" fmla="val 52917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Clr>
                  <a:schemeClr val="tx2"/>
                </a:buClr>
                <a:buSzPct val="100000"/>
                <a:buFont typeface="Wingdings" panose="05000000000000000000" pitchFamily="2" charset="2"/>
                <a:buChar char="w"/>
              </a:pPr>
              <a:endParaRPr lang="zh-CN" altLang="en-US" sz="2700" b="1">
                <a:solidFill>
                  <a:srgbClr val="003366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8195" name="Text Box 4"/>
            <p:cNvSpPr txBox="1">
              <a:spLocks noChangeArrowheads="1"/>
            </p:cNvSpPr>
            <p:nvPr/>
          </p:nvSpPr>
          <p:spPr bwMode="auto">
            <a:xfrm>
              <a:off x="902" y="664"/>
              <a:ext cx="3747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 dirty="0">
                  <a:solidFill>
                    <a:srgbClr val="FFFFFF"/>
                  </a:solidFill>
                  <a:latin typeface="宋体" panose="02010600030101010101" pitchFamily="2" charset="-122"/>
                </a:rPr>
                <a:t>    </a:t>
              </a:r>
              <a:r>
                <a:rPr lang="zh-CN" altLang="en-US" dirty="0">
                  <a:latin typeface="宋体" panose="02010600030101010101" pitchFamily="2" charset="-122"/>
                </a:rPr>
                <a:t>当缆车继续从点</a:t>
              </a:r>
              <a:r>
                <a:rPr lang="en-US" altLang="zh-CN" dirty="0">
                  <a:latin typeface="宋体" panose="02010600030101010101" pitchFamily="2" charset="-122"/>
                </a:rPr>
                <a:t>B</a:t>
              </a:r>
              <a:r>
                <a:rPr lang="zh-CN" altLang="en-US" dirty="0">
                  <a:latin typeface="宋体" panose="02010600030101010101" pitchFamily="2" charset="-122"/>
                </a:rPr>
                <a:t>到达点</a:t>
              </a:r>
              <a:r>
                <a:rPr lang="en-US" altLang="zh-CN" dirty="0">
                  <a:latin typeface="宋体" panose="02010600030101010101" pitchFamily="2" charset="-122"/>
                </a:rPr>
                <a:t>D</a:t>
              </a:r>
              <a:r>
                <a:rPr lang="zh-CN" altLang="en-US" dirty="0">
                  <a:latin typeface="宋体" panose="02010600030101010101" pitchFamily="2" charset="-122"/>
                </a:rPr>
                <a:t>时</a:t>
              </a:r>
              <a:r>
                <a:rPr lang="en-US" altLang="zh-CN" dirty="0">
                  <a:latin typeface="宋体" panose="02010600030101010101" pitchFamily="2" charset="-122"/>
                </a:rPr>
                <a:t>,</a:t>
              </a:r>
              <a:r>
                <a:rPr lang="zh-CN" altLang="en-US" dirty="0">
                  <a:latin typeface="宋体" panose="02010600030101010101" pitchFamily="2" charset="-122"/>
                </a:rPr>
                <a:t>它又走过了</a:t>
              </a:r>
              <a:r>
                <a:rPr lang="en-US" altLang="zh-CN" dirty="0">
                  <a:latin typeface="宋体" panose="02010600030101010101" pitchFamily="2" charset="-122"/>
                </a:rPr>
                <a:t>200m.</a:t>
              </a:r>
              <a:r>
                <a:rPr lang="zh-CN" altLang="en-US" dirty="0">
                  <a:latin typeface="宋体" panose="02010600030101010101" pitchFamily="2" charset="-122"/>
                </a:rPr>
                <a:t>缆车由点</a:t>
              </a:r>
              <a:r>
                <a:rPr lang="en-US" altLang="zh-CN" dirty="0">
                  <a:latin typeface="宋体" panose="02010600030101010101" pitchFamily="2" charset="-122"/>
                </a:rPr>
                <a:t>B</a:t>
              </a:r>
              <a:r>
                <a:rPr lang="zh-CN" altLang="en-US" dirty="0">
                  <a:latin typeface="宋体" panose="02010600030101010101" pitchFamily="2" charset="-122"/>
                </a:rPr>
                <a:t>到点</a:t>
              </a:r>
              <a:r>
                <a:rPr lang="en-US" altLang="zh-CN" dirty="0">
                  <a:latin typeface="宋体" panose="02010600030101010101" pitchFamily="2" charset="-122"/>
                </a:rPr>
                <a:t>D</a:t>
              </a:r>
              <a:r>
                <a:rPr lang="zh-CN" altLang="en-US" dirty="0">
                  <a:latin typeface="宋体" panose="02010600030101010101" pitchFamily="2" charset="-122"/>
                </a:rPr>
                <a:t>的行驶路线与水平面的夹角为∠</a:t>
              </a:r>
              <a:r>
                <a:rPr lang="en-US" altLang="zh-CN" dirty="0">
                  <a:latin typeface="宋体" panose="02010600030101010101" pitchFamily="2" charset="-122"/>
                </a:rPr>
                <a:t>β=42</a:t>
              </a:r>
              <a:r>
                <a:rPr lang="en-US" altLang="zh-CN" baseline="30000" dirty="0">
                  <a:latin typeface="宋体" panose="02010600030101010101" pitchFamily="2" charset="-122"/>
                </a:rPr>
                <a:t>0</a:t>
              </a:r>
              <a:r>
                <a:rPr lang="en-US" altLang="zh-CN" dirty="0">
                  <a:latin typeface="宋体" panose="02010600030101010101" pitchFamily="2" charset="-122"/>
                </a:rPr>
                <a:t>,</a:t>
              </a:r>
              <a:r>
                <a:rPr lang="zh-CN" altLang="en-US" dirty="0">
                  <a:latin typeface="宋体" panose="02010600030101010101" pitchFamily="2" charset="-122"/>
                </a:rPr>
                <a:t>由此你还能计算什么</a:t>
              </a:r>
              <a:r>
                <a:rPr lang="en-US" altLang="zh-CN" dirty="0">
                  <a:latin typeface="宋体" panose="02010600030101010101" pitchFamily="2" charset="-122"/>
                </a:rPr>
                <a:t>?</a:t>
              </a:r>
            </a:p>
          </p:txBody>
        </p:sp>
      </p:grpSp>
      <p:pic>
        <p:nvPicPr>
          <p:cNvPr id="8196" name="Picture 5" descr="69559389214278750760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76525" y="2788444"/>
            <a:ext cx="2772136" cy="20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42894" y="675085"/>
            <a:ext cx="970486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  <a:sym typeface="+mn-ea"/>
              </a:rPr>
              <a:t>探究新知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ea typeface="华文行楷" panose="02010800040101010101" pitchFamily="2" charset="-122"/>
              <a:sym typeface="+mn-ea"/>
            </a:endParaRPr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33444" y="951310"/>
            <a:ext cx="8676023" cy="3132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>
              <a:buSzPct val="100000"/>
              <a:buFont typeface="Times New Roman" panose="02020603050405020304" pitchFamily="18" charset="0"/>
              <a:buNone/>
            </a:pPr>
            <a:endParaRPr lang="zh-CN" altLang="en-US" sz="2100" b="1">
              <a:solidFill>
                <a:srgbClr val="FFFFFF"/>
              </a:solidFill>
              <a:latin typeface="宋体" panose="02010600030101010101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3470" y="1740694"/>
            <a:ext cx="7711491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    1.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一辆汽车沿着一山坡行驶了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150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米，其铅直高度上升了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25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米，求山坡与水平面所成锐角的大小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.</a:t>
            </a:r>
            <a:endParaRPr lang="en-US" altLang="zh-CN" dirty="0">
              <a:sym typeface="+mn-ea"/>
            </a:endParaRPr>
          </a:p>
        </p:txBody>
      </p:sp>
      <p:sp>
        <p:nvSpPr>
          <p:cNvPr id="9219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42894" y="675085"/>
            <a:ext cx="970486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  <a:sym typeface="+mn-ea"/>
              </a:rPr>
              <a:t>知识巩固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ea typeface="华文行楷" panose="02010800040101010101" pitchFamily="2" charset="-122"/>
              <a:sym typeface="+mn-ea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6786" y="2484835"/>
            <a:ext cx="6157524" cy="30575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500" b="1" dirty="0">
                <a:latin typeface="宋体" panose="02010600030101010101" pitchFamily="2" charset="-122"/>
              </a:rPr>
              <a:t>解：</a:t>
            </a:r>
            <a:r>
              <a:rPr lang="zh-CN" altLang="en-US" sz="1500" dirty="0">
                <a:latin typeface="宋体" panose="02010600030101010101" pitchFamily="2" charset="-122"/>
              </a:rPr>
              <a:t>如图，在</a:t>
            </a:r>
            <a:r>
              <a:rPr lang="en-US" altLang="zh-CN" sz="1500" dirty="0">
                <a:latin typeface="宋体" panose="02010600030101010101" pitchFamily="2" charset="-122"/>
              </a:rPr>
              <a:t>Rt△ABC</a:t>
            </a:r>
            <a:r>
              <a:rPr lang="zh-CN" altLang="en-US" sz="1500" dirty="0">
                <a:latin typeface="宋体" panose="02010600030101010101" pitchFamily="2" charset="-122"/>
              </a:rPr>
              <a:t>中，</a:t>
            </a:r>
            <a:r>
              <a:rPr lang="en-US" altLang="zh-CN" sz="1500" dirty="0">
                <a:latin typeface="宋体" panose="02010600030101010101" pitchFamily="2" charset="-122"/>
              </a:rPr>
              <a:t>AC</a:t>
            </a:r>
            <a:r>
              <a:rPr lang="zh-CN" altLang="en-US" sz="1500" dirty="0">
                <a:latin typeface="宋体" panose="02010600030101010101" pitchFamily="2" charset="-122"/>
              </a:rPr>
              <a:t>＝</a:t>
            </a:r>
            <a:r>
              <a:rPr lang="en-US" altLang="zh-CN" sz="1500" dirty="0">
                <a:latin typeface="宋体" panose="02010600030101010101" pitchFamily="2" charset="-122"/>
              </a:rPr>
              <a:t>6.3 cm</a:t>
            </a:r>
            <a:r>
              <a:rPr lang="zh-CN" altLang="en-US" sz="1500" dirty="0">
                <a:latin typeface="宋体" panose="02010600030101010101" pitchFamily="2" charset="-122"/>
              </a:rPr>
              <a:t>，</a:t>
            </a:r>
            <a:r>
              <a:rPr lang="en-US" altLang="zh-CN" sz="1500" dirty="0">
                <a:latin typeface="宋体" panose="02010600030101010101" pitchFamily="2" charset="-122"/>
              </a:rPr>
              <a:t>BC=9.8 cm </a:t>
            </a:r>
          </a:p>
          <a:p>
            <a:endParaRPr lang="en-US" altLang="zh-CN" sz="1500" dirty="0"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1500" dirty="0">
                <a:latin typeface="宋体" panose="02010600030101010101" pitchFamily="2" charset="-122"/>
              </a:rPr>
              <a:t>    ∴</a:t>
            </a:r>
            <a:r>
              <a:rPr lang="en-US" altLang="zh-CN" sz="1500" dirty="0" err="1">
                <a:latin typeface="宋体" panose="02010600030101010101" pitchFamily="2" charset="-122"/>
              </a:rPr>
              <a:t>tanB</a:t>
            </a:r>
            <a:r>
              <a:rPr lang="en-US" altLang="zh-CN" sz="1500" dirty="0">
                <a:latin typeface="宋体" panose="02010600030101010101" pitchFamily="2" charset="-122"/>
              </a:rPr>
              <a:t>=           ≈0.642 9 </a:t>
            </a:r>
          </a:p>
          <a:p>
            <a:endParaRPr lang="en-US" altLang="zh-CN" sz="1500" dirty="0"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1500" dirty="0">
                <a:latin typeface="宋体" panose="02010600030101010101" pitchFamily="2" charset="-122"/>
              </a:rPr>
              <a:t>      ∴∠B≈ 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1500" dirty="0">
                <a:latin typeface="宋体" panose="02010600030101010101" pitchFamily="2" charset="-122"/>
              </a:rPr>
              <a:t>   因此，射线与皮肤的夹角约为            。</a:t>
            </a:r>
          </a:p>
        </p:txBody>
      </p:sp>
      <p:pic>
        <p:nvPicPr>
          <p:cNvPr id="10242" name="Picture 4" descr="200y"/>
          <p:cNvPicPr>
            <a:picLocks noChangeAspect="1" noChangeArrowheads="1"/>
          </p:cNvPicPr>
          <p:nvPr/>
        </p:nvPicPr>
        <p:blipFill>
          <a:blip r:embed="rId2" cstate="email">
            <a:lum bright="-42000" contrast="60000"/>
          </a:blip>
          <a:srcRect/>
          <a:stretch>
            <a:fillRect/>
          </a:stretch>
        </p:blipFill>
        <p:spPr bwMode="auto">
          <a:xfrm>
            <a:off x="6084886" y="2449116"/>
            <a:ext cx="2857872" cy="149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-169552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buSzPct val="100000"/>
              <a:buFont typeface="Times New Roman" panose="02020603050405020304" pitchFamily="18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-169552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buSzPct val="100000"/>
              <a:buFont typeface="Times New Roman" panose="02020603050405020304" pitchFamily="18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13319" name="Picture 7" descr="97556479014278750759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32994" y="3900488"/>
            <a:ext cx="1080037" cy="22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0" y="-169552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buSzPct val="100000"/>
              <a:buFont typeface="Times New Roman" panose="02020603050405020304" pitchFamily="18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13321" name="Picture 9" descr="75014010514278750759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71906" y="3645694"/>
            <a:ext cx="863316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0" y="-169552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buSzPct val="100000"/>
              <a:buFont typeface="Times New Roman" panose="02020603050405020304" pitchFamily="18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13323" name="Picture 11" descr="59561499014278750759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55185" y="2978944"/>
            <a:ext cx="950242" cy="43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42894" y="566738"/>
            <a:ext cx="970486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SzPct val="100000"/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知识巩固</a:t>
            </a:r>
          </a:p>
        </p:txBody>
      </p:sp>
      <p:sp>
        <p:nvSpPr>
          <p:cNvPr id="10252" name="文本框 1"/>
          <p:cNvSpPr txBox="1">
            <a:spLocks noChangeArrowheads="1"/>
          </p:cNvSpPr>
          <p:nvPr/>
        </p:nvSpPr>
        <p:spPr bwMode="auto">
          <a:xfrm>
            <a:off x="683508" y="573882"/>
            <a:ext cx="7507868" cy="173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/>
              <a:t>       2</a:t>
            </a:r>
            <a:r>
              <a:rPr lang="zh-CN" altLang="en-US" dirty="0"/>
              <a:t>、如图，一名患者体内某重要器官后面有一肿瘤。在接受放射性治疗时，为了最大限度的保证疗效，并且防止伤害器官，射线必须从侧面照射肿瘤。已知肿瘤在皮下</a:t>
            </a:r>
            <a:r>
              <a:rPr lang="en-US" altLang="zh-CN" dirty="0"/>
              <a:t>6.3cm</a:t>
            </a:r>
            <a:r>
              <a:rPr lang="zh-CN" altLang="en-US" dirty="0"/>
              <a:t>的</a:t>
            </a:r>
            <a:r>
              <a:rPr lang="en-US" altLang="zh-CN" dirty="0"/>
              <a:t>A</a:t>
            </a:r>
            <a:r>
              <a:rPr lang="zh-CN" altLang="en-US" dirty="0"/>
              <a:t>处，射线从肿瘤右侧</a:t>
            </a:r>
            <a:r>
              <a:rPr lang="en-US" altLang="zh-CN" dirty="0"/>
              <a:t>9.8cm</a:t>
            </a:r>
            <a:r>
              <a:rPr lang="zh-CN" altLang="en-US" dirty="0"/>
              <a:t>的</a:t>
            </a:r>
            <a:r>
              <a:rPr lang="en-US" altLang="zh-CN" dirty="0"/>
              <a:t>B</a:t>
            </a:r>
            <a:r>
              <a:rPr lang="zh-CN" altLang="en-US" dirty="0"/>
              <a:t>处进入身体，求射线与皮肤的夹角。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69142" y="2341960"/>
            <a:ext cx="6213490" cy="2420540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800" b="1">
                <a:latin typeface="宋体" panose="02010600030101010101" pitchFamily="2" charset="-122"/>
              </a:rPr>
              <a:t>解：</a:t>
            </a:r>
            <a:r>
              <a:rPr lang="zh-CN" altLang="en-US" sz="1800">
                <a:latin typeface="Times New Roman" panose="02020603050405020304" pitchFamily="18" charset="0"/>
              </a:rPr>
              <a:t>∵</a:t>
            </a:r>
            <a:r>
              <a:rPr lang="en-US" altLang="zh-CN" sz="1800">
                <a:latin typeface="Times New Roman" panose="02020603050405020304" pitchFamily="18" charset="0"/>
              </a:rPr>
              <a:t>tan∠ACD =                               ≈0.520 8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latin typeface="Times New Roman" panose="02020603050405020304" pitchFamily="18" charset="0"/>
              </a:rPr>
              <a:t>     ∴∠ACD≈27.5°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latin typeface="Times New Roman" panose="02020603050405020304" pitchFamily="18" charset="0"/>
              </a:rPr>
              <a:t>     ∴∠ACB</a:t>
            </a:r>
            <a:r>
              <a:rPr lang="zh-CN" altLang="en-US" sz="1800">
                <a:latin typeface="Times New Roman" panose="02020603050405020304" pitchFamily="18" charset="0"/>
              </a:rPr>
              <a:t>＝∠</a:t>
            </a:r>
            <a:r>
              <a:rPr lang="en-US" altLang="zh-CN" sz="1800">
                <a:latin typeface="Times New Roman" panose="02020603050405020304" pitchFamily="18" charset="0"/>
              </a:rPr>
              <a:t>ACD≈2×27.5°</a:t>
            </a:r>
            <a:r>
              <a:rPr lang="zh-CN" altLang="en-US" sz="1800">
                <a:latin typeface="Times New Roman" panose="02020603050405020304" pitchFamily="18" charset="0"/>
              </a:rPr>
              <a:t>＝</a:t>
            </a:r>
            <a:r>
              <a:rPr lang="en-US" altLang="zh-CN" sz="1800">
                <a:latin typeface="Times New Roman" panose="02020603050405020304" pitchFamily="18" charset="0"/>
              </a:rPr>
              <a:t>55°</a:t>
            </a:r>
            <a:endParaRPr lang="en-US" altLang="zh-CN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4" descr="200x"/>
          <p:cNvPicPr>
            <a:picLocks noChangeAspect="1" noChangeArrowheads="1"/>
          </p:cNvPicPr>
          <p:nvPr/>
        </p:nvPicPr>
        <p:blipFill>
          <a:blip r:embed="rId2" cstate="email">
            <a:lum bright="-32000" contrast="60000"/>
          </a:blip>
          <a:srcRect/>
          <a:stretch>
            <a:fillRect/>
          </a:stretch>
        </p:blipFill>
        <p:spPr bwMode="auto">
          <a:xfrm>
            <a:off x="6084886" y="2031206"/>
            <a:ext cx="2367271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-169552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buSzPct val="100000"/>
              <a:buFont typeface="Times New Roman" panose="02020603050405020304" pitchFamily="18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14342" name="Picture 6" descr="18245295014278750759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31573" y="2341960"/>
            <a:ext cx="1653994" cy="55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矩形 6"/>
          <p:cNvSpPr>
            <a:spLocks noChangeArrowheads="1"/>
          </p:cNvSpPr>
          <p:nvPr/>
        </p:nvSpPr>
        <p:spPr bwMode="auto">
          <a:xfrm>
            <a:off x="5855066" y="189310"/>
            <a:ext cx="266615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>
              <a:buSzPct val="100000"/>
              <a:buFont typeface="Times New Roman" panose="02020603050405020304" pitchFamily="18" charset="0"/>
              <a:buNone/>
            </a:pP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2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| </a:t>
            </a:r>
            <a:r>
              <a:rPr lang="zh-CN" altLang="en-US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2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0" name="文本框 1"/>
          <p:cNvSpPr txBox="1">
            <a:spLocks noChangeArrowheads="1"/>
          </p:cNvSpPr>
          <p:nvPr/>
        </p:nvSpPr>
        <p:spPr bwMode="auto">
          <a:xfrm>
            <a:off x="683508" y="1003697"/>
            <a:ext cx="745309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/>
              <a:t>        3</a:t>
            </a:r>
            <a:r>
              <a:rPr lang="zh-CN" altLang="en-US"/>
              <a:t>、如图，工件上有一</a:t>
            </a:r>
            <a:r>
              <a:rPr lang="en-US" altLang="zh-CN"/>
              <a:t>V</a:t>
            </a:r>
            <a:r>
              <a:rPr lang="zh-CN" altLang="en-US"/>
              <a:t>形槽，测得它的上口宽</a:t>
            </a:r>
            <a:r>
              <a:rPr lang="en-US" altLang="zh-CN"/>
              <a:t>20mm</a:t>
            </a:r>
            <a:r>
              <a:rPr lang="zh-CN" altLang="en-US"/>
              <a:t>，深</a:t>
            </a:r>
            <a:r>
              <a:rPr lang="en-US" altLang="zh-CN"/>
              <a:t>19.2mm</a:t>
            </a:r>
            <a:r>
              <a:rPr lang="zh-CN" altLang="en-US"/>
              <a:t>，求</a:t>
            </a:r>
            <a:r>
              <a:rPr lang="en-US" altLang="zh-CN"/>
              <a:t>V</a:t>
            </a:r>
            <a:r>
              <a:rPr lang="zh-CN" altLang="en-US"/>
              <a:t>形角（</a:t>
            </a:r>
            <a:r>
              <a:rPr lang="en-US" altLang="zh-CN">
                <a:latin typeface="Times New Roman" panose="02020603050405020304" pitchFamily="18" charset="0"/>
              </a:rPr>
              <a:t> ∠ACB</a:t>
            </a:r>
            <a:r>
              <a:rPr lang="zh-CN" altLang="en-US"/>
              <a:t>）的大小。（结果精确到</a:t>
            </a:r>
            <a:r>
              <a:rPr lang="en-US" altLang="zh-CN"/>
              <a:t>1°</a:t>
            </a:r>
            <a:r>
              <a:rPr lang="zh-CN" altLang="en-US"/>
              <a:t>）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927</Words>
  <Application>Microsoft Office PowerPoint</Application>
  <PresentationFormat>全屏显示(16:9)</PresentationFormat>
  <Paragraphs>99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黑体</vt:lpstr>
      <vt:lpstr>华文行楷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WWW.2PPT.COM
</vt:lpstr>
      <vt:lpstr>三角函数的计算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2018-03-12T13:28:00Z</dcterms:created>
  <dcterms:modified xsi:type="dcterms:W3CDTF">2023-01-17T02:43:03Z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50258AF2AD214831BCE51EDCDA98F56F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