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9" r:id="rId2"/>
    <p:sldId id="272" r:id="rId3"/>
    <p:sldId id="317" r:id="rId4"/>
    <p:sldId id="318" r:id="rId5"/>
    <p:sldId id="319" r:id="rId6"/>
    <p:sldId id="303" r:id="rId7"/>
    <p:sldId id="320" r:id="rId8"/>
    <p:sldId id="321" r:id="rId9"/>
    <p:sldId id="323" r:id="rId10"/>
    <p:sldId id="322" r:id="rId11"/>
    <p:sldId id="324" r:id="rId12"/>
    <p:sldId id="325" r:id="rId13"/>
    <p:sldId id="326" r:id="rId14"/>
    <p:sldId id="270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66" autoAdjust="0"/>
  </p:normalViewPr>
  <p:slideViewPr>
    <p:cSldViewPr snapToGrid="0">
      <p:cViewPr varScale="1">
        <p:scale>
          <a:sx n="106" d="100"/>
          <a:sy n="106" d="100"/>
        </p:scale>
        <p:origin x="-102" y="-5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37FCED-86EE-4907-BDBB-184D539006F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0F1A963-2564-4940-B764-02B88B0DEAB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3618594" y="2788853"/>
            <a:ext cx="1934605" cy="1934606"/>
          </a:xfrm>
          <a:custGeom>
            <a:avLst/>
            <a:gdLst>
              <a:gd name="connsiteX0" fmla="*/ 1341382 w 2579473"/>
              <a:gd name="connsiteY0" fmla="*/ 1010 h 2579475"/>
              <a:gd name="connsiteX1" fmla="*/ 2535218 w 2579473"/>
              <a:gd name="connsiteY1" fmla="*/ 956012 h 2579475"/>
              <a:gd name="connsiteX2" fmla="*/ 1623462 w 2579473"/>
              <a:gd name="connsiteY2" fmla="*/ 2535220 h 2579475"/>
              <a:gd name="connsiteX3" fmla="*/ 44255 w 2579473"/>
              <a:gd name="connsiteY3" fmla="*/ 1623463 h 2579475"/>
              <a:gd name="connsiteX4" fmla="*/ 956010 w 2579473"/>
              <a:gd name="connsiteY4" fmla="*/ 44255 h 2579475"/>
              <a:gd name="connsiteX5" fmla="*/ 1341382 w 2579473"/>
              <a:gd name="connsiteY5" fmla="*/ 1010 h 25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73" h="2579475">
                <a:moveTo>
                  <a:pt x="1341382" y="1010"/>
                </a:moveTo>
                <a:cubicBezTo>
                  <a:pt x="1890632" y="22853"/>
                  <a:pt x="2385464" y="397124"/>
                  <a:pt x="2535218" y="956012"/>
                </a:cubicBezTo>
                <a:cubicBezTo>
                  <a:pt x="2719529" y="1643873"/>
                  <a:pt x="2311322" y="2350908"/>
                  <a:pt x="1623462" y="2535220"/>
                </a:cubicBezTo>
                <a:cubicBezTo>
                  <a:pt x="935602" y="2719531"/>
                  <a:pt x="228566" y="2311324"/>
                  <a:pt x="44255" y="1623463"/>
                </a:cubicBezTo>
                <a:cubicBezTo>
                  <a:pt x="-140057" y="935602"/>
                  <a:pt x="268150" y="228566"/>
                  <a:pt x="956010" y="44255"/>
                </a:cubicBezTo>
                <a:cubicBezTo>
                  <a:pt x="1084984" y="9696"/>
                  <a:pt x="1214632" y="-4031"/>
                  <a:pt x="1341382" y="101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5348424" y="390355"/>
            <a:ext cx="2415620" cy="2415620"/>
          </a:xfrm>
          <a:custGeom>
            <a:avLst/>
            <a:gdLst>
              <a:gd name="connsiteX0" fmla="*/ 1674900 w 3220827"/>
              <a:gd name="connsiteY0" fmla="*/ 1261 h 3220826"/>
              <a:gd name="connsiteX1" fmla="*/ 3165568 w 3220827"/>
              <a:gd name="connsiteY1" fmla="*/ 1193710 h 3220826"/>
              <a:gd name="connsiteX2" fmla="*/ 2027116 w 3220827"/>
              <a:gd name="connsiteY2" fmla="*/ 3165567 h 3220826"/>
              <a:gd name="connsiteX3" fmla="*/ 55259 w 3220827"/>
              <a:gd name="connsiteY3" fmla="*/ 2027115 h 3220826"/>
              <a:gd name="connsiteX4" fmla="*/ 1193711 w 3220827"/>
              <a:gd name="connsiteY4" fmla="*/ 55259 h 3220826"/>
              <a:gd name="connsiteX5" fmla="*/ 1674900 w 3220827"/>
              <a:gd name="connsiteY5" fmla="*/ 1261 h 322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827" h="3220826">
                <a:moveTo>
                  <a:pt x="1674900" y="1261"/>
                </a:moveTo>
                <a:cubicBezTo>
                  <a:pt x="2360714" y="28535"/>
                  <a:pt x="2978580" y="495864"/>
                  <a:pt x="3165568" y="1193710"/>
                </a:cubicBezTo>
                <a:cubicBezTo>
                  <a:pt x="3395706" y="2052598"/>
                  <a:pt x="2886004" y="2935429"/>
                  <a:pt x="2027116" y="3165567"/>
                </a:cubicBezTo>
                <a:cubicBezTo>
                  <a:pt x="1168228" y="3395705"/>
                  <a:pt x="285397" y="2886003"/>
                  <a:pt x="55259" y="2027115"/>
                </a:cubicBezTo>
                <a:cubicBezTo>
                  <a:pt x="-174879" y="1168227"/>
                  <a:pt x="334823" y="285397"/>
                  <a:pt x="1193711" y="55259"/>
                </a:cubicBezTo>
                <a:cubicBezTo>
                  <a:pt x="1354753" y="12108"/>
                  <a:pt x="1516636" y="-5033"/>
                  <a:pt x="1674900" y="1261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6082642" y="3460126"/>
            <a:ext cx="3289562" cy="3289563"/>
          </a:xfrm>
          <a:custGeom>
            <a:avLst/>
            <a:gdLst>
              <a:gd name="connsiteX0" fmla="*/ 2280859 w 4386082"/>
              <a:gd name="connsiteY0" fmla="*/ 1718 h 4386084"/>
              <a:gd name="connsiteX1" fmla="*/ 4310831 w 4386082"/>
              <a:gd name="connsiteY1" fmla="*/ 1625582 h 4386084"/>
              <a:gd name="connsiteX2" fmla="*/ 2760501 w 4386082"/>
              <a:gd name="connsiteY2" fmla="*/ 4310833 h 4386084"/>
              <a:gd name="connsiteX3" fmla="*/ 75251 w 4386082"/>
              <a:gd name="connsiteY3" fmla="*/ 2760502 h 4386084"/>
              <a:gd name="connsiteX4" fmla="*/ 1625581 w 4386082"/>
              <a:gd name="connsiteY4" fmla="*/ 75251 h 4386084"/>
              <a:gd name="connsiteX5" fmla="*/ 2280859 w 4386082"/>
              <a:gd name="connsiteY5" fmla="*/ 1718 h 43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082" h="4386084">
                <a:moveTo>
                  <a:pt x="2280859" y="1718"/>
                </a:moveTo>
                <a:cubicBezTo>
                  <a:pt x="3214791" y="38859"/>
                  <a:pt x="4056194" y="675263"/>
                  <a:pt x="4310831" y="1625582"/>
                </a:cubicBezTo>
                <a:cubicBezTo>
                  <a:pt x="4624230" y="2795206"/>
                  <a:pt x="3930125" y="3997433"/>
                  <a:pt x="2760501" y="4310833"/>
                </a:cubicBezTo>
                <a:cubicBezTo>
                  <a:pt x="1590878" y="4624232"/>
                  <a:pt x="388651" y="3930125"/>
                  <a:pt x="75251" y="2760502"/>
                </a:cubicBezTo>
                <a:cubicBezTo>
                  <a:pt x="-238148" y="1590879"/>
                  <a:pt x="455958" y="388651"/>
                  <a:pt x="1625581" y="75251"/>
                </a:cubicBezTo>
                <a:cubicBezTo>
                  <a:pt x="1844885" y="16489"/>
                  <a:pt x="2065336" y="-6853"/>
                  <a:pt x="2280859" y="1718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28600"/>
            <a:ext cx="250372" cy="5334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4400000">
            <a:off x="-3432321" y="3895889"/>
            <a:ext cx="5823615" cy="5823615"/>
            <a:chOff x="-2186432" y="-5388948"/>
            <a:chExt cx="7764820" cy="7764820"/>
          </a:xfrm>
        </p:grpSpPr>
        <p:sp>
          <p:nvSpPr>
            <p:cNvPr id="16" name="Oval 15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Oval 1"/>
          <p:cNvSpPr/>
          <p:nvPr/>
        </p:nvSpPr>
        <p:spPr>
          <a:xfrm rot="4500000">
            <a:off x="5620657" y="2985974"/>
            <a:ext cx="4213535" cy="421353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Oval 2"/>
          <p:cNvSpPr/>
          <p:nvPr/>
        </p:nvSpPr>
        <p:spPr>
          <a:xfrm rot="1788791">
            <a:off x="8362333" y="2865843"/>
            <a:ext cx="520752" cy="5207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Freeform: Shape 5"/>
          <p:cNvSpPr/>
          <p:nvPr/>
        </p:nvSpPr>
        <p:spPr bwMode="auto">
          <a:xfrm rot="4500000">
            <a:off x="5854730" y="3216401"/>
            <a:ext cx="3745389" cy="3777014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Oval 8"/>
          <p:cNvSpPr/>
          <p:nvPr/>
        </p:nvSpPr>
        <p:spPr>
          <a:xfrm rot="4500000">
            <a:off x="4978064" y="-34408"/>
            <a:ext cx="3156339" cy="3265144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/>
          <p:nvPr/>
        </p:nvSpPr>
        <p:spPr>
          <a:xfrm rot="1788791">
            <a:off x="7903171" y="2063525"/>
            <a:ext cx="403540" cy="39009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 bwMode="auto">
          <a:xfrm rot="4500000">
            <a:off x="5181061" y="211379"/>
            <a:ext cx="2750347" cy="27735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Oval 18"/>
          <p:cNvSpPr/>
          <p:nvPr/>
        </p:nvSpPr>
        <p:spPr>
          <a:xfrm rot="4500000">
            <a:off x="3321982" y="2448672"/>
            <a:ext cx="2527827" cy="261496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Oval 19"/>
          <p:cNvSpPr/>
          <p:nvPr/>
        </p:nvSpPr>
        <p:spPr>
          <a:xfrm rot="1788791">
            <a:off x="3578651" y="2592732"/>
            <a:ext cx="323184" cy="3124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Freeform: Shape 20"/>
          <p:cNvSpPr/>
          <p:nvPr/>
        </p:nvSpPr>
        <p:spPr bwMode="auto">
          <a:xfrm rot="4500000">
            <a:off x="3484556" y="2645516"/>
            <a:ext cx="2202679" cy="222127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4" name="图片占位符 1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2" name="图片占位符 11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22" name="图片占位符 21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/>
          <a:srcRect/>
          <a:stretch>
            <a:fillRect/>
          </a:stretch>
        </p:blipFill>
        <p:spPr/>
      </p:pic>
      <p:grpSp>
        <p:nvGrpSpPr>
          <p:cNvPr id="30" name="组合 29"/>
          <p:cNvGrpSpPr/>
          <p:nvPr/>
        </p:nvGrpSpPr>
        <p:grpSpPr>
          <a:xfrm>
            <a:off x="489531" y="1151508"/>
            <a:ext cx="3882444" cy="1159683"/>
            <a:chOff x="1525092" y="2645592"/>
            <a:chExt cx="5176592" cy="1546243"/>
          </a:xfrm>
        </p:grpSpPr>
        <p:sp>
          <p:nvSpPr>
            <p:cNvPr id="31" name="矩形 30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2.1 </a:t>
              </a:r>
              <a:r>
                <a:rPr lang="zh-CN" altLang="en-US" sz="3800" b="1" kern="100" dirty="0">
                  <a:cs typeface="+mn-ea"/>
                  <a:sym typeface="+mn-lt"/>
                </a:rPr>
                <a:t>整式</a:t>
              </a:r>
              <a:r>
                <a:rPr lang="zh-CN" altLang="en-US" sz="1800" b="1" kern="100" dirty="0">
                  <a:cs typeface="+mn-ea"/>
                  <a:sym typeface="+mn-lt"/>
                </a:rPr>
                <a:t>（</a:t>
              </a:r>
              <a:r>
                <a:rPr lang="en-US" altLang="zh-CN" sz="1800" b="1" kern="100" dirty="0">
                  <a:cs typeface="+mn-ea"/>
                  <a:sym typeface="+mn-lt"/>
                </a:rPr>
                <a:t>2.1.1 </a:t>
              </a:r>
              <a:r>
                <a:rPr lang="zh-CN" altLang="en-US" sz="1800" b="1" kern="100" dirty="0">
                  <a:cs typeface="+mn-ea"/>
                  <a:sym typeface="+mn-lt"/>
                </a:rPr>
                <a:t>单项式）</a:t>
              </a:r>
              <a:endParaRPr lang="zh-CN" altLang="en-US" sz="3800" b="1" kern="100" dirty="0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/>
          <p:cNvSpPr/>
          <p:nvPr/>
        </p:nvSpPr>
        <p:spPr bwMode="auto">
          <a:xfrm>
            <a:off x="495658" y="681602"/>
            <a:ext cx="25742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23938" y="231628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23938" y="1982854"/>
            <a:ext cx="260453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1200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7" name="矩形 26"/>
          <p:cNvSpPr/>
          <p:nvPr/>
        </p:nvSpPr>
        <p:spPr>
          <a:xfrm>
            <a:off x="477765" y="4330214"/>
            <a:ext cx="1922321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6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236245" y="1020007"/>
            <a:ext cx="8907755" cy="6121400"/>
          </a:xfrm>
          <a:prstGeom prst="rect">
            <a:avLst/>
          </a:prstGeom>
        </p:spPr>
        <p:txBody>
          <a:bodyPr lIns="68580" tIns="34290" rIns="68580" bIns="3429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200000"/>
              </a:lnSpc>
              <a:buNone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用单项式填空，并指出它们的系数和次数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）每包书有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册，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包书有 ＿ 册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）底边长为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，高为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的三角形的面积是＿ 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）棱长为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的正方体的体积是是 ＿ 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）一台电视机原价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元，现按原价的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75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折出售，这台电视机现在的售价为＿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___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元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）一个长方形的长是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0.75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，宽是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，这个长方形的面积是＿ 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8594" y="1719915"/>
            <a:ext cx="68931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12n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868182" y="2015622"/>
                <a:ext cx="689317" cy="51220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9144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ah</a:t>
                </a:r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182" y="2015622"/>
                <a:ext cx="689317" cy="512208"/>
              </a:xfrm>
              <a:prstGeom prst="rect">
                <a:avLst/>
              </a:prstGeom>
              <a:blipFill rotWithShape="1">
                <a:blip r:embed="rId4"/>
                <a:stretch>
                  <a:fillRect l="-58" t="-26" r="15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3108094" y="2719906"/>
            <a:ext cx="68931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a³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26467" y="3905073"/>
            <a:ext cx="90354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54088" y="3384344"/>
            <a:ext cx="903544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39725" y="1741131"/>
            <a:ext cx="239854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cs typeface="+mn-ea"/>
                <a:sym typeface="+mn-lt"/>
              </a:rPr>
              <a:t>系数</a:t>
            </a:r>
            <a:r>
              <a:rPr lang="en-US" altLang="zh-CN" dirty="0">
                <a:cs typeface="+mn-ea"/>
                <a:sym typeface="+mn-lt"/>
              </a:rPr>
              <a:t>12</a:t>
            </a:r>
            <a:r>
              <a:rPr lang="zh-CN" altLang="en-US" dirty="0">
                <a:cs typeface="+mn-ea"/>
                <a:sym typeface="+mn-lt"/>
              </a:rPr>
              <a:t>，次数</a:t>
            </a:r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4592236" y="2214569"/>
                <a:ext cx="2398541" cy="3350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sz="1200" dirty="0"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2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200" dirty="0">
                    <a:cs typeface="+mn-ea"/>
                    <a:sym typeface="+mn-lt"/>
                  </a:rPr>
                  <a:t>，次数</a:t>
                </a:r>
                <a:r>
                  <a:rPr lang="en-US" altLang="zh-CN" sz="1200" dirty="0">
                    <a:cs typeface="+mn-ea"/>
                    <a:sym typeface="+mn-lt"/>
                  </a:rPr>
                  <a:t>2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36" y="2214569"/>
                <a:ext cx="2398541" cy="335092"/>
              </a:xfrm>
              <a:prstGeom prst="rect">
                <a:avLst/>
              </a:prstGeom>
              <a:blipFill rotWithShape="1">
                <a:blip r:embed="rId5"/>
                <a:stretch>
                  <a:fillRect l="-23" t="-97" r="3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3868182" y="2823102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182" y="2823102"/>
                <a:ext cx="2398541" cy="284693"/>
              </a:xfrm>
              <a:prstGeom prst="rect">
                <a:avLst/>
              </a:prstGeom>
              <a:blipFill rotWithShape="1">
                <a:blip r:embed="rId6"/>
                <a:stretch>
                  <a:fillRect l="-17" t="-185" r="23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7490915" y="3407428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15" y="3407428"/>
                <a:ext cx="2398541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19" t="-6" r="25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038266" y="3907581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266" y="3907581"/>
                <a:ext cx="2398541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2" t="-150" r="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499020" y="4343368"/>
            <a:ext cx="576770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cs typeface="+mn-ea"/>
                <a:sym typeface="+mn-lt"/>
              </a:rPr>
              <a:t>用字母表示数后，同一个式子可以表示不同的含义。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3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 noChangeArrowheads="1"/>
          </p:cNvSpPr>
          <p:nvPr/>
        </p:nvSpPr>
        <p:spPr>
          <a:xfrm>
            <a:off x="497417" y="991594"/>
            <a:ext cx="7959725" cy="450605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分别填出下列单项式的系数和次数</a:t>
            </a:r>
          </a:p>
        </p:txBody>
      </p:sp>
      <p:graphicFrame>
        <p:nvGraphicFramePr>
          <p:cNvPr id="9" name="Group 36"/>
          <p:cNvGraphicFramePr/>
          <p:nvPr/>
        </p:nvGraphicFramePr>
        <p:xfrm>
          <a:off x="608541" y="1682628"/>
          <a:ext cx="8229600" cy="251174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25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单项式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x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y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π</a:t>
                      </a:r>
                      <a:r>
                        <a:rPr kumimoji="0" lang="en-US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r</a:t>
                      </a:r>
                      <a:r>
                        <a:rPr kumimoji="0" lang="en-US" altLang="zh-CN" sz="24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h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21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ab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系数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 </a:t>
                      </a:r>
                      <a:endParaRPr kumimoji="0" lang="zh-CN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次数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近似数概念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5388" y="1156269"/>
            <a:ext cx="759655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请你写出系数为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–3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，含有字母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且次数为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的单项式，你能写出几个？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321737" y="2743727"/>
                <a:ext cx="1583482" cy="50884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914400"/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-3x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37" y="2743727"/>
                <a:ext cx="1583482" cy="508841"/>
              </a:xfrm>
              <a:prstGeom prst="rect">
                <a:avLst/>
              </a:prstGeom>
              <a:blipFill rotWithShape="1">
                <a:blip r:embed="rId4"/>
                <a:stretch>
                  <a:fillRect l="-19" t="-104" r="6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941917" y="2743726"/>
                <a:ext cx="1454629" cy="50999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917" y="2743726"/>
                <a:ext cx="1454629" cy="509996"/>
              </a:xfrm>
              <a:prstGeom prst="rect">
                <a:avLst/>
              </a:prstGeom>
              <a:blipFill rotWithShape="1">
                <a:blip r:embed="rId5"/>
                <a:stretch>
                  <a:fillRect l="-41" t="-103" r="30" b="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572000" y="2743726"/>
                <a:ext cx="1454629" cy="50999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3726"/>
                <a:ext cx="1454629" cy="509996"/>
              </a:xfrm>
              <a:prstGeom prst="rect">
                <a:avLst/>
              </a:prstGeom>
              <a:blipFill rotWithShape="1">
                <a:blip r:embed="rId6"/>
                <a:stretch>
                  <a:fillRect t="-103" r="33" b="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202084" y="2743727"/>
                <a:ext cx="1256258" cy="5088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1BF06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084" y="2743727"/>
                <a:ext cx="1256258" cy="508841"/>
              </a:xfrm>
              <a:prstGeom prst="rect">
                <a:avLst/>
              </a:prstGeom>
              <a:blipFill rotWithShape="1">
                <a:blip r:embed="rId7"/>
                <a:stretch>
                  <a:fillRect l="-3" t="-104" r="2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/>
        </p:nvGrpSpPr>
        <p:grpSpPr bwMode="auto">
          <a:xfrm>
            <a:off x="863601" y="948129"/>
            <a:ext cx="7416800" cy="403226"/>
            <a:chOff x="657" y="2512"/>
            <a:chExt cx="4672" cy="254"/>
          </a:xfrm>
        </p:grpSpPr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657" y="2523"/>
              <a:ext cx="4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  <a:buNone/>
              </a:pP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5.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若              是一个系数为</a:t>
              </a: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9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次单项式，你能说出    和    的值吗？</a:t>
              </a:r>
            </a:p>
          </p:txBody>
        </p:sp>
        <p:graphicFrame>
          <p:nvGraphicFramePr>
            <p:cNvPr id="10" name="Object 11"/>
            <p:cNvGraphicFramePr>
              <a:graphicFrameLocks noChangeAspect="1"/>
            </p:cNvGraphicFramePr>
            <p:nvPr/>
          </p:nvGraphicFramePr>
          <p:xfrm>
            <a:off x="1059" y="2512"/>
            <a:ext cx="408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2" name="公式" r:id="rId5" imgW="457200" imgH="228600" progId="Equation.3">
                    <p:embed/>
                  </p:oleObj>
                </mc:Choice>
                <mc:Fallback>
                  <p:oleObj name="公式" r:id="rId5" imgW="4572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2512"/>
                          <a:ext cx="408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4029" y="2521"/>
            <a:ext cx="212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3" name="公式" r:id="rId7" imgW="127000" imgH="139700" progId="Equation.3">
                    <p:embed/>
                  </p:oleObj>
                </mc:Choice>
                <mc:Fallback>
                  <p:oleObj name="公式" r:id="rId7" imgW="127000" imgH="1397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" y="2521"/>
                          <a:ext cx="212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4357" y="2513"/>
            <a:ext cx="17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" name="公式" r:id="rId9" imgW="127000" imgH="177165" progId="Equation.3">
                    <p:embed/>
                  </p:oleObj>
                </mc:Choice>
                <mc:Fallback>
                  <p:oleObj name="公式" r:id="rId9" imgW="127000" imgH="17716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" y="2513"/>
                          <a:ext cx="179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863600" y="1508631"/>
                <a:ext cx="5388552" cy="376256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>
                  <a:lnSpc>
                    <a:spcPct val="2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解：∵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b+2=6</a:t>
                </a:r>
              </a:p>
              <a:p>
                <a:pPr defTabSz="914400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a=2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b=4</a:t>
                </a:r>
              </a:p>
              <a:p>
                <a:pPr defTabSz="914400">
                  <a:lnSpc>
                    <a:spcPct val="250000"/>
                  </a:lnSpc>
                </a:pPr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508631"/>
                <a:ext cx="5388552" cy="3762568"/>
              </a:xfrm>
              <a:prstGeom prst="rect">
                <a:avLst/>
              </a:prstGeom>
              <a:blipFill rotWithShape="1">
                <a:blip r:embed="rId11"/>
                <a:stretch>
                  <a:fillRect t="-13" r="11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1897381" y="1784043"/>
          <a:ext cx="10810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公式" r:id="rId12" imgW="457200" imgH="228600" progId="Equation.3">
                  <p:embed/>
                </p:oleObj>
              </mc:Choice>
              <mc:Fallback>
                <p:oleObj name="公式" r:id="rId12" imgW="457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381" y="1784043"/>
                        <a:ext cx="10810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046626" y="1972082"/>
            <a:ext cx="397488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是一个系数为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9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次单项式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4400000">
            <a:off x="-3432321" y="3895889"/>
            <a:ext cx="5823615" cy="5823615"/>
            <a:chOff x="-2186432" y="-5388948"/>
            <a:chExt cx="7764820" cy="7764820"/>
          </a:xfrm>
        </p:grpSpPr>
        <p:sp>
          <p:nvSpPr>
            <p:cNvPr id="16" name="Oval 15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Oval 1"/>
          <p:cNvSpPr/>
          <p:nvPr/>
        </p:nvSpPr>
        <p:spPr>
          <a:xfrm rot="4500000">
            <a:off x="5620657" y="2985974"/>
            <a:ext cx="4213535" cy="421353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Oval 2"/>
          <p:cNvSpPr/>
          <p:nvPr/>
        </p:nvSpPr>
        <p:spPr>
          <a:xfrm rot="1788791">
            <a:off x="8362333" y="2865843"/>
            <a:ext cx="520752" cy="5207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Freeform: Shape 5"/>
          <p:cNvSpPr/>
          <p:nvPr/>
        </p:nvSpPr>
        <p:spPr bwMode="auto">
          <a:xfrm rot="4500000">
            <a:off x="5854730" y="3216401"/>
            <a:ext cx="3745389" cy="3777014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Oval 8"/>
          <p:cNvSpPr/>
          <p:nvPr/>
        </p:nvSpPr>
        <p:spPr>
          <a:xfrm rot="4500000">
            <a:off x="4978064" y="-34408"/>
            <a:ext cx="3156339" cy="3265144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/>
          <p:nvPr/>
        </p:nvSpPr>
        <p:spPr>
          <a:xfrm rot="1788791">
            <a:off x="7903171" y="2063525"/>
            <a:ext cx="403540" cy="39009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 bwMode="auto">
          <a:xfrm rot="4500000">
            <a:off x="5181061" y="211379"/>
            <a:ext cx="2750347" cy="27735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Oval 18"/>
          <p:cNvSpPr/>
          <p:nvPr/>
        </p:nvSpPr>
        <p:spPr>
          <a:xfrm rot="4500000">
            <a:off x="3321982" y="2448672"/>
            <a:ext cx="2527827" cy="261496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Oval 19"/>
          <p:cNvSpPr/>
          <p:nvPr/>
        </p:nvSpPr>
        <p:spPr>
          <a:xfrm rot="1788791">
            <a:off x="3578651" y="2592732"/>
            <a:ext cx="323184" cy="3124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Freeform: Shape 20"/>
          <p:cNvSpPr/>
          <p:nvPr/>
        </p:nvSpPr>
        <p:spPr bwMode="auto">
          <a:xfrm rot="4500000">
            <a:off x="3484556" y="2645516"/>
            <a:ext cx="2202679" cy="222127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4" name="图片占位符 1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2" name="图片占位符 11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22" name="图片占位符 21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/>
          <a:srcRect/>
          <a:stretch>
            <a:fillRect/>
          </a:stretch>
        </p:blipFill>
        <p:spPr/>
      </p:pic>
      <p:grpSp>
        <p:nvGrpSpPr>
          <p:cNvPr id="30" name="组合 29"/>
          <p:cNvGrpSpPr/>
          <p:nvPr/>
        </p:nvGrpSpPr>
        <p:grpSpPr>
          <a:xfrm>
            <a:off x="489531" y="1151508"/>
            <a:ext cx="3882444" cy="1159683"/>
            <a:chOff x="1525092" y="2645592"/>
            <a:chExt cx="5176592" cy="1546243"/>
          </a:xfrm>
        </p:grpSpPr>
        <p:sp>
          <p:nvSpPr>
            <p:cNvPr id="31" name="矩形 30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2" name="文本框 41"/>
          <p:cNvSpPr txBox="1"/>
          <p:nvPr/>
        </p:nvSpPr>
        <p:spPr>
          <a:xfrm>
            <a:off x="530362" y="226957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23938" y="1982854"/>
            <a:ext cx="260453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1200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情景引入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7914" y="1849100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理解单项式、单项式的系数和次数的概念．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会用单项式表示简单的数量关系．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经历单项式概念的形成过程，从中体会抽象的数学思想，提高观察、分析、归纳、概括能力。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2574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单项式、单项式的系数和次数的概念。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3381" y="1185551"/>
            <a:ext cx="7427639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150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32692" y="1648237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5×0.8=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32692" y="2611013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150×1.2=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32692" y="3640483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10×10×5=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032692" y="4180748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-10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5832" y="997672"/>
            <a:ext cx="7427639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h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72001" y="1452706"/>
            <a:ext cx="30245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p×0.8=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46795" y="2490441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 err="1">
                <a:solidFill>
                  <a:srgbClr val="FF0000"/>
                </a:solidFill>
                <a:cs typeface="+mn-ea"/>
                <a:sym typeface="+mn-lt"/>
              </a:rPr>
              <a:t>n×m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60044" y="3550920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 err="1">
                <a:solidFill>
                  <a:srgbClr val="FF0000"/>
                </a:solidFill>
                <a:cs typeface="+mn-ea"/>
                <a:sym typeface="+mn-lt"/>
              </a:rPr>
              <a:t>a×a×h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60044" y="4108984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-m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34132" y="518932"/>
            <a:ext cx="3561471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29422" y="1452706"/>
            <a:ext cx="30245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0.8p 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29422" y="2490441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nm </a:t>
            </a:r>
            <a:r>
              <a:rPr lang="zh-CN" altLang="en-US" sz="2700" dirty="0">
                <a:solidFill>
                  <a:srgbClr val="FF0000"/>
                </a:solidFill>
                <a:cs typeface="+mn-ea"/>
                <a:sym typeface="+mn-lt"/>
              </a:rPr>
              <a:t>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72321" y="3514198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a²h cm³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3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8181" y="979797"/>
            <a:ext cx="7427639" cy="25622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一条河的水流速度是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2.5 km/h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，船在静水时的速度是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v km/h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，用式子表示船在这条河中顺水和逆水行驶时的速度；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6.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用式子表示三角尺的面积。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54838" y="2217631"/>
            <a:ext cx="424609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顺水速为（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v + 2.5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98329" y="479565"/>
            <a:ext cx="2856863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8180" y="1996505"/>
            <a:ext cx="461177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顺水行驶时船速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  <a:endParaRPr lang="en-US" altLang="zh-CN" sz="1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逆水行驶时船速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 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</a:p>
          <a:p>
            <a:pPr defTabSz="914400"/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54838" y="2603406"/>
            <a:ext cx="424609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逆水速为（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v - 2.5 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>
            <a:off x="1343517" y="3597285"/>
            <a:ext cx="2883877" cy="116761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638936" y="4031299"/>
            <a:ext cx="604911" cy="6049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8180" y="4089654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85455" y="4451544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25175" y="4201308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endCxn id="20" idx="1"/>
          </p:cNvCxnSpPr>
          <p:nvPr/>
        </p:nvCxnSpPr>
        <p:spPr>
          <a:xfrm>
            <a:off x="1941390" y="4333754"/>
            <a:ext cx="283785" cy="4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04912" y="3341370"/>
            <a:ext cx="472990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分析：</a:t>
            </a:r>
            <a:endParaRPr lang="en-US" altLang="zh-CN" sz="1800" dirty="0">
              <a:cs typeface="+mn-ea"/>
              <a:sym typeface="+mn-lt"/>
            </a:endParaRPr>
          </a:p>
          <a:p>
            <a:pPr defTabSz="914400"/>
            <a:r>
              <a:rPr lang="zh-CN" altLang="en-US" sz="1800" dirty="0">
                <a:cs typeface="+mn-ea"/>
                <a:sym typeface="+mn-lt"/>
              </a:rPr>
              <a:t>三角尺的面积</a:t>
            </a:r>
            <a:r>
              <a:rPr lang="en-US" altLang="zh-CN" sz="1800" dirty="0">
                <a:cs typeface="+mn-ea"/>
                <a:sym typeface="+mn-lt"/>
              </a:rPr>
              <a:t>=</a:t>
            </a:r>
            <a:r>
              <a:rPr lang="zh-CN" altLang="en-US" sz="1800" dirty="0">
                <a:cs typeface="+mn-ea"/>
                <a:sym typeface="+mn-lt"/>
              </a:rPr>
              <a:t>三角形的面积</a:t>
            </a:r>
            <a:r>
              <a:rPr lang="en-US" altLang="zh-CN" sz="1800" dirty="0">
                <a:cs typeface="+mn-ea"/>
                <a:sym typeface="+mn-lt"/>
              </a:rPr>
              <a:t>-</a:t>
            </a:r>
            <a:r>
              <a:rPr lang="zh-CN" altLang="en-US" sz="1800" dirty="0">
                <a:cs typeface="+mn-ea"/>
                <a:sym typeface="+mn-lt"/>
              </a:rPr>
              <a:t>圆的面积</a:t>
            </a:r>
            <a:endParaRPr lang="en-US" altLang="zh-CN" sz="18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4897902" y="4070467"/>
                <a:ext cx="4246099" cy="51220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sz="2000" dirty="0">
                    <a:cs typeface="+mn-ea"/>
                    <a:sym typeface="+mn-lt"/>
                  </a:rPr>
                  <a:t>三角尺的面积为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𝜋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𝑟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902" y="4070467"/>
                <a:ext cx="4246099" cy="512208"/>
              </a:xfrm>
              <a:prstGeom prst="rect">
                <a:avLst/>
              </a:prstGeom>
              <a:blipFill rotWithShape="1">
                <a:blip r:embed="rId4"/>
                <a:stretch>
                  <a:fillRect l="-3" t="-23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62239" y="1108918"/>
            <a:ext cx="7427639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我们来看下面的式子有什么特点？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	0.8p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nm      a²h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-n</a:t>
            </a:r>
          </a:p>
        </p:txBody>
      </p:sp>
      <p:sp>
        <p:nvSpPr>
          <p:cNvPr id="2" name="矩形 1"/>
          <p:cNvSpPr/>
          <p:nvPr/>
        </p:nvSpPr>
        <p:spPr>
          <a:xfrm>
            <a:off x="669806" y="2587602"/>
            <a:ext cx="728706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上面这些式子都是有数字与字母、字母与字母的乘积组成的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1169" y="3002115"/>
            <a:ext cx="25069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这样的式子叫做单项式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9806" y="3815292"/>
            <a:ext cx="7161627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单独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的一个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数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或一个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字母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也是单项式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观察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/>
          <p:nvPr/>
        </p:nvSpPr>
        <p:spPr>
          <a:xfrm>
            <a:off x="703032" y="742033"/>
            <a:ext cx="8280400" cy="148502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单项式的系数：</a:t>
            </a:r>
            <a:r>
              <a:rPr lang="zh-CN" altLang="en-US" sz="18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单项式中的</a:t>
            </a:r>
            <a:r>
              <a:rPr lang="zh-CN" altLang="en-US" sz="1800" b="1" u="sng" dirty="0">
                <a:solidFill>
                  <a:srgbClr val="FF0000"/>
                </a:solidFill>
                <a:cs typeface="+mn-ea"/>
                <a:sym typeface="+mn-lt"/>
              </a:rPr>
              <a:t>数字</a:t>
            </a:r>
            <a:r>
              <a:rPr lang="zh-CN" altLang="en-US" sz="18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因数叫做这个单项式的系数。</a:t>
            </a:r>
            <a:endParaRPr lang="en-US" altLang="zh-CN" sz="1800" b="1" dirty="0">
              <a:solidFill>
                <a:srgbClr val="000099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注意：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数与字母相乘时，通常把数字写在前面。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</a:t>
            </a:r>
          </a:p>
          <a:p>
            <a:pPr defTabSz="914400">
              <a:lnSpc>
                <a:spcPct val="200000"/>
              </a:lnSpc>
            </a:pP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           2.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字母前面是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或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-1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时，通常将其省略。</a:t>
            </a:r>
            <a:endParaRPr lang="en-US" altLang="zh-CN" b="1" dirty="0">
              <a:solidFill>
                <a:srgbClr val="000099"/>
              </a:solidFill>
              <a:cs typeface="+mn-ea"/>
              <a:sym typeface="+mn-lt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03031" y="2386126"/>
          <a:ext cx="7711626" cy="249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单项式系数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100t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a²h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0.8p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-n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897212" y="296359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97212" y="3539653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7212" y="395092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0.8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97212" y="4464259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738511" y="3437528"/>
            <a:ext cx="183348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1a²h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单项式系数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/>
          <p:cNvSpPr/>
          <p:nvPr/>
        </p:nvSpPr>
        <p:spPr>
          <a:xfrm>
            <a:off x="397830" y="1034064"/>
            <a:ext cx="8746171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单项式的次数</a:t>
            </a:r>
            <a:r>
              <a:rPr lang="zh-CN" altLang="en-US" b="1" dirty="0">
                <a:cs typeface="+mn-ea"/>
                <a:sym typeface="+mn-lt"/>
              </a:rPr>
              <a:t>：</a:t>
            </a:r>
            <a:r>
              <a:rPr lang="zh-CN" altLang="en-US" sz="1800" b="1" dirty="0">
                <a:cs typeface="+mn-ea"/>
                <a:sym typeface="+mn-lt"/>
              </a:rPr>
              <a:t>单项式中所有字母的指数的和叫单项式的次数。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7829" y="1438021"/>
            <a:ext cx="77057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说明：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是所有的字母，不是部分字母。</a:t>
            </a: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           2.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是指数的和，不是指数的乘积。</a:t>
            </a:r>
            <a:endParaRPr lang="en-US" altLang="zh-CN" sz="1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          3.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单独的一个非零数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它的次数为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 。</a:t>
            </a:r>
            <a:endParaRPr lang="en-US" altLang="zh-CN" sz="1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29332" y="2571750"/>
          <a:ext cx="7474222" cy="218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单项式次数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100t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a²h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0.8pnx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-n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5773115" y="304964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73115" y="350269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73115" y="395574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73115" y="440879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单项式次数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45507" y="1180468"/>
            <a:ext cx="6477000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判断下列各式是否为单项式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8"/>
          <p:cNvGraphicFramePr/>
          <p:nvPr/>
        </p:nvGraphicFramePr>
        <p:xfrm>
          <a:off x="1448437" y="938763"/>
          <a:ext cx="5487572" cy="213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r:id="rId5" imgW="1815465" imgH="989965" progId="Equation.3">
                  <p:embed/>
                </p:oleObj>
              </mc:Choice>
              <mc:Fallback>
                <p:oleObj r:id="rId5" imgW="1815465" imgH="989965" progId="Equation.3">
                  <p:embed/>
                  <p:pic>
                    <p:nvPicPr>
                      <p:cNvPr id="0" name="对象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8437" y="938763"/>
                        <a:ext cx="5487572" cy="213545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笑脸 1"/>
          <p:cNvSpPr/>
          <p:nvPr/>
        </p:nvSpPr>
        <p:spPr>
          <a:xfrm>
            <a:off x="2042590" y="3198589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3825005" y="3198589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笑脸 14"/>
          <p:cNvSpPr/>
          <p:nvPr/>
        </p:nvSpPr>
        <p:spPr>
          <a:xfrm>
            <a:off x="4999063" y="3198589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笑脸 15"/>
          <p:cNvSpPr/>
          <p:nvPr/>
        </p:nvSpPr>
        <p:spPr>
          <a:xfrm>
            <a:off x="5845671" y="3198589"/>
            <a:ext cx="250835" cy="233649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笑脸 16"/>
          <p:cNvSpPr/>
          <p:nvPr/>
        </p:nvSpPr>
        <p:spPr>
          <a:xfrm>
            <a:off x="6393202" y="3198589"/>
            <a:ext cx="250835" cy="233649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18" name="对象 17"/>
          <p:cNvGraphicFramePr/>
          <p:nvPr/>
        </p:nvGraphicFramePr>
        <p:xfrm>
          <a:off x="2868295" y="3558906"/>
          <a:ext cx="2977376" cy="167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7" imgW="3898900" imgH="2374900" progId="Equation.3">
                  <p:embed/>
                </p:oleObj>
              </mc:Choice>
              <mc:Fallback>
                <p:oleObj r:id="rId7" imgW="3898900" imgH="2374900" progId="Equation.3">
                  <p:embed/>
                  <p:pic>
                    <p:nvPicPr>
                      <p:cNvPr id="0" name="对象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68295" y="3558906"/>
                        <a:ext cx="2977376" cy="167136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笑脸 18"/>
          <p:cNvSpPr/>
          <p:nvPr/>
        </p:nvSpPr>
        <p:spPr>
          <a:xfrm>
            <a:off x="2880751" y="4670412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笑脸 19"/>
          <p:cNvSpPr/>
          <p:nvPr/>
        </p:nvSpPr>
        <p:spPr>
          <a:xfrm>
            <a:off x="3574171" y="4670412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笑脸 20"/>
          <p:cNvSpPr/>
          <p:nvPr/>
        </p:nvSpPr>
        <p:spPr>
          <a:xfrm>
            <a:off x="4873646" y="4670412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笑脸 21"/>
          <p:cNvSpPr/>
          <p:nvPr/>
        </p:nvSpPr>
        <p:spPr>
          <a:xfrm>
            <a:off x="5579521" y="4670412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FFCA08"/>
      </a:accent1>
      <a:accent2>
        <a:srgbClr val="F8931D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xllnsfn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973</Words>
  <Application>Microsoft Office PowerPoint</Application>
  <PresentationFormat>全屏显示(16:9)</PresentationFormat>
  <Paragraphs>153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阿里巴巴普惠体 R</vt:lpstr>
      <vt:lpstr>思源黑体 CN Regular</vt:lpstr>
      <vt:lpstr>宋体</vt:lpstr>
      <vt:lpstr>微软雅黑</vt:lpstr>
      <vt:lpstr>Arial</vt:lpstr>
      <vt:lpstr>Cambria Math</vt:lpstr>
      <vt:lpstr>www.2ppt.com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2021-06-01T23:17:38Z</dcterms:created>
  <dcterms:modified xsi:type="dcterms:W3CDTF">2023-01-17T02:43:14Z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6CE6BB9A904F4B15B37654E8CBF77D3A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