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8" r:id="rId4"/>
    <p:sldId id="262" r:id="rId5"/>
    <p:sldId id="261" r:id="rId6"/>
    <p:sldId id="263" r:id="rId7"/>
    <p:sldId id="268" r:id="rId8"/>
    <p:sldId id="259" r:id="rId9"/>
    <p:sldId id="269" r:id="rId10"/>
    <p:sldId id="264" r:id="rId11"/>
    <p:sldId id="270" r:id="rId12"/>
    <p:sldId id="265" r:id="rId13"/>
    <p:sldId id="271" r:id="rId14"/>
    <p:sldId id="273" r:id="rId15"/>
    <p:sldId id="272" r:id="rId16"/>
    <p:sldId id="266" r:id="rId17"/>
    <p:sldId id="274" r:id="rId18"/>
    <p:sldId id="267" r:id="rId19"/>
    <p:sldId id="285" r:id="rId20"/>
    <p:sldId id="275" r:id="rId21"/>
    <p:sldId id="286" r:id="rId22"/>
    <p:sldId id="287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C02"/>
    <a:srgbClr val="176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-402" y="-1608"/>
      </p:cViewPr>
      <p:guideLst>
        <p:guide orient="horz" pos="2432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936F9-A4B0-4480-AE61-ACC81FF1F61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6C1B9-825C-4770-99A6-2A1CA94196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6C1B9-825C-4770-99A6-2A1CA94196B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6C1B9-825C-4770-99A6-2A1CA94196B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6C1B9-825C-4770-99A6-2A1CA94196B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6C1B9-825C-4770-99A6-2A1CA94196B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6C1B9-825C-4770-99A6-2A1CA94196B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6C1B9-825C-4770-99A6-2A1CA94196B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6C1B9-825C-4770-99A6-2A1CA94196B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6C1B9-825C-4770-99A6-2A1CA94196B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6C1B9-825C-4770-99A6-2A1CA94196B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C6C1B9-825C-4770-99A6-2A1CA94196B3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18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C6C1B9-825C-4770-99A6-2A1CA94196B3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6C1B9-825C-4770-99A6-2A1CA94196B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C6C1B9-825C-4770-99A6-2A1CA94196B3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6C1B9-825C-4770-99A6-2A1CA94196B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6C1B9-825C-4770-99A6-2A1CA94196B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6C1B9-825C-4770-99A6-2A1CA94196B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6C1B9-825C-4770-99A6-2A1CA94196B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6C1B9-825C-4770-99A6-2A1CA94196B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6C1B9-825C-4770-99A6-2A1CA94196B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6C1B9-825C-4770-99A6-2A1CA94196B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6C1B9-825C-4770-99A6-2A1CA94196B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1DC7-B758-476F-8BBA-89C838A00AD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C87C-A0EC-414D-B17D-97FE815223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1DC7-B758-476F-8BBA-89C838A00AD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C87C-A0EC-414D-B17D-97FE815223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1DC7-B758-476F-8BBA-89C838A00AD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C87C-A0EC-414D-B17D-97FE815223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1DC7-B758-476F-8BBA-89C838A00AD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C87C-A0EC-414D-B17D-97FE815223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BAC8E3-E5AD-49FB-AAFD-4272AD3C44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32546-81C1-4A7E-AA99-FB499E0852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BAC8E3-E5AD-49FB-AAFD-4272AD3C44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32546-81C1-4A7E-AA99-FB499E0852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BAC8E3-E5AD-49FB-AAFD-4272AD3C44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32546-81C1-4A7E-AA99-FB499E0852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BAC8E3-E5AD-49FB-AAFD-4272AD3C44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32546-81C1-4A7E-AA99-FB499E0852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BAC8E3-E5AD-49FB-AAFD-4272AD3C44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32546-81C1-4A7E-AA99-FB499E0852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BAC8E3-E5AD-49FB-AAFD-4272AD3C44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32546-81C1-4A7E-AA99-FB499E0852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BAC8E3-E5AD-49FB-AAFD-4272AD3C44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32546-81C1-4A7E-AA99-FB499E0852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1DC7-B758-476F-8BBA-89C838A00AD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C87C-A0EC-414D-B17D-97FE815223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BAC8E3-E5AD-49FB-AAFD-4272AD3C44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32546-81C1-4A7E-AA99-FB499E0852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BAC8E3-E5AD-49FB-AAFD-4272AD3C44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32546-81C1-4A7E-AA99-FB499E0852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BAC8E3-E5AD-49FB-AAFD-4272AD3C44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32546-81C1-4A7E-AA99-FB499E0852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BAC8E3-E5AD-49FB-AAFD-4272AD3C44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32546-81C1-4A7E-AA99-FB499E0852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1DC7-B758-476F-8BBA-89C838A00AD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C87C-A0EC-414D-B17D-97FE815223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1DC7-B758-476F-8BBA-89C838A00AD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C87C-A0EC-414D-B17D-97FE815223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1DC7-B758-476F-8BBA-89C838A00AD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C87C-A0EC-414D-B17D-97FE815223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1DC7-B758-476F-8BBA-89C838A00AD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C87C-A0EC-414D-B17D-97FE815223A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915778" y="645017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1DC7-B758-476F-8BBA-89C838A00AD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C87C-A0EC-414D-B17D-97FE815223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1DC7-B758-476F-8BBA-89C838A00AD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C87C-A0EC-414D-B17D-97FE815223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01DC7-B758-476F-8BBA-89C838A00AD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C87C-A0EC-414D-B17D-97FE815223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01DC7-B758-476F-8BBA-89C838A00AD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BC87C-A0EC-414D-B17D-97FE815223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795866" y="12703"/>
            <a:ext cx="12193057" cy="6858594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0" y="-6996"/>
            <a:ext cx="12192000" cy="6858000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  <a:alpha val="52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-21772" y="6469276"/>
            <a:ext cx="12192000" cy="402021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393575" y="5038186"/>
            <a:ext cx="1491814" cy="1606336"/>
            <a:chOff x="394136" y="902721"/>
            <a:chExt cx="5001114" cy="5385034"/>
          </a:xfrm>
        </p:grpSpPr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15" cstate="email"/>
            <a:stretch>
              <a:fillRect/>
            </a:stretch>
          </p:blipFill>
          <p:spPr>
            <a:xfrm>
              <a:off x="394136" y="902721"/>
              <a:ext cx="4020207" cy="538503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/>
          </p:nvPicPr>
          <p:blipFill>
            <a:blip r:embed="rId16" cstate="email"/>
            <a:stretch>
              <a:fillRect/>
            </a:stretch>
          </p:blipFill>
          <p:spPr>
            <a:xfrm>
              <a:off x="3545434" y="5112776"/>
              <a:ext cx="868909" cy="117497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7" cstate="email"/>
            <a:stretch>
              <a:fillRect/>
            </a:stretch>
          </p:blipFill>
          <p:spPr>
            <a:xfrm>
              <a:off x="4526341" y="5613868"/>
              <a:ext cx="868909" cy="673887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383124" y="564628"/>
            <a:ext cx="7604076" cy="243053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946662" y="3171683"/>
            <a:ext cx="6187440" cy="830997"/>
            <a:chOff x="3025140" y="2407778"/>
            <a:chExt cx="6187440" cy="830997"/>
          </a:xfrm>
        </p:grpSpPr>
        <p:sp>
          <p:nvSpPr>
            <p:cNvPr id="5" name="文本框 4"/>
            <p:cNvSpPr txBox="1"/>
            <p:nvPr/>
          </p:nvSpPr>
          <p:spPr>
            <a:xfrm>
              <a:off x="4594860" y="2407778"/>
              <a:ext cx="3337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rgbClr val="135C02"/>
                  </a:solidFill>
                  <a:latin typeface="方正尚酷简体" panose="02000000000000000000" pitchFamily="2" charset="-122"/>
                  <a:ea typeface="方正尚酷简体" panose="02000000000000000000" pitchFamily="2" charset="-122"/>
                </a:rPr>
                <a:t>312</a:t>
              </a:r>
              <a:r>
                <a:rPr lang="zh-CN" altLang="en-US" sz="4800" dirty="0">
                  <a:solidFill>
                    <a:srgbClr val="135C02"/>
                  </a:solidFill>
                  <a:latin typeface="方正尚酷简体" panose="02000000000000000000" pitchFamily="2" charset="-122"/>
                  <a:ea typeface="方正尚酷简体" panose="02000000000000000000" pitchFamily="2" charset="-122"/>
                </a:rPr>
                <a:t>植树节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025140" y="2823276"/>
              <a:ext cx="1493520" cy="0"/>
            </a:xfrm>
            <a:prstGeom prst="line">
              <a:avLst/>
            </a:prstGeom>
            <a:ln w="28575" cap="rnd">
              <a:gradFill flip="none" rotWithShape="1">
                <a:gsLst>
                  <a:gs pos="0">
                    <a:srgbClr val="135C02">
                      <a:alpha val="0"/>
                    </a:srgbClr>
                  </a:gs>
                  <a:gs pos="79000">
                    <a:srgbClr val="135C02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7719060" y="2823276"/>
              <a:ext cx="1493520" cy="0"/>
            </a:xfrm>
            <a:prstGeom prst="line">
              <a:avLst/>
            </a:prstGeom>
            <a:ln w="28575" cap="rnd">
              <a:gradFill flip="none" rotWithShape="1">
                <a:gsLst>
                  <a:gs pos="0">
                    <a:srgbClr val="135C02">
                      <a:alpha val="0"/>
                    </a:srgbClr>
                  </a:gs>
                  <a:gs pos="79000">
                    <a:srgbClr val="135C02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5326379" y="4341276"/>
            <a:ext cx="153924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dirty="0" smtClean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dirty="0" smtClean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dirty="0">
              <a:solidFill>
                <a:srgbClr val="135C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32487" y="218225"/>
            <a:ext cx="6687665" cy="1119783"/>
            <a:chOff x="3037069" y="113450"/>
            <a:chExt cx="6687665" cy="111978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037069" y="113450"/>
              <a:ext cx="1704588" cy="111978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020146" y="113450"/>
              <a:ext cx="1704588" cy="111978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441909" y="463034"/>
              <a:ext cx="387798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植树节节徽的意义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93575" y="5038186"/>
            <a:ext cx="1491814" cy="1606336"/>
            <a:chOff x="394136" y="902721"/>
            <a:chExt cx="5001114" cy="5385034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4" cstate="email"/>
            <a:stretch>
              <a:fillRect/>
            </a:stretch>
          </p:blipFill>
          <p:spPr>
            <a:xfrm>
              <a:off x="394136" y="902721"/>
              <a:ext cx="4020207" cy="538503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>
              <a:off x="3545434" y="5112776"/>
              <a:ext cx="868909" cy="11749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6" cstate="email"/>
            <a:stretch>
              <a:fillRect/>
            </a:stretch>
          </p:blipFill>
          <p:spPr>
            <a:xfrm>
              <a:off x="4526341" y="5613868"/>
              <a:ext cx="868909" cy="673887"/>
            </a:xfrm>
            <a:prstGeom prst="rect">
              <a:avLst/>
            </a:prstGeom>
          </p:spPr>
        </p:pic>
      </p:grpSp>
      <p:pic>
        <p:nvPicPr>
          <p:cNvPr id="17" name="Picture 4" descr="2484163_123658072_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8300" y1="14900" x2="4800" y2="31500"/>
                        <a14:foregroundMark x1="27200" y1="76200" x2="75200" y2="75800"/>
                        <a14:foregroundMark x1="38600" y1="86300" x2="97100" y2="94000"/>
                        <a14:foregroundMark x1="52500" y1="5100" x2="42300" y2="64800"/>
                        <a14:foregroundMark x1="47200" y1="27500" x2="42600" y2="55200"/>
                        <a14:foregroundMark x1="54300" y1="34900" x2="46600" y2="65700"/>
                        <a14:foregroundMark x1="54000" y1="35200" x2="43200" y2="69700"/>
                        <a14:foregroundMark x1="28800" y1="38900" x2="27200" y2="74000"/>
                        <a14:foregroundMark x1="24800" y1="40800" x2="25400" y2="70600"/>
                        <a14:foregroundMark x1="26600" y1="62300" x2="27500" y2="79800"/>
                        <a14:foregroundMark x1="31500" y1="70300" x2="46000" y2="78300"/>
                        <a14:foregroundMark x1="39900" y1="76800" x2="42300" y2="87500"/>
                        <a14:foregroundMark x1="37100" y1="81400" x2="37100" y2="86600"/>
                        <a14:foregroundMark x1="34300" y1="83500" x2="34300" y2="83500"/>
                        <a14:foregroundMark x1="34300" y1="82600" x2="34300" y2="82600"/>
                        <a14:foregroundMark x1="32500" y1="82900" x2="32500" y2="82900"/>
                        <a14:foregroundMark x1="32200" y1="82900" x2="32200" y2="82900"/>
                        <a14:foregroundMark x1="29700" y1="82000" x2="29700" y2="82000"/>
                        <a14:foregroundMark x1="24800" y1="77700" x2="24800" y2="77700"/>
                        <a14:foregroundMark x1="20800" y1="74300" x2="18600" y2="67800"/>
                        <a14:foregroundMark x1="14600" y1="57700" x2="13700" y2="42000"/>
                        <a14:foregroundMark x1="15200" y1="32500" x2="15200" y2="32500"/>
                        <a14:foregroundMark x1="15200" y1="30300" x2="9400" y2="51800"/>
                        <a14:foregroundMark x1="9400" y1="51800" x2="16800" y2="78300"/>
                        <a14:foregroundMark x1="21700" y1="70600" x2="25700" y2="82900"/>
                        <a14:foregroundMark x1="34600" y1="83800" x2="41100" y2="86300"/>
                        <a14:foregroundMark x1="43500" y1="85700" x2="43500" y2="85700"/>
                        <a14:foregroundMark x1="77800" y1="81200" x2="52600" y2="92300"/>
                        <a14:foregroundMark x1="76300" y1="84200" x2="48000" y2="88500"/>
                        <a14:foregroundMark x1="54300" y1="86500" x2="44600" y2="90200"/>
                        <a14:foregroundMark x1="49400" y1="87100" x2="41400" y2="89700"/>
                        <a14:foregroundMark x1="38000" y1="87100" x2="45800" y2="93500"/>
                        <a14:foregroundMark x1="34900" y1="88000" x2="41200" y2="92200"/>
                        <a14:foregroundMark x1="29400" y1="83400" x2="34200" y2="89200"/>
                        <a14:foregroundMark x1="26000" y1="82900" x2="37100" y2="89100"/>
                        <a14:foregroundMark x1="27700" y1="79400" x2="30800" y2="82900"/>
                        <a14:foregroundMark x1="26900" y1="73700" x2="28000" y2="76800"/>
                        <a14:foregroundMark x1="24900" y1="71700" x2="28800" y2="78300"/>
                        <a14:foregroundMark x1="25400" y1="73200" x2="26000" y2="75100"/>
                        <a14:foregroundMark x1="24900" y1="72900" x2="28600" y2="77500"/>
                        <a14:foregroundMark x1="52200" y1="77700" x2="60300" y2="79400"/>
                        <a14:foregroundMark x1="38200" y1="71100" x2="57700" y2="80200"/>
                        <a14:foregroundMark x1="45700" y1="77500" x2="50500" y2="84300"/>
                        <a14:foregroundMark x1="46200" y1="79100" x2="51800" y2="87400"/>
                        <a14:foregroundMark x1="46200" y1="78600" x2="50500" y2="86300"/>
                        <a14:foregroundMark x1="51800" y1="77200" x2="55100" y2="83800"/>
                        <a14:foregroundMark x1="55800" y1="75500" x2="58100" y2="84300"/>
                        <a14:foregroundMark x1="50500" y1="77200" x2="57500" y2="87700"/>
                        <a14:foregroundMark x1="54300" y1="80000" x2="57500" y2="86000"/>
                        <a14:foregroundMark x1="48500" y1="68500" x2="51500" y2="76500"/>
                        <a14:foregroundMark x1="47500" y1="71800" x2="55800" y2="72500"/>
                        <a14:foregroundMark x1="43100" y1="67800" x2="56200" y2="69100"/>
                        <a14:foregroundMark x1="38900" y1="65500" x2="61500" y2="68600"/>
                        <a14:foregroundMark x1="37900" y1="68300" x2="80300" y2="69700"/>
                        <a14:foregroundMark x1="46600" y1="68300" x2="63400" y2="68900"/>
                        <a14:foregroundMark x1="33200" y1="66500" x2="55100" y2="68500"/>
                        <a14:foregroundMark x1="41900" y1="69100" x2="75500" y2="74200"/>
                        <a14:foregroundMark x1="64300" y1="74600" x2="68500" y2="79800"/>
                        <a14:foregroundMark x1="60100" y1="78000" x2="79100" y2="81700"/>
                        <a14:foregroundMark x1="65100" y1="79200" x2="73100" y2="81200"/>
                        <a14:foregroundMark x1="62800" y1="80300" x2="77200" y2="80800"/>
                        <a14:foregroundMark x1="78800" y1="75800" x2="78000" y2="78600"/>
                        <a14:foregroundMark x1="83400" y1="71500" x2="82400" y2="75700"/>
                        <a14:foregroundMark x1="83800" y1="69200" x2="81700" y2="74800"/>
                        <a14:foregroundMark x1="79100" y1="70300" x2="75400" y2="78500"/>
                        <a14:foregroundMark x1="80600" y1="71500" x2="79400" y2="75800"/>
                        <a14:foregroundMark x1="78900" y1="72900" x2="77400" y2="76600"/>
                        <a14:foregroundMark x1="77500" y1="70500" x2="74800" y2="74000"/>
                        <a14:foregroundMark x1="74800" y1="70900" x2="74000" y2="72800"/>
                        <a14:foregroundMark x1="74800" y1="69400" x2="69100" y2="74500"/>
                        <a14:foregroundMark x1="77100" y1="72000" x2="69800" y2="73200"/>
                        <a14:foregroundMark x1="73700" y1="69400" x2="70300" y2="72200"/>
                        <a14:foregroundMark x1="76900" y1="70200" x2="63500" y2="71400"/>
                        <a14:foregroundMark x1="63700" y1="89800" x2="54500" y2="92300"/>
                        <a14:foregroundMark x1="63200" y1="91800" x2="48800" y2="92500"/>
                        <a14:foregroundMark x1="52800" y1="91200" x2="45500" y2="90800"/>
                        <a14:foregroundMark x1="47500" y1="90900" x2="44600" y2="937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63875" y="2172311"/>
            <a:ext cx="2743995" cy="274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4337327" y="1684747"/>
            <a:ext cx="3416320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3600" dirty="0">
                <a:solidFill>
                  <a:srgbClr val="135C02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猜猜有什么寓意</a:t>
            </a:r>
          </a:p>
        </p:txBody>
      </p:sp>
      <p:sp>
        <p:nvSpPr>
          <p:cNvPr id="2" name="矩形 1"/>
          <p:cNvSpPr/>
          <p:nvPr/>
        </p:nvSpPr>
        <p:spPr>
          <a:xfrm>
            <a:off x="4328338" y="4114856"/>
            <a:ext cx="74486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五棵树可会意为“森林”，由此引伸连接着外圈，显示着绿化祖国，实现以森林为主体的自然生态体系的良性循环。</a:t>
            </a:r>
            <a:r>
              <a:rPr lang="zh-CN" altLang="en-US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4328338" y="2469578"/>
            <a:ext cx="6796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树形，表示全民义务植树</a:t>
            </a:r>
            <a:r>
              <a:rPr lang="en-US" altLang="zh-CN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棵，人人动手，绿化祖国大地。 </a:t>
            </a:r>
            <a:br>
              <a:rPr lang="zh-CN" altLang="en-US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328338" y="3392908"/>
            <a:ext cx="7177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“</a:t>
            </a:r>
            <a:r>
              <a:rPr lang="zh-CN" altLang="en-US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中国植树节”和“</a:t>
            </a:r>
            <a:r>
              <a:rPr lang="en-US" altLang="zh-CN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3.12”</a:t>
            </a:r>
            <a:r>
              <a:rPr lang="zh-CN" altLang="en-US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，表示改造自然，造福人类，年年植树，坚韧不拔的决心。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32024" y="57184"/>
            <a:ext cx="5054751" cy="33718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010617" y="4097498"/>
            <a:ext cx="4339650" cy="92333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5400" dirty="0">
                <a:solidFill>
                  <a:srgbClr val="135C02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植树节的意义</a:t>
            </a:r>
          </a:p>
        </p:txBody>
      </p:sp>
      <p:sp>
        <p:nvSpPr>
          <p:cNvPr id="4" name="矩形 3"/>
          <p:cNvSpPr/>
          <p:nvPr/>
        </p:nvSpPr>
        <p:spPr>
          <a:xfrm>
            <a:off x="4982839" y="3429000"/>
            <a:ext cx="2462534" cy="76944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400" dirty="0">
                <a:solidFill>
                  <a:srgbClr val="135C02"/>
                </a:solidFill>
                <a:latin typeface="Impact" panose="020B0806030902050204" pitchFamily="34" charset="0"/>
                <a:ea typeface="方正剪纸简体" panose="03000509000000000000" pitchFamily="65" charset="-122"/>
              </a:rPr>
              <a:t>第</a:t>
            </a:r>
            <a:r>
              <a:rPr lang="en-US" altLang="zh-CN" sz="4400" dirty="0">
                <a:solidFill>
                  <a:srgbClr val="135C02"/>
                </a:solidFill>
                <a:latin typeface="Impact" panose="020B0806030902050204" pitchFamily="34" charset="0"/>
                <a:ea typeface="方正剪纸简体" panose="03000509000000000000" pitchFamily="65" charset="-122"/>
              </a:rPr>
              <a:t>04</a:t>
            </a:r>
            <a:r>
              <a:rPr lang="zh-CN" altLang="en-US" sz="4400" dirty="0">
                <a:solidFill>
                  <a:srgbClr val="135C02"/>
                </a:solidFill>
                <a:latin typeface="Impact" panose="020B0806030902050204" pitchFamily="34" charset="0"/>
                <a:ea typeface="方正剪纸简体" panose="03000509000000000000" pitchFamily="65" charset="-122"/>
              </a:rPr>
              <a:t>部分</a:t>
            </a:r>
          </a:p>
        </p:txBody>
      </p:sp>
      <p:sp>
        <p:nvSpPr>
          <p:cNvPr id="5" name="矩形 4"/>
          <p:cNvSpPr/>
          <p:nvPr/>
        </p:nvSpPr>
        <p:spPr>
          <a:xfrm>
            <a:off x="3267075" y="502082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100" dirty="0">
                <a:solidFill>
                  <a:srgbClr val="135C02"/>
                </a:solidFill>
                <a:latin typeface="+mn-ea"/>
              </a:rPr>
              <a:t>内布拉斯加州是一片光秃秃的荒原，树木稀少，土地干燥，大风一起，黄沙漫天，人民深受其苦。</a:t>
            </a:r>
            <a:r>
              <a:rPr lang="en-US" altLang="zh-CN" sz="1100" dirty="0">
                <a:solidFill>
                  <a:srgbClr val="135C02"/>
                </a:solidFill>
                <a:latin typeface="+mn-ea"/>
              </a:rPr>
              <a:t>1872</a:t>
            </a:r>
            <a:r>
              <a:rPr lang="zh-CN" altLang="en-US" sz="1100" dirty="0">
                <a:solidFill>
                  <a:srgbClr val="135C02"/>
                </a:solidFill>
                <a:latin typeface="+mn-ea"/>
              </a:rPr>
              <a:t>年，美国著名农学家朱利叶斯</a:t>
            </a:r>
            <a:r>
              <a:rPr lang="en-US" altLang="zh-CN" sz="1100" dirty="0">
                <a:solidFill>
                  <a:srgbClr val="135C02"/>
                </a:solidFill>
                <a:latin typeface="+mn-ea"/>
              </a:rPr>
              <a:t>·</a:t>
            </a:r>
            <a:r>
              <a:rPr lang="zh-CN" altLang="en-US" sz="1100" dirty="0">
                <a:solidFill>
                  <a:srgbClr val="135C02"/>
                </a:solidFill>
                <a:latin typeface="+mn-ea"/>
              </a:rPr>
              <a:t>斯特林</a:t>
            </a:r>
            <a:r>
              <a:rPr lang="en-US" altLang="zh-CN" sz="1100" dirty="0">
                <a:solidFill>
                  <a:srgbClr val="135C02"/>
                </a:solidFill>
                <a:latin typeface="+mn-ea"/>
              </a:rPr>
              <a:t>·</a:t>
            </a:r>
            <a:r>
              <a:rPr lang="zh-CN" altLang="en-US" sz="1100" dirty="0">
                <a:solidFill>
                  <a:srgbClr val="135C02"/>
                </a:solidFill>
                <a:latin typeface="+mn-ea"/>
              </a:rPr>
              <a:t>莫尔顿提议在内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124393" y="218225"/>
            <a:ext cx="5943213" cy="1119783"/>
            <a:chOff x="3228975" y="113450"/>
            <a:chExt cx="5943213" cy="111978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228975" y="113450"/>
              <a:ext cx="1704588" cy="111978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467600" y="113450"/>
              <a:ext cx="1704588" cy="111978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849505" y="463034"/>
              <a:ext cx="29546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植树节的意义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72469" y="1687592"/>
            <a:ext cx="6719531" cy="392305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21716" y="1687592"/>
            <a:ext cx="4812284" cy="3923055"/>
            <a:chOff x="521716" y="1687592"/>
            <a:chExt cx="4812284" cy="3923055"/>
          </a:xfrm>
        </p:grpSpPr>
        <p:sp>
          <p:nvSpPr>
            <p:cNvPr id="20" name="矩形 19"/>
            <p:cNvSpPr/>
            <p:nvPr/>
          </p:nvSpPr>
          <p:spPr>
            <a:xfrm>
              <a:off x="521716" y="1687592"/>
              <a:ext cx="4812284" cy="39230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21716" y="2784872"/>
              <a:ext cx="4812284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城市防护林具有减缓风速的作用，其有效范围在树高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倍以内，其中在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～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倍范围内效果最好，可降低风速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50%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在农田林网内通常可减缓风速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30%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～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40%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，提高相对湿度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5%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～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15%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，增加土壤含水量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10%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～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。据测定，林冠可截留降水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左右，大大削弱了雨滴的冲击力；地表只要有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厘米厚的枯枝落叶，就可以把地表径流量减少到裸地的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1/4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以下，泥沙减少到裸地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7%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以下。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521716" y="4505925"/>
              <a:ext cx="481228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一公顷林地与裸地相比，至少可以多储水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3000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立方米。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万亩森林的蓄水能力相当于蓄水量达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万立方米的水库，而建造这样一个水库需要投资千余万元。</a:t>
              </a:r>
            </a:p>
            <a:p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84403" y="1993065"/>
              <a:ext cx="29546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植树节的意义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3575" y="5038186"/>
            <a:ext cx="1491814" cy="1606336"/>
            <a:chOff x="394136" y="902721"/>
            <a:chExt cx="5001114" cy="5385034"/>
          </a:xfrm>
        </p:grpSpPr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>
              <a:off x="394136" y="902721"/>
              <a:ext cx="4020207" cy="5385034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 userDrawn="1"/>
          </p:nvPicPr>
          <p:blipFill>
            <a:blip r:embed="rId6" cstate="email"/>
            <a:stretch>
              <a:fillRect/>
            </a:stretch>
          </p:blipFill>
          <p:spPr>
            <a:xfrm>
              <a:off x="3545434" y="5112776"/>
              <a:ext cx="868909" cy="1174979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7" cstate="email"/>
            <a:stretch>
              <a:fillRect/>
            </a:stretch>
          </p:blipFill>
          <p:spPr>
            <a:xfrm>
              <a:off x="4526341" y="5613868"/>
              <a:ext cx="868909" cy="67388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32024" y="57184"/>
            <a:ext cx="5054751" cy="33718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010617" y="4097498"/>
            <a:ext cx="4339650" cy="92333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lvl="0"/>
            <a:r>
              <a: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方正剪纸简体" panose="03000509000000000000" pitchFamily="65" charset="-122"/>
                <a:ea typeface="方正剪纸简体" panose="03000509000000000000" pitchFamily="65" charset="-122"/>
              </a:rPr>
              <a:t>各国的植树节</a:t>
            </a:r>
          </a:p>
        </p:txBody>
      </p:sp>
      <p:sp>
        <p:nvSpPr>
          <p:cNvPr id="4" name="矩形 3"/>
          <p:cNvSpPr/>
          <p:nvPr/>
        </p:nvSpPr>
        <p:spPr>
          <a:xfrm>
            <a:off x="4982839" y="3429000"/>
            <a:ext cx="2483372" cy="76944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Impact" panose="020B0806030902050204" pitchFamily="34" charset="0"/>
                <a:ea typeface="方正剪纸简体" panose="03000509000000000000" pitchFamily="65" charset="-122"/>
              </a:rPr>
              <a:t>第</a:t>
            </a: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Impact" panose="020B0806030902050204" pitchFamily="34" charset="0"/>
                <a:ea typeface="方正剪纸简体" panose="03000509000000000000" pitchFamily="65" charset="-122"/>
              </a:rPr>
              <a:t>05</a:t>
            </a:r>
            <a:r>
              <a: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Impact" panose="020B0806030902050204" pitchFamily="34" charset="0"/>
                <a:ea typeface="方正剪纸简体" panose="03000509000000000000" pitchFamily="65" charset="-122"/>
              </a:rPr>
              <a:t>部分</a:t>
            </a:r>
          </a:p>
        </p:txBody>
      </p:sp>
      <p:sp>
        <p:nvSpPr>
          <p:cNvPr id="5" name="矩形 4"/>
          <p:cNvSpPr/>
          <p:nvPr/>
        </p:nvSpPr>
        <p:spPr>
          <a:xfrm>
            <a:off x="3267075" y="502082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+mn-ea"/>
              </a:rPr>
              <a:t>内布拉斯加州是一片光秃秃的荒原，树木稀少，土地干燥，大风一起，黄沙漫天，人民深受其苦。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+mn-ea"/>
              </a:rPr>
              <a:t>1872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+mn-ea"/>
              </a:rPr>
              <a:t>年，美国著名农学家朱利叶斯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+mn-ea"/>
              </a:rPr>
              <a:t>·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+mn-ea"/>
              </a:rPr>
              <a:t>斯特林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+mn-ea"/>
              </a:rPr>
              <a:t>·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+mn-ea"/>
              </a:rPr>
              <a:t>莫尔顿提议在内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124393" y="218225"/>
            <a:ext cx="5943213" cy="1119783"/>
            <a:chOff x="3228975" y="113450"/>
            <a:chExt cx="5943213" cy="111978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228975" y="113450"/>
              <a:ext cx="1704588" cy="111978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467600" y="113450"/>
              <a:ext cx="1704588" cy="111978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849505" y="463034"/>
              <a:ext cx="29546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各国的植树节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3575" y="5038186"/>
            <a:ext cx="1491814" cy="1606336"/>
            <a:chOff x="394136" y="902721"/>
            <a:chExt cx="5001114" cy="5385034"/>
          </a:xfrm>
        </p:grpSpPr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4" cstate="email"/>
            <a:stretch>
              <a:fillRect/>
            </a:stretch>
          </p:blipFill>
          <p:spPr>
            <a:xfrm>
              <a:off x="394136" y="902721"/>
              <a:ext cx="4020207" cy="5385034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>
              <a:off x="3545434" y="5112776"/>
              <a:ext cx="868909" cy="1174979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6" cstate="email"/>
            <a:stretch>
              <a:fillRect/>
            </a:stretch>
          </p:blipFill>
          <p:spPr>
            <a:xfrm>
              <a:off x="4526341" y="5613868"/>
              <a:ext cx="868909" cy="67388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759622" y="1577340"/>
            <a:ext cx="2100255" cy="2373145"/>
            <a:chOff x="759622" y="1577340"/>
            <a:chExt cx="2100255" cy="237314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089660" y="1577340"/>
              <a:ext cx="1440180" cy="1440180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759622" y="3242599"/>
              <a:ext cx="210025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巴西</a:t>
              </a:r>
              <a:endParaRPr lang="en-US" altLang="zh-CN" sz="2000" kern="0" dirty="0">
                <a:solidFill>
                  <a:srgbClr val="135C02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植树节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(9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月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21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日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)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032502" y="1577340"/>
            <a:ext cx="3142207" cy="2373145"/>
            <a:chOff x="3032502" y="1577340"/>
            <a:chExt cx="3142207" cy="237314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3883516" y="1577340"/>
              <a:ext cx="1440180" cy="1440180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3032502" y="3242599"/>
              <a:ext cx="314220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澳大利亚</a:t>
              </a:r>
              <a:endParaRPr lang="en-US" altLang="zh-CN" sz="2000" kern="0" dirty="0">
                <a:solidFill>
                  <a:srgbClr val="135C02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植树节 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(5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月第一个星期五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)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75317" y="1577340"/>
            <a:ext cx="2186816" cy="2581619"/>
            <a:chOff x="6375317" y="1577340"/>
            <a:chExt cx="2186816" cy="258161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6677372" y="1577340"/>
              <a:ext cx="1440180" cy="1440180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6375317" y="3143296"/>
              <a:ext cx="218681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法国</a:t>
              </a:r>
              <a:endParaRPr lang="en-US" altLang="zh-CN" sz="2000" kern="0" dirty="0">
                <a:solidFill>
                  <a:srgbClr val="135C02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绿化月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(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每年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3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月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), </a:t>
              </a:r>
            </a:p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植树日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(3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月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31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日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)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283719" y="1577340"/>
            <a:ext cx="2100254" cy="2373145"/>
            <a:chOff x="9283719" y="1577340"/>
            <a:chExt cx="2100254" cy="237314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9471228" y="1577340"/>
              <a:ext cx="1440180" cy="1440180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9283719" y="3242599"/>
              <a:ext cx="210025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芬兰</a:t>
              </a:r>
              <a:endParaRPr lang="en-US" altLang="zh-CN" sz="2000" kern="0" dirty="0">
                <a:solidFill>
                  <a:srgbClr val="135C02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植树节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(6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月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24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日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)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017479" y="4020188"/>
            <a:ext cx="2100254" cy="2273842"/>
            <a:chOff x="8017479" y="4020188"/>
            <a:chExt cx="2100254" cy="227384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8215312" y="4020188"/>
              <a:ext cx="1440180" cy="1440180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8017479" y="5586144"/>
              <a:ext cx="210025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美国</a:t>
              </a:r>
              <a:endParaRPr lang="en-US" altLang="zh-CN" sz="2000" kern="0" dirty="0">
                <a:solidFill>
                  <a:srgbClr val="135C02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植树节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(4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月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10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日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)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14891" y="4020188"/>
            <a:ext cx="3414717" cy="2273842"/>
            <a:chOff x="4514891" y="4020188"/>
            <a:chExt cx="3414717" cy="22738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5339531" y="4020188"/>
              <a:ext cx="1440180" cy="1440180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4514891" y="5586144"/>
              <a:ext cx="34147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加拿大</a:t>
              </a:r>
              <a:endParaRPr lang="en-US" altLang="zh-CN" sz="2000" kern="0" dirty="0">
                <a:solidFill>
                  <a:srgbClr val="135C02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每年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5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月开展全国森林周活动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282612" y="4020188"/>
            <a:ext cx="1947969" cy="2273842"/>
            <a:chOff x="2282612" y="4020188"/>
            <a:chExt cx="1947969" cy="227384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2536507" y="4020188"/>
              <a:ext cx="1440180" cy="1440180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2282612" y="5586144"/>
              <a:ext cx="19479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日本</a:t>
              </a:r>
              <a:endParaRPr lang="en-US" altLang="zh-CN" sz="2000" kern="0" dirty="0">
                <a:solidFill>
                  <a:srgbClr val="135C02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  <a:p>
              <a:pPr lvl="0" algn="ctr"/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植树节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(4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月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3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日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32024" y="57184"/>
            <a:ext cx="5054751" cy="33718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010617" y="4097498"/>
            <a:ext cx="5032147" cy="92333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5400" dirty="0">
                <a:solidFill>
                  <a:srgbClr val="135C02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植树节与孙中山</a:t>
            </a:r>
          </a:p>
        </p:txBody>
      </p:sp>
      <p:sp>
        <p:nvSpPr>
          <p:cNvPr id="4" name="矩形 3"/>
          <p:cNvSpPr/>
          <p:nvPr/>
        </p:nvSpPr>
        <p:spPr>
          <a:xfrm>
            <a:off x="4982839" y="3429000"/>
            <a:ext cx="2483372" cy="76944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400" dirty="0">
                <a:solidFill>
                  <a:srgbClr val="135C02"/>
                </a:solidFill>
                <a:latin typeface="Impact" panose="020B0806030902050204" pitchFamily="34" charset="0"/>
                <a:ea typeface="方正剪纸简体" panose="03000509000000000000" pitchFamily="65" charset="-122"/>
              </a:rPr>
              <a:t>第</a:t>
            </a:r>
            <a:r>
              <a:rPr lang="en-US" altLang="zh-CN" sz="4400" dirty="0">
                <a:solidFill>
                  <a:srgbClr val="135C02"/>
                </a:solidFill>
                <a:latin typeface="Impact" panose="020B0806030902050204" pitchFamily="34" charset="0"/>
                <a:ea typeface="方正剪纸简体" panose="03000509000000000000" pitchFamily="65" charset="-122"/>
              </a:rPr>
              <a:t>05</a:t>
            </a:r>
            <a:r>
              <a:rPr lang="zh-CN" altLang="en-US" sz="4400" dirty="0">
                <a:solidFill>
                  <a:srgbClr val="135C02"/>
                </a:solidFill>
                <a:latin typeface="Impact" panose="020B0806030902050204" pitchFamily="34" charset="0"/>
                <a:ea typeface="方正剪纸简体" panose="03000509000000000000" pitchFamily="65" charset="-122"/>
              </a:rPr>
              <a:t>部分</a:t>
            </a:r>
          </a:p>
        </p:txBody>
      </p:sp>
      <p:sp>
        <p:nvSpPr>
          <p:cNvPr id="5" name="矩形 4"/>
          <p:cNvSpPr/>
          <p:nvPr/>
        </p:nvSpPr>
        <p:spPr>
          <a:xfrm>
            <a:off x="3267075" y="502082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100" dirty="0">
                <a:solidFill>
                  <a:srgbClr val="135C02"/>
                </a:solidFill>
                <a:latin typeface="+mn-ea"/>
              </a:rPr>
              <a:t>内布拉斯加州是一片光秃秃的荒原，树木稀少，土地干燥，大风一起，黄沙漫天，人民深受其苦。</a:t>
            </a:r>
            <a:r>
              <a:rPr lang="en-US" altLang="zh-CN" sz="1100" dirty="0">
                <a:solidFill>
                  <a:srgbClr val="135C02"/>
                </a:solidFill>
                <a:latin typeface="+mn-ea"/>
              </a:rPr>
              <a:t>1872</a:t>
            </a:r>
            <a:r>
              <a:rPr lang="zh-CN" altLang="en-US" sz="1100" dirty="0">
                <a:solidFill>
                  <a:srgbClr val="135C02"/>
                </a:solidFill>
                <a:latin typeface="+mn-ea"/>
              </a:rPr>
              <a:t>年，美国著名农学家朱利叶斯</a:t>
            </a:r>
            <a:r>
              <a:rPr lang="en-US" altLang="zh-CN" sz="1100" dirty="0">
                <a:solidFill>
                  <a:srgbClr val="135C02"/>
                </a:solidFill>
                <a:latin typeface="+mn-ea"/>
              </a:rPr>
              <a:t>·</a:t>
            </a:r>
            <a:r>
              <a:rPr lang="zh-CN" altLang="en-US" sz="1100" dirty="0">
                <a:solidFill>
                  <a:srgbClr val="135C02"/>
                </a:solidFill>
                <a:latin typeface="+mn-ea"/>
              </a:rPr>
              <a:t>斯特林</a:t>
            </a:r>
            <a:r>
              <a:rPr lang="en-US" altLang="zh-CN" sz="1100" dirty="0">
                <a:solidFill>
                  <a:srgbClr val="135C02"/>
                </a:solidFill>
                <a:latin typeface="+mn-ea"/>
              </a:rPr>
              <a:t>·</a:t>
            </a:r>
            <a:r>
              <a:rPr lang="zh-CN" altLang="en-US" sz="1100" dirty="0">
                <a:solidFill>
                  <a:srgbClr val="135C02"/>
                </a:solidFill>
                <a:latin typeface="+mn-ea"/>
              </a:rPr>
              <a:t>莫尔顿提议在内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12" y="1082039"/>
            <a:ext cx="3834943" cy="611284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613853" y="218225"/>
            <a:ext cx="7238613" cy="1119783"/>
            <a:chOff x="2718435" y="113450"/>
            <a:chExt cx="7238613" cy="111978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718435" y="113450"/>
              <a:ext cx="1704588" cy="111978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8252460" y="113450"/>
              <a:ext cx="1704588" cy="111978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316105" y="463034"/>
              <a:ext cx="43396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孙中山先生与植树节</a:t>
              </a: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62275" y="1338008"/>
            <a:ext cx="9782175" cy="5368922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393575" y="5038186"/>
            <a:ext cx="1491814" cy="1606336"/>
            <a:chOff x="394136" y="902721"/>
            <a:chExt cx="5001114" cy="5385034"/>
          </a:xfrm>
        </p:grpSpPr>
        <p:pic>
          <p:nvPicPr>
            <p:cNvPr id="35" name="图片 34"/>
            <p:cNvPicPr>
              <a:picLocks noChangeAspect="1"/>
            </p:cNvPicPr>
            <p:nvPr userDrawn="1"/>
          </p:nvPicPr>
          <p:blipFill>
            <a:blip r:embed="rId6" cstate="email"/>
            <a:stretch>
              <a:fillRect/>
            </a:stretch>
          </p:blipFill>
          <p:spPr>
            <a:xfrm>
              <a:off x="394136" y="902721"/>
              <a:ext cx="4020207" cy="5385034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 userDrawn="1"/>
          </p:nvPicPr>
          <p:blipFill>
            <a:blip r:embed="rId7" cstate="email"/>
            <a:stretch>
              <a:fillRect/>
            </a:stretch>
          </p:blipFill>
          <p:spPr>
            <a:xfrm>
              <a:off x="3545434" y="5112776"/>
              <a:ext cx="868909" cy="1174979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 userDrawn="1"/>
          </p:nvPicPr>
          <p:blipFill>
            <a:blip r:embed="rId8" cstate="email"/>
            <a:stretch>
              <a:fillRect/>
            </a:stretch>
          </p:blipFill>
          <p:spPr>
            <a:xfrm>
              <a:off x="4526341" y="5613868"/>
              <a:ext cx="868909" cy="673887"/>
            </a:xfrm>
            <a:prstGeom prst="rect">
              <a:avLst/>
            </a:prstGeom>
          </p:spPr>
        </p:pic>
      </p:grpSp>
      <p:sp>
        <p:nvSpPr>
          <p:cNvPr id="38" name="矩形 37"/>
          <p:cNvSpPr/>
          <p:nvPr/>
        </p:nvSpPr>
        <p:spPr>
          <a:xfrm>
            <a:off x="4731334" y="1811460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方正剪纸简体" panose="03000509000000000000" pitchFamily="65" charset="-122"/>
                <a:ea typeface="方正剪纸简体" panose="03000509000000000000" pitchFamily="65" charset="-122"/>
              </a:rPr>
              <a:t>孙中山先生与植树节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4592969" y="2931243"/>
            <a:ext cx="6713012" cy="2779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日是孙中山先生逝世纪念日。中山先生生前十分重视林业建设。他任临时大总统的中华民国南京政府成立不久，就在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1912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月设立了农林部，下设山林司，主管全国林业行政事务。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1914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月颁布了我国近代史上第一部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森林法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1915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月，政府又规定将每年“清明”定为植树节。后因清明节对我国南方来说，植树季节太迟，同时也为了纪念孙中山先生，国民政府又决定将孙中山的逝世日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--3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日定为植树节。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32024" y="57184"/>
            <a:ext cx="5054751" cy="33718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191467" y="4097498"/>
            <a:ext cx="6647974" cy="92333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lvl="0"/>
            <a:r>
              <a: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方正剪纸简体" panose="03000509000000000000" pitchFamily="65" charset="-122"/>
                <a:ea typeface="方正剪纸简体" panose="03000509000000000000" pitchFamily="65" charset="-122"/>
              </a:rPr>
              <a:t>植树节</a:t>
            </a:r>
            <a:r>
              <a:rPr kumimoji="0" lang="en-US" altLang="zh-CN" sz="54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方正剪纸简体" panose="03000509000000000000" pitchFamily="65" charset="-122"/>
                <a:ea typeface="方正剪纸简体" panose="03000509000000000000" pitchFamily="65" charset="-122"/>
              </a:rPr>
              <a:t>-</a:t>
            </a:r>
            <a:r>
              <a: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方正剪纸简体" panose="03000509000000000000" pitchFamily="65" charset="-122"/>
                <a:ea typeface="方正剪纸简体" panose="03000509000000000000" pitchFamily="65" charset="-122"/>
              </a:rPr>
              <a:t>我来考考你	</a:t>
            </a:r>
          </a:p>
        </p:txBody>
      </p:sp>
      <p:sp>
        <p:nvSpPr>
          <p:cNvPr id="4" name="矩形 3"/>
          <p:cNvSpPr/>
          <p:nvPr/>
        </p:nvSpPr>
        <p:spPr>
          <a:xfrm>
            <a:off x="4982839" y="3429000"/>
            <a:ext cx="2486578" cy="76944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Impact" panose="020B0806030902050204" pitchFamily="34" charset="0"/>
                <a:ea typeface="方正剪纸简体" panose="03000509000000000000" pitchFamily="65" charset="-122"/>
              </a:rPr>
              <a:t>第</a:t>
            </a: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Impact" panose="020B0806030902050204" pitchFamily="34" charset="0"/>
                <a:ea typeface="方正剪纸简体" panose="03000509000000000000" pitchFamily="65" charset="-122"/>
              </a:rPr>
              <a:t>06</a:t>
            </a:r>
            <a:r>
              <a:rPr kumimoji="0" lang="zh-CN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Impact" panose="020B0806030902050204" pitchFamily="34" charset="0"/>
                <a:ea typeface="方正剪纸简体" panose="03000509000000000000" pitchFamily="65" charset="-122"/>
              </a:rPr>
              <a:t>部分</a:t>
            </a:r>
          </a:p>
        </p:txBody>
      </p:sp>
      <p:sp>
        <p:nvSpPr>
          <p:cNvPr id="5" name="矩形 4"/>
          <p:cNvSpPr/>
          <p:nvPr/>
        </p:nvSpPr>
        <p:spPr>
          <a:xfrm>
            <a:off x="3267075" y="502082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+mn-ea"/>
              </a:rPr>
              <a:t>内布拉斯加州是一片光秃秃的荒原，树木稀少，土地干燥，大风一起，黄沙漫天，人民深受其苦。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+mn-ea"/>
              </a:rPr>
              <a:t>1872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+mn-ea"/>
              </a:rPr>
              <a:t>年，美国著名农学家朱利叶斯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+mn-ea"/>
              </a:rPr>
              <a:t>·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+mn-ea"/>
              </a:rPr>
              <a:t>斯特林</a:t>
            </a: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+mn-ea"/>
              </a:rPr>
              <a:t>·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+mn-ea"/>
              </a:rPr>
              <a:t>莫尔顿提议在内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613853" y="218225"/>
            <a:ext cx="7238613" cy="1119783"/>
            <a:chOff x="2718435" y="113450"/>
            <a:chExt cx="7238613" cy="111978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718435" y="113450"/>
              <a:ext cx="1704588" cy="111978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252460" y="113450"/>
              <a:ext cx="1704588" cy="111978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316105" y="463034"/>
              <a:ext cx="410881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植树节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-</a:t>
              </a:r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我来考考你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3575" y="5038186"/>
            <a:ext cx="1491814" cy="1606336"/>
            <a:chOff x="394136" y="902721"/>
            <a:chExt cx="5001114" cy="5385034"/>
          </a:xfrm>
        </p:grpSpPr>
        <p:pic>
          <p:nvPicPr>
            <p:cNvPr id="35" name="图片 34"/>
            <p:cNvPicPr>
              <a:picLocks noChangeAspect="1"/>
            </p:cNvPicPr>
            <p:nvPr userDrawn="1"/>
          </p:nvPicPr>
          <p:blipFill>
            <a:blip r:embed="rId4" cstate="email"/>
            <a:stretch>
              <a:fillRect/>
            </a:stretch>
          </p:blipFill>
          <p:spPr>
            <a:xfrm>
              <a:off x="394136" y="902721"/>
              <a:ext cx="4020207" cy="5385034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>
              <a:off x="3545434" y="5112776"/>
              <a:ext cx="868909" cy="1174979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 userDrawn="1"/>
          </p:nvPicPr>
          <p:blipFill>
            <a:blip r:embed="rId6" cstate="email"/>
            <a:stretch>
              <a:fillRect/>
            </a:stretch>
          </p:blipFill>
          <p:spPr>
            <a:xfrm>
              <a:off x="4526341" y="5613868"/>
              <a:ext cx="868909" cy="67388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0" y="1229892"/>
            <a:ext cx="12192000" cy="1774578"/>
            <a:chOff x="-6104722" y="1563724"/>
            <a:chExt cx="24919864" cy="3627153"/>
          </a:xfrm>
        </p:grpSpPr>
        <p:sp>
          <p:nvSpPr>
            <p:cNvPr id="10" name="矩形 9"/>
            <p:cNvSpPr/>
            <p:nvPr/>
          </p:nvSpPr>
          <p:spPr>
            <a:xfrm>
              <a:off x="-6104722" y="2469984"/>
              <a:ext cx="24919864" cy="162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-4599122" y="1563724"/>
              <a:ext cx="4428500" cy="3627153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-4942615" y="2905489"/>
              <a:ext cx="11845062" cy="943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刚才图片中的地方有谁知道是哪里吗？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3482792" y="2905489"/>
              <a:ext cx="3709610" cy="943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杭州 太子湾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0" y="2802087"/>
            <a:ext cx="12192000" cy="1774578"/>
            <a:chOff x="-6104722" y="1662232"/>
            <a:chExt cx="24919864" cy="3627153"/>
          </a:xfrm>
        </p:grpSpPr>
        <p:sp>
          <p:nvSpPr>
            <p:cNvPr id="21" name="矩形 20"/>
            <p:cNvSpPr/>
            <p:nvPr/>
          </p:nvSpPr>
          <p:spPr>
            <a:xfrm>
              <a:off x="-6104722" y="2469984"/>
              <a:ext cx="24919864" cy="162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4051680" y="1662232"/>
              <a:ext cx="4428500" cy="3627153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-4942615" y="2905489"/>
              <a:ext cx="8257338" cy="943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02 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巴西植树节是几月几号？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3482792" y="2905489"/>
              <a:ext cx="2795476" cy="943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21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日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0" y="4500533"/>
            <a:ext cx="12192000" cy="1774578"/>
            <a:chOff x="-6104722" y="1662232"/>
            <a:chExt cx="24919864" cy="3627153"/>
          </a:xfrm>
        </p:grpSpPr>
        <p:sp>
          <p:nvSpPr>
            <p:cNvPr id="26" name="矩形 25"/>
            <p:cNvSpPr/>
            <p:nvPr/>
          </p:nvSpPr>
          <p:spPr>
            <a:xfrm>
              <a:off x="-6104722" y="2469984"/>
              <a:ext cx="24919864" cy="162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2630349" y="1662232"/>
              <a:ext cx="4428500" cy="3627153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-4942615" y="2905489"/>
              <a:ext cx="8070580" cy="943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以色列植树节的名称是？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2906919" y="2905489"/>
              <a:ext cx="4151931" cy="943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树木的新年日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613853" y="218225"/>
            <a:ext cx="7238613" cy="1119783"/>
            <a:chOff x="2718435" y="113450"/>
            <a:chExt cx="7238613" cy="111978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718435" y="113450"/>
              <a:ext cx="1704588" cy="111978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252460" y="113450"/>
              <a:ext cx="1704588" cy="111978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316105" y="463034"/>
              <a:ext cx="410881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植树节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-</a:t>
              </a:r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我来考考你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3575" y="5038186"/>
            <a:ext cx="1491814" cy="1606336"/>
            <a:chOff x="394136" y="902721"/>
            <a:chExt cx="5001114" cy="5385034"/>
          </a:xfrm>
        </p:grpSpPr>
        <p:pic>
          <p:nvPicPr>
            <p:cNvPr id="35" name="图片 34"/>
            <p:cNvPicPr>
              <a:picLocks noChangeAspect="1"/>
            </p:cNvPicPr>
            <p:nvPr userDrawn="1"/>
          </p:nvPicPr>
          <p:blipFill>
            <a:blip r:embed="rId4" cstate="email"/>
            <a:stretch>
              <a:fillRect/>
            </a:stretch>
          </p:blipFill>
          <p:spPr>
            <a:xfrm>
              <a:off x="394136" y="902721"/>
              <a:ext cx="4020207" cy="5385034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>
              <a:off x="3545434" y="5112776"/>
              <a:ext cx="868909" cy="1174979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 userDrawn="1"/>
          </p:nvPicPr>
          <p:blipFill>
            <a:blip r:embed="rId6" cstate="email"/>
            <a:stretch>
              <a:fillRect/>
            </a:stretch>
          </p:blipFill>
          <p:spPr>
            <a:xfrm>
              <a:off x="4526341" y="5613868"/>
              <a:ext cx="868909" cy="67388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0" y="1229892"/>
            <a:ext cx="12192000" cy="1774578"/>
            <a:chOff x="-6104722" y="1563724"/>
            <a:chExt cx="24919864" cy="3627153"/>
          </a:xfrm>
        </p:grpSpPr>
        <p:sp>
          <p:nvSpPr>
            <p:cNvPr id="10" name="矩形 9"/>
            <p:cNvSpPr/>
            <p:nvPr/>
          </p:nvSpPr>
          <p:spPr>
            <a:xfrm>
              <a:off x="-6104722" y="2469984"/>
              <a:ext cx="24919864" cy="162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-4599122" y="1563724"/>
              <a:ext cx="4428500" cy="3627153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-4942615" y="2905489"/>
              <a:ext cx="10586901" cy="943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城市防护林可以有效降低多少风速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2066795" y="2905489"/>
              <a:ext cx="6140745" cy="943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50%</a:t>
              </a:r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（有效条件内）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0" y="2802087"/>
            <a:ext cx="12192000" cy="1774578"/>
            <a:chOff x="-6104722" y="1662232"/>
            <a:chExt cx="24919864" cy="3627153"/>
          </a:xfrm>
        </p:grpSpPr>
        <p:sp>
          <p:nvSpPr>
            <p:cNvPr id="21" name="矩形 20"/>
            <p:cNvSpPr/>
            <p:nvPr/>
          </p:nvSpPr>
          <p:spPr>
            <a:xfrm>
              <a:off x="-6104722" y="2469984"/>
              <a:ext cx="24919864" cy="162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4051680" y="1662232"/>
              <a:ext cx="4428500" cy="3627153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-4942615" y="2905489"/>
              <a:ext cx="10586901" cy="943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一公顷林地可以比裸地多储水多少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3482792" y="2905489"/>
              <a:ext cx="3811180" cy="943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3000</a:t>
              </a:r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立方米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0" y="4500533"/>
            <a:ext cx="12192000" cy="1774578"/>
            <a:chOff x="-6104722" y="1662232"/>
            <a:chExt cx="24919864" cy="3627153"/>
          </a:xfrm>
        </p:grpSpPr>
        <p:sp>
          <p:nvSpPr>
            <p:cNvPr id="26" name="矩形 25"/>
            <p:cNvSpPr/>
            <p:nvPr/>
          </p:nvSpPr>
          <p:spPr>
            <a:xfrm>
              <a:off x="-6104722" y="2469984"/>
              <a:ext cx="24919864" cy="162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2630349" y="1662232"/>
              <a:ext cx="4428500" cy="3627153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-4942615" y="2905489"/>
              <a:ext cx="9328740" cy="943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中国同盟会成立于什么时候？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3568090" y="2905489"/>
              <a:ext cx="2553019" cy="943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1905</a:t>
              </a:r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34112" y="-304800"/>
            <a:ext cx="7036275" cy="483869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2329113"/>
            <a:ext cx="7800975" cy="3710614"/>
            <a:chOff x="0" y="2329113"/>
            <a:chExt cx="7800975" cy="3710614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0" y="2707098"/>
              <a:ext cx="7800975" cy="0"/>
            </a:xfrm>
            <a:prstGeom prst="line">
              <a:avLst/>
            </a:prstGeom>
            <a:ln w="28575">
              <a:solidFill>
                <a:srgbClr val="176D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/>
            <p:cNvGrpSpPr/>
            <p:nvPr/>
          </p:nvGrpSpPr>
          <p:grpSpPr>
            <a:xfrm>
              <a:off x="6614533" y="2329113"/>
              <a:ext cx="780356" cy="755970"/>
              <a:chOff x="6082449" y="2458237"/>
              <a:chExt cx="780356" cy="755970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082449" y="2458237"/>
                <a:ext cx="780356" cy="755970"/>
              </a:xfrm>
              <a:prstGeom prst="rect">
                <a:avLst/>
              </a:prstGeom>
            </p:spPr>
          </p:pic>
          <p:sp>
            <p:nvSpPr>
              <p:cNvPr id="7" name="椭圆 6"/>
              <p:cNvSpPr/>
              <p:nvPr/>
            </p:nvSpPr>
            <p:spPr>
              <a:xfrm>
                <a:off x="6165251" y="2661456"/>
                <a:ext cx="494722" cy="494720"/>
              </a:xfrm>
              <a:prstGeom prst="ellipse">
                <a:avLst/>
              </a:prstGeom>
              <a:solidFill>
                <a:srgbClr val="176D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 rot="16200000">
                <a:off x="6104835" y="2700442"/>
                <a:ext cx="615553" cy="295915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800" b="1" kern="0" noProof="0" dirty="0">
                    <a:solidFill>
                      <a:schemeClr val="bg1"/>
                    </a:solidFill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01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李旭科书法 v1.4" panose="02000603000000000000" pitchFamily="2" charset="-122"/>
                  <a:ea typeface="李旭科书法 v1.4" panose="02000603000000000000" pitchFamily="2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6730392" y="3177405"/>
              <a:ext cx="461665" cy="147732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dirty="0">
                  <a:solidFill>
                    <a:srgbClr val="135C02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植树节的历史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601462" y="2329113"/>
              <a:ext cx="780356" cy="755970"/>
              <a:chOff x="6082449" y="2458237"/>
              <a:chExt cx="780356" cy="755970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082449" y="2458237"/>
                <a:ext cx="780356" cy="755970"/>
              </a:xfrm>
              <a:prstGeom prst="rect">
                <a:avLst/>
              </a:prstGeom>
            </p:spPr>
          </p:pic>
          <p:sp>
            <p:nvSpPr>
              <p:cNvPr id="15" name="椭圆 14"/>
              <p:cNvSpPr/>
              <p:nvPr/>
            </p:nvSpPr>
            <p:spPr>
              <a:xfrm>
                <a:off x="6165251" y="2661456"/>
                <a:ext cx="494722" cy="494720"/>
              </a:xfrm>
              <a:prstGeom prst="ellipse">
                <a:avLst/>
              </a:prstGeom>
              <a:solidFill>
                <a:srgbClr val="176D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 rot="16200000">
                <a:off x="6104835" y="2667581"/>
                <a:ext cx="615553" cy="361637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800" b="1" kern="0" noProof="0" dirty="0">
                    <a:solidFill>
                      <a:schemeClr val="bg1"/>
                    </a:solidFill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02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李旭科书法 v1.4" panose="02000603000000000000" pitchFamily="2" charset="-122"/>
                  <a:ea typeface="李旭科书法 v1.4" panose="02000603000000000000" pitchFamily="2" charset="-122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5717321" y="3177405"/>
              <a:ext cx="461665" cy="19389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dirty="0">
                  <a:solidFill>
                    <a:srgbClr val="135C02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中国植树节的由来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588390" y="2329113"/>
              <a:ext cx="780356" cy="755970"/>
              <a:chOff x="6082449" y="2458237"/>
              <a:chExt cx="780356" cy="755970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082449" y="2458237"/>
                <a:ext cx="780356" cy="755970"/>
              </a:xfrm>
              <a:prstGeom prst="rect">
                <a:avLst/>
              </a:prstGeom>
            </p:spPr>
          </p:pic>
          <p:sp>
            <p:nvSpPr>
              <p:cNvPr id="21" name="椭圆 20"/>
              <p:cNvSpPr/>
              <p:nvPr/>
            </p:nvSpPr>
            <p:spPr>
              <a:xfrm>
                <a:off x="6165251" y="2661456"/>
                <a:ext cx="494722" cy="494720"/>
              </a:xfrm>
              <a:prstGeom prst="ellipse">
                <a:avLst/>
              </a:prstGeom>
              <a:solidFill>
                <a:srgbClr val="176D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 rot="16200000">
                <a:off x="6104835" y="2678000"/>
                <a:ext cx="615553" cy="340799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800" b="1" kern="0" noProof="0" dirty="0">
                    <a:solidFill>
                      <a:schemeClr val="bg1"/>
                    </a:solidFill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03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李旭科书法 v1.4" panose="02000603000000000000" pitchFamily="2" charset="-122"/>
                  <a:ea typeface="李旭科书法 v1.4" panose="02000603000000000000" pitchFamily="2" charset="-122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4704249" y="3177405"/>
              <a:ext cx="461665" cy="193899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dirty="0">
                  <a:solidFill>
                    <a:srgbClr val="135C02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植树节节徽的意义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3575318" y="2329113"/>
              <a:ext cx="780356" cy="755970"/>
              <a:chOff x="6082449" y="2458237"/>
              <a:chExt cx="780356" cy="755970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082449" y="2458237"/>
                <a:ext cx="780356" cy="755970"/>
              </a:xfrm>
              <a:prstGeom prst="rect">
                <a:avLst/>
              </a:prstGeom>
            </p:spPr>
          </p:pic>
          <p:sp>
            <p:nvSpPr>
              <p:cNvPr id="27" name="椭圆 26"/>
              <p:cNvSpPr/>
              <p:nvPr/>
            </p:nvSpPr>
            <p:spPr>
              <a:xfrm>
                <a:off x="6165251" y="2661456"/>
                <a:ext cx="494722" cy="494720"/>
              </a:xfrm>
              <a:prstGeom prst="ellipse">
                <a:avLst/>
              </a:prstGeom>
              <a:solidFill>
                <a:srgbClr val="176D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 rot="16200000">
                <a:off x="6104835" y="2665176"/>
                <a:ext cx="615553" cy="366447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800" b="1" kern="0" noProof="0" dirty="0">
                    <a:solidFill>
                      <a:schemeClr val="bg1"/>
                    </a:solidFill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04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李旭科书法 v1.4" panose="02000603000000000000" pitchFamily="2" charset="-122"/>
                  <a:ea typeface="李旭科书法 v1.4" panose="02000603000000000000" pitchFamily="2" charset="-122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3691177" y="3177405"/>
              <a:ext cx="461665" cy="147732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dirty="0">
                  <a:solidFill>
                    <a:srgbClr val="135C02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植树节的意义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2562246" y="2329113"/>
              <a:ext cx="780356" cy="755970"/>
              <a:chOff x="6082449" y="2458237"/>
              <a:chExt cx="780356" cy="755970"/>
            </a:xfrm>
          </p:grpSpPr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082449" y="2458237"/>
                <a:ext cx="780356" cy="755970"/>
              </a:xfrm>
              <a:prstGeom prst="rect">
                <a:avLst/>
              </a:prstGeom>
            </p:spPr>
          </p:pic>
          <p:sp>
            <p:nvSpPr>
              <p:cNvPr id="33" name="椭圆 32"/>
              <p:cNvSpPr/>
              <p:nvPr/>
            </p:nvSpPr>
            <p:spPr>
              <a:xfrm>
                <a:off x="6165251" y="2661456"/>
                <a:ext cx="494722" cy="494720"/>
              </a:xfrm>
              <a:prstGeom prst="ellipse">
                <a:avLst/>
              </a:prstGeom>
              <a:solidFill>
                <a:srgbClr val="176D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 rot="16200000">
                <a:off x="6104835" y="2678802"/>
                <a:ext cx="615553" cy="339195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800" b="1" kern="0" noProof="0" dirty="0">
                    <a:solidFill>
                      <a:schemeClr val="bg1"/>
                    </a:solidFill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05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李旭科书法 v1.4" panose="02000603000000000000" pitchFamily="2" charset="-122"/>
                  <a:ea typeface="李旭科书法 v1.4" panose="02000603000000000000" pitchFamily="2" charset="-122"/>
                </a:endParaRPr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2678105" y="3177405"/>
              <a:ext cx="461665" cy="170816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dirty="0">
                  <a:solidFill>
                    <a:srgbClr val="135C02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植树节与孙中山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549174" y="2329113"/>
              <a:ext cx="780356" cy="755970"/>
              <a:chOff x="6082449" y="2458237"/>
              <a:chExt cx="780356" cy="755970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082449" y="2458237"/>
                <a:ext cx="780356" cy="755970"/>
              </a:xfrm>
              <a:prstGeom prst="rect">
                <a:avLst/>
              </a:prstGeom>
            </p:spPr>
          </p:pic>
          <p:sp>
            <p:nvSpPr>
              <p:cNvPr id="39" name="椭圆 38"/>
              <p:cNvSpPr/>
              <p:nvPr/>
            </p:nvSpPr>
            <p:spPr>
              <a:xfrm>
                <a:off x="6165251" y="2661456"/>
                <a:ext cx="494722" cy="494720"/>
              </a:xfrm>
              <a:prstGeom prst="ellipse">
                <a:avLst/>
              </a:prstGeom>
              <a:solidFill>
                <a:srgbClr val="176D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 rot="16200000">
                <a:off x="6104835" y="2677199"/>
                <a:ext cx="615553" cy="342401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800" b="1" kern="0" noProof="0" dirty="0">
                    <a:solidFill>
                      <a:schemeClr val="bg1"/>
                    </a:solidFill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06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李旭科书法 v1.4" panose="02000603000000000000" pitchFamily="2" charset="-122"/>
                  <a:ea typeface="李旭科书法 v1.4" panose="02000603000000000000" pitchFamily="2" charset="-122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1665033" y="3177405"/>
              <a:ext cx="461665" cy="28623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dirty="0">
                  <a:solidFill>
                    <a:srgbClr val="135C02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植树节</a:t>
              </a:r>
              <a:r>
                <a:rPr lang="en-US" altLang="zh-CN" dirty="0">
                  <a:solidFill>
                    <a:srgbClr val="135C02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-</a:t>
              </a:r>
              <a:r>
                <a:rPr lang="zh-CN" altLang="en-US" dirty="0">
                  <a:solidFill>
                    <a:srgbClr val="135C02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我来考考你	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613853" y="218225"/>
            <a:ext cx="7238613" cy="1119783"/>
            <a:chOff x="2718435" y="113450"/>
            <a:chExt cx="7238613" cy="111978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718435" y="113450"/>
              <a:ext cx="1704588" cy="111978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252460" y="113450"/>
              <a:ext cx="1704588" cy="111978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316105" y="463034"/>
              <a:ext cx="410881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植树节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-</a:t>
              </a:r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我来考考你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3575" y="5038186"/>
            <a:ext cx="1491814" cy="1606336"/>
            <a:chOff x="394136" y="902721"/>
            <a:chExt cx="5001114" cy="5385034"/>
          </a:xfrm>
        </p:grpSpPr>
        <p:pic>
          <p:nvPicPr>
            <p:cNvPr id="35" name="图片 34"/>
            <p:cNvPicPr>
              <a:picLocks noChangeAspect="1"/>
            </p:cNvPicPr>
            <p:nvPr userDrawn="1"/>
          </p:nvPicPr>
          <p:blipFill>
            <a:blip r:embed="rId4" cstate="email"/>
            <a:stretch>
              <a:fillRect/>
            </a:stretch>
          </p:blipFill>
          <p:spPr>
            <a:xfrm>
              <a:off x="394136" y="902721"/>
              <a:ext cx="4020207" cy="5385034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>
              <a:off x="3545434" y="5112776"/>
              <a:ext cx="868909" cy="1174979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 userDrawn="1"/>
          </p:nvPicPr>
          <p:blipFill>
            <a:blip r:embed="rId6" cstate="email"/>
            <a:stretch>
              <a:fillRect/>
            </a:stretch>
          </p:blipFill>
          <p:spPr>
            <a:xfrm>
              <a:off x="4526341" y="5613868"/>
              <a:ext cx="868909" cy="67388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0" y="1229892"/>
            <a:ext cx="12192000" cy="1774578"/>
            <a:chOff x="-6104722" y="1563724"/>
            <a:chExt cx="24919864" cy="3627153"/>
          </a:xfrm>
        </p:grpSpPr>
        <p:sp>
          <p:nvSpPr>
            <p:cNvPr id="10" name="矩形 9"/>
            <p:cNvSpPr/>
            <p:nvPr/>
          </p:nvSpPr>
          <p:spPr>
            <a:xfrm>
              <a:off x="-6104722" y="2469984"/>
              <a:ext cx="24919864" cy="162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-4599122" y="1563724"/>
              <a:ext cx="4428500" cy="3627153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-4942615" y="2905489"/>
              <a:ext cx="8542389" cy="943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r>
                <a:rPr lang="zh-CN" altLang="en-US" sz="2400" b="1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孙中山被称为“</a:t>
              </a:r>
              <a:r>
                <a:rPr lang="en-US" altLang="zh-CN" sz="2400" b="1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----</a:t>
              </a:r>
              <a:r>
                <a:rPr lang="zh-CN" altLang="en-US" sz="2400" b="1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国父”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3482792" y="2905489"/>
              <a:ext cx="2893770" cy="943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中华民国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0" y="2802087"/>
            <a:ext cx="12192000" cy="1774578"/>
            <a:chOff x="-6104722" y="1662232"/>
            <a:chExt cx="24919864" cy="3627153"/>
          </a:xfrm>
        </p:grpSpPr>
        <p:sp>
          <p:nvSpPr>
            <p:cNvPr id="21" name="矩形 20"/>
            <p:cNvSpPr/>
            <p:nvPr/>
          </p:nvSpPr>
          <p:spPr>
            <a:xfrm>
              <a:off x="-6104722" y="2469984"/>
              <a:ext cx="24919864" cy="162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4051680" y="1662232"/>
              <a:ext cx="4428500" cy="3627153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-4942615" y="2905489"/>
              <a:ext cx="5554258" cy="943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08</a:t>
              </a:r>
              <a:r>
                <a:rPr lang="zh-CN" altLang="en-US" sz="2400" b="1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孙中山被埋于？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2224631" y="2905489"/>
              <a:ext cx="5410092" cy="943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南京紫金山中山陵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0" y="4500533"/>
            <a:ext cx="12192000" cy="1774578"/>
            <a:chOff x="-6104722" y="1662232"/>
            <a:chExt cx="24919864" cy="3627153"/>
          </a:xfrm>
        </p:grpSpPr>
        <p:sp>
          <p:nvSpPr>
            <p:cNvPr id="26" name="矩形 25"/>
            <p:cNvSpPr/>
            <p:nvPr/>
          </p:nvSpPr>
          <p:spPr>
            <a:xfrm>
              <a:off x="-6104722" y="2469984"/>
              <a:ext cx="24919864" cy="162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12630349" y="1662232"/>
              <a:ext cx="4428500" cy="3627153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-4942615" y="2905489"/>
              <a:ext cx="9957822" cy="943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09</a:t>
              </a:r>
              <a:r>
                <a:rPr lang="zh-CN" altLang="en-US" sz="2400" b="1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我国第一部</a:t>
              </a:r>
              <a:r>
                <a:rPr lang="en-US" altLang="zh-CN" sz="2400" b="1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2400" b="1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森林法</a:t>
              </a:r>
              <a:r>
                <a:rPr lang="en-US" altLang="zh-CN" sz="2400" b="1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2400" b="1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颁布于？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3568090" y="2905489"/>
              <a:ext cx="2553019" cy="943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1914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383124" y="564628"/>
            <a:ext cx="7604076" cy="243053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636364" y="3171683"/>
            <a:ext cx="8350836" cy="830997"/>
            <a:chOff x="1714842" y="2407778"/>
            <a:chExt cx="8350836" cy="830997"/>
          </a:xfrm>
        </p:grpSpPr>
        <p:sp>
          <p:nvSpPr>
            <p:cNvPr id="5" name="文本框 4"/>
            <p:cNvSpPr txBox="1"/>
            <p:nvPr/>
          </p:nvSpPr>
          <p:spPr>
            <a:xfrm>
              <a:off x="4272974" y="2407778"/>
              <a:ext cx="4456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800" b="1" kern="0" noProof="0" dirty="0">
                  <a:solidFill>
                    <a:srgbClr val="135C02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感谢您的收看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方正剪纸简体" panose="03000509000000000000" pitchFamily="65" charset="-122"/>
                <a:ea typeface="方正剪纸简体" panose="03000509000000000000" pitchFamily="65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714842" y="2823276"/>
              <a:ext cx="1493520" cy="0"/>
            </a:xfrm>
            <a:prstGeom prst="line">
              <a:avLst/>
            </a:prstGeom>
            <a:ln w="28575" cap="rnd">
              <a:gradFill flip="none" rotWithShape="1">
                <a:gsLst>
                  <a:gs pos="0">
                    <a:srgbClr val="135C02">
                      <a:alpha val="0"/>
                    </a:srgbClr>
                  </a:gs>
                  <a:gs pos="79000">
                    <a:srgbClr val="135C02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8572158" y="2823276"/>
              <a:ext cx="1493520" cy="0"/>
            </a:xfrm>
            <a:prstGeom prst="line">
              <a:avLst/>
            </a:prstGeom>
            <a:ln w="28575" cap="rnd">
              <a:gradFill flip="none" rotWithShape="1">
                <a:gsLst>
                  <a:gs pos="0">
                    <a:srgbClr val="135C02">
                      <a:alpha val="0"/>
                    </a:srgbClr>
                  </a:gs>
                  <a:gs pos="79000">
                    <a:srgbClr val="135C02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614361" y="4102431"/>
            <a:ext cx="5036303" cy="740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53066" y="306566"/>
            <a:ext cx="5054751" cy="33718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010617" y="4097498"/>
            <a:ext cx="4339650" cy="92333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5400" dirty="0">
                <a:solidFill>
                  <a:srgbClr val="135C02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植树节的历史</a:t>
            </a:r>
          </a:p>
        </p:txBody>
      </p:sp>
      <p:sp>
        <p:nvSpPr>
          <p:cNvPr id="4" name="矩形 3"/>
          <p:cNvSpPr/>
          <p:nvPr/>
        </p:nvSpPr>
        <p:spPr>
          <a:xfrm>
            <a:off x="4982839" y="3429000"/>
            <a:ext cx="2395207" cy="76944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400" dirty="0">
                <a:solidFill>
                  <a:srgbClr val="135C02"/>
                </a:solidFill>
                <a:latin typeface="Impact" panose="020B0806030902050204" pitchFamily="34" charset="0"/>
                <a:ea typeface="方正剪纸简体" panose="03000509000000000000" pitchFamily="65" charset="-122"/>
              </a:rPr>
              <a:t>第</a:t>
            </a:r>
            <a:r>
              <a:rPr lang="en-US" altLang="zh-CN" sz="4400" dirty="0">
                <a:solidFill>
                  <a:srgbClr val="135C02"/>
                </a:solidFill>
                <a:latin typeface="Impact" panose="020B0806030902050204" pitchFamily="34" charset="0"/>
                <a:ea typeface="方正剪纸简体" panose="03000509000000000000" pitchFamily="65" charset="-122"/>
              </a:rPr>
              <a:t>01</a:t>
            </a:r>
            <a:r>
              <a:rPr lang="zh-CN" altLang="en-US" sz="4400" dirty="0">
                <a:solidFill>
                  <a:srgbClr val="135C02"/>
                </a:solidFill>
                <a:latin typeface="Impact" panose="020B0806030902050204" pitchFamily="34" charset="0"/>
                <a:ea typeface="方正剪纸简体" panose="03000509000000000000" pitchFamily="65" charset="-122"/>
              </a:rPr>
              <a:t>部分</a:t>
            </a:r>
          </a:p>
        </p:txBody>
      </p:sp>
      <p:sp>
        <p:nvSpPr>
          <p:cNvPr id="5" name="矩形 4"/>
          <p:cNvSpPr/>
          <p:nvPr/>
        </p:nvSpPr>
        <p:spPr>
          <a:xfrm>
            <a:off x="3267075" y="502082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100" dirty="0">
                <a:solidFill>
                  <a:srgbClr val="135C02"/>
                </a:solidFill>
                <a:latin typeface="+mn-ea"/>
              </a:rPr>
              <a:t>内布拉斯加州是一片光秃秃的荒原，树木稀少，土地干燥，大风一起，黄沙漫天，人民深受其苦。</a:t>
            </a:r>
            <a:r>
              <a:rPr lang="en-US" altLang="zh-CN" sz="1100" dirty="0">
                <a:solidFill>
                  <a:srgbClr val="135C02"/>
                </a:solidFill>
                <a:latin typeface="+mn-ea"/>
              </a:rPr>
              <a:t>1872</a:t>
            </a:r>
            <a:r>
              <a:rPr lang="zh-CN" altLang="en-US" sz="1100" dirty="0">
                <a:solidFill>
                  <a:srgbClr val="135C02"/>
                </a:solidFill>
                <a:latin typeface="+mn-ea"/>
              </a:rPr>
              <a:t>年，美国著名农学家朱利叶斯</a:t>
            </a:r>
            <a:r>
              <a:rPr lang="en-US" altLang="zh-CN" sz="1100" dirty="0">
                <a:solidFill>
                  <a:srgbClr val="135C02"/>
                </a:solidFill>
                <a:latin typeface="+mn-ea"/>
              </a:rPr>
              <a:t>·</a:t>
            </a:r>
            <a:r>
              <a:rPr lang="zh-CN" altLang="en-US" sz="1100" dirty="0">
                <a:solidFill>
                  <a:srgbClr val="135C02"/>
                </a:solidFill>
                <a:latin typeface="+mn-ea"/>
              </a:rPr>
              <a:t>斯特林</a:t>
            </a:r>
            <a:r>
              <a:rPr lang="en-US" altLang="zh-CN" sz="1100" dirty="0">
                <a:solidFill>
                  <a:srgbClr val="135C02"/>
                </a:solidFill>
                <a:latin typeface="+mn-ea"/>
              </a:rPr>
              <a:t>·</a:t>
            </a:r>
            <a:r>
              <a:rPr lang="zh-CN" altLang="en-US" sz="1100" dirty="0">
                <a:solidFill>
                  <a:srgbClr val="135C02"/>
                </a:solidFill>
                <a:latin typeface="+mn-ea"/>
              </a:rPr>
              <a:t>莫尔顿提议在内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1323" y="752474"/>
            <a:ext cx="12102152" cy="512445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124393" y="218225"/>
            <a:ext cx="5943213" cy="1119783"/>
            <a:chOff x="3228975" y="113450"/>
            <a:chExt cx="5943213" cy="111978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228975" y="113450"/>
              <a:ext cx="1704588" cy="1119783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467600" y="113450"/>
              <a:ext cx="1704588" cy="1119783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4849505" y="463034"/>
              <a:ext cx="29546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rgbClr val="135C02"/>
                  </a:solidFill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植树节的历史</a:t>
              </a:r>
            </a:p>
          </p:txBody>
        </p:sp>
      </p:grp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16794" y="2249487"/>
            <a:ext cx="10463212" cy="46085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我国古代在清明时节就有插柳植树的传统。</a:t>
            </a:r>
          </a:p>
          <a:p>
            <a:pPr marL="0" indent="0">
              <a:lnSpc>
                <a:spcPct val="100000"/>
              </a:lnSpc>
            </a:pP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而近代植树节则最早由美国的内布拉斯加州发起。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世纪以前，内布拉斯加州是一片光秃秃的荒原，树木稀少，土地干燥，大风一起，黄沙漫天，人民深受其苦。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1872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年，美国著名农学家朱利叶斯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斯特林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莫尔顿提议在内布拉斯加州规定植树节，动员人民有计划地植树造林。 </a:t>
            </a:r>
          </a:p>
          <a:p>
            <a:pPr marL="0" indent="0">
              <a:lnSpc>
                <a:spcPct val="100000"/>
              </a:lnSpc>
            </a:pP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当时州农业局通过决议采纳了这一提议，并由州长亲自规定今后每年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月份的第三个星期三为植树节。这一决定做出后，当年就植树上百万棵。此后的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年间，又先后植树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亿棵，终于使内布拉斯加州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万公顷的荒野变成了茂密的森林。为了表彰莫尔顿的功绩，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1885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年州议会正式规定以莫尔顿先生的生日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日为每年的植树节，并放假一天。 </a:t>
            </a:r>
          </a:p>
          <a:p>
            <a:pPr marL="0" indent="0">
              <a:lnSpc>
                <a:spcPct val="100000"/>
              </a:lnSpc>
            </a:pP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中国植树造林的历史，可以追溯到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2600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年前。我国古代在清明时节就有插柳植树的传统。而植树造林、发展林业真正成为国家建设的战略任务，却是在新中国成立之后，而成为公民的一项法定义务则始于改革开放之初。孙中山上任时努力推动植树。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1914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月中华民国颁布了我国近代史上第一部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森林法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1915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月，政府又规定将每年“清明”定为植树节。 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1925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日，孙中山先生与世长辞。为了纪念国父孙中山先生，国民政府把每年的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日定为“植树节”。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32024" y="57184"/>
            <a:ext cx="5054751" cy="33718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24842" y="4097498"/>
            <a:ext cx="5724644" cy="92333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5400" dirty="0">
                <a:solidFill>
                  <a:srgbClr val="135C02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中国植树节的由来</a:t>
            </a:r>
          </a:p>
        </p:txBody>
      </p:sp>
      <p:sp>
        <p:nvSpPr>
          <p:cNvPr id="4" name="矩形 3"/>
          <p:cNvSpPr/>
          <p:nvPr/>
        </p:nvSpPr>
        <p:spPr>
          <a:xfrm>
            <a:off x="4982839" y="3429000"/>
            <a:ext cx="2464136" cy="76944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400" dirty="0">
                <a:solidFill>
                  <a:srgbClr val="135C02"/>
                </a:solidFill>
                <a:latin typeface="Impact" panose="020B0806030902050204" pitchFamily="34" charset="0"/>
                <a:ea typeface="方正剪纸简体" panose="03000509000000000000" pitchFamily="65" charset="-122"/>
              </a:rPr>
              <a:t>第</a:t>
            </a:r>
            <a:r>
              <a:rPr lang="en-US" altLang="zh-CN" sz="4400" dirty="0">
                <a:solidFill>
                  <a:srgbClr val="135C02"/>
                </a:solidFill>
                <a:latin typeface="Impact" panose="020B0806030902050204" pitchFamily="34" charset="0"/>
                <a:ea typeface="方正剪纸简体" panose="03000509000000000000" pitchFamily="65" charset="-122"/>
              </a:rPr>
              <a:t>02</a:t>
            </a:r>
            <a:r>
              <a:rPr lang="zh-CN" altLang="en-US" sz="4400" dirty="0">
                <a:solidFill>
                  <a:srgbClr val="135C02"/>
                </a:solidFill>
                <a:latin typeface="Impact" panose="020B0806030902050204" pitchFamily="34" charset="0"/>
                <a:ea typeface="方正剪纸简体" panose="03000509000000000000" pitchFamily="65" charset="-122"/>
              </a:rPr>
              <a:t>部分</a:t>
            </a:r>
          </a:p>
        </p:txBody>
      </p:sp>
      <p:sp>
        <p:nvSpPr>
          <p:cNvPr id="5" name="矩形 4"/>
          <p:cNvSpPr/>
          <p:nvPr/>
        </p:nvSpPr>
        <p:spPr>
          <a:xfrm>
            <a:off x="3267075" y="502082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100" dirty="0">
                <a:solidFill>
                  <a:srgbClr val="135C02"/>
                </a:solidFill>
                <a:latin typeface="+mn-ea"/>
              </a:rPr>
              <a:t>内布拉斯加州是一片光秃秃的荒原，树木稀少，土地干燥，大风一起，黄沙漫天，人民深受其苦。</a:t>
            </a:r>
            <a:r>
              <a:rPr lang="en-US" altLang="zh-CN" sz="1100" dirty="0">
                <a:solidFill>
                  <a:srgbClr val="135C02"/>
                </a:solidFill>
                <a:latin typeface="+mn-ea"/>
              </a:rPr>
              <a:t>1872</a:t>
            </a:r>
            <a:r>
              <a:rPr lang="zh-CN" altLang="en-US" sz="1100" dirty="0">
                <a:solidFill>
                  <a:srgbClr val="135C02"/>
                </a:solidFill>
                <a:latin typeface="+mn-ea"/>
              </a:rPr>
              <a:t>年，美国著名农学家朱利叶斯</a:t>
            </a:r>
            <a:r>
              <a:rPr lang="en-US" altLang="zh-CN" sz="1100" dirty="0">
                <a:solidFill>
                  <a:srgbClr val="135C02"/>
                </a:solidFill>
                <a:latin typeface="+mn-ea"/>
              </a:rPr>
              <a:t>·</a:t>
            </a:r>
            <a:r>
              <a:rPr lang="zh-CN" altLang="en-US" sz="1100" dirty="0">
                <a:solidFill>
                  <a:srgbClr val="135C02"/>
                </a:solidFill>
                <a:latin typeface="+mn-ea"/>
              </a:rPr>
              <a:t>斯特林</a:t>
            </a:r>
            <a:r>
              <a:rPr lang="en-US" altLang="zh-CN" sz="1100" dirty="0">
                <a:solidFill>
                  <a:srgbClr val="135C02"/>
                </a:solidFill>
                <a:latin typeface="+mn-ea"/>
              </a:rPr>
              <a:t>·</a:t>
            </a:r>
            <a:r>
              <a:rPr lang="zh-CN" altLang="en-US" sz="1100" dirty="0">
                <a:solidFill>
                  <a:srgbClr val="135C02"/>
                </a:solidFill>
                <a:latin typeface="+mn-ea"/>
              </a:rPr>
              <a:t>莫尔顿提议在内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124393" y="218225"/>
            <a:ext cx="5943213" cy="1119783"/>
            <a:chOff x="3228975" y="113450"/>
            <a:chExt cx="5943213" cy="111978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228975" y="113450"/>
              <a:ext cx="1704588" cy="1119783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467600" y="113450"/>
              <a:ext cx="1704588" cy="1119783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4849505" y="463034"/>
              <a:ext cx="29546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植树节的由来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184151"/>
            <a:ext cx="5372100" cy="53721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93575" y="5038186"/>
            <a:ext cx="1491814" cy="1606336"/>
            <a:chOff x="394136" y="902721"/>
            <a:chExt cx="5001114" cy="5385034"/>
          </a:xfrm>
        </p:grpSpPr>
        <p:pic>
          <p:nvPicPr>
            <p:cNvPr id="10" name="图片 9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>
              <a:off x="394136" y="902721"/>
              <a:ext cx="4020207" cy="53850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6" cstate="email"/>
            <a:stretch>
              <a:fillRect/>
            </a:stretch>
          </p:blipFill>
          <p:spPr>
            <a:xfrm>
              <a:off x="3545434" y="5112776"/>
              <a:ext cx="868909" cy="117497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7" cstate="email"/>
            <a:stretch>
              <a:fillRect/>
            </a:stretch>
          </p:blipFill>
          <p:spPr>
            <a:xfrm>
              <a:off x="4526341" y="5613868"/>
              <a:ext cx="868909" cy="67388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962275" y="1338008"/>
            <a:ext cx="9782175" cy="5368922"/>
            <a:chOff x="2962275" y="1338008"/>
            <a:chExt cx="9782175" cy="536892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962275" y="1338008"/>
              <a:ext cx="9782175" cy="5368922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4731334" y="1811460"/>
              <a:ext cx="43396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中国植树节的由来一</a:t>
              </a: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>
            <a:xfrm>
              <a:off x="4592969" y="2931243"/>
              <a:ext cx="6713012" cy="277971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</a:pP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孙中山任临时大总统的中华民国南京政府成立不久，就在孙中山的倡议下规定了以每年清明节为植树节，全国各级政府，机关，学校如期参加，举行植树节典礼并从事植树。自此我国有了植树节。 </a:t>
              </a:r>
              <a:b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　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1925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日，孙中山先生逝世。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1928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年，为纪念孙中山逝世三周年，国民政府举行了植树式。以后为了纪念孙中山先生，把每年的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日定为植树节。 </a:t>
              </a:r>
              <a:b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　</a:t>
              </a:r>
              <a:b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　中华人民共和国成立后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1979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月，正式通过了将每年的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定为植树节的决议。这项决议的意义在于动员全国各族人民积极植树造林，加快绿化祖国和各项林业建设的步伐。将孙中山先生与世长辞之日定为我国植树节，也是为了缅怀孙中山先生的丰功伟绩，象征中山先生生前未能实现的遗愿将在新中国实现。 </a:t>
              </a:r>
              <a:b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endParaRPr lang="zh-CN" altLang="en-US" sz="1400" b="1" dirty="0">
                <a:solidFill>
                  <a:srgbClr val="135C0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083" y="0"/>
            <a:ext cx="6535485" cy="663977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124393" y="218225"/>
            <a:ext cx="5943213" cy="1119783"/>
            <a:chOff x="3228975" y="113450"/>
            <a:chExt cx="5943213" cy="111978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228975" y="113450"/>
              <a:ext cx="1704588" cy="111978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467600" y="113450"/>
              <a:ext cx="1704588" cy="111978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849505" y="463034"/>
              <a:ext cx="29546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植树节的由来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62107" y="1214140"/>
            <a:ext cx="9782175" cy="5430382"/>
            <a:chOff x="-62107" y="1214140"/>
            <a:chExt cx="9782175" cy="543038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-62107" y="1214140"/>
              <a:ext cx="9782175" cy="5368922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706952" y="1687592"/>
              <a:ext cx="43396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中国植树节的由来二</a:t>
              </a: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>
            <a:xfrm>
              <a:off x="1502300" y="2807375"/>
              <a:ext cx="6713012" cy="277971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</a:pP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每到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日植树节，大家总会挥汗如雨地大植、特植树木，可是你知道植树节的由来吗？ </a:t>
              </a:r>
              <a:b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　我国的植树节，因时代的演变，先后作了三次改定。 </a:t>
              </a:r>
              <a:b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　辛亥革命后，民国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年（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1915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年）由农商部总长周自齐呈准大总统，以每年清明节为植树节。 </a:t>
              </a:r>
              <a:b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　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1925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日孙中山先生逝世，为了纪念这位伟人， 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1930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年国民党政府把植树节改为每年的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日。 </a:t>
              </a:r>
              <a:b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　中华人民共和国成立后，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1979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年，在邓小平提议下，第五届全国人大常委会第六次会议决定每年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日为我国的植树节。 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93575" y="5038186"/>
              <a:ext cx="1491814" cy="1606336"/>
              <a:chOff x="394136" y="902721"/>
              <a:chExt cx="5001114" cy="5385034"/>
            </a:xfrm>
          </p:grpSpPr>
          <p:pic>
            <p:nvPicPr>
              <p:cNvPr id="13" name="图片 12"/>
              <p:cNvPicPr>
                <a:picLocks noChangeAspect="1"/>
              </p:cNvPicPr>
              <p:nvPr userDrawn="1"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394136" y="902721"/>
                <a:ext cx="4020207" cy="5385034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 userDrawn="1"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3545434" y="5112776"/>
                <a:ext cx="868909" cy="1174979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4526341" y="5613868"/>
                <a:ext cx="868909" cy="67388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2107" y="1214140"/>
            <a:ext cx="9782175" cy="5368922"/>
            <a:chOff x="-62107" y="1214140"/>
            <a:chExt cx="9782175" cy="536892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-62107" y="1214140"/>
              <a:ext cx="9782175" cy="5368922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706952" y="1687592"/>
              <a:ext cx="43396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中国植树节的由来二</a:t>
              </a: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>
            <a:xfrm>
              <a:off x="1502300" y="2807375"/>
              <a:ext cx="6713012" cy="277971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lnSpc>
                  <a:spcPct val="100000"/>
                </a:lnSpc>
              </a:pP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日为中国的植树节。 </a:t>
              </a:r>
              <a:b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　解放前，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1925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日孙中山先生逝世于北平，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1929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年移灵柩于南京紫金山，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1930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年国民党政府曾定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日为植树节。 </a:t>
              </a:r>
              <a:b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　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1956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年，毛泽东发出了“绿化祖国”、“实现大地园林化”的号召。中国开始了“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年绿化运动”，目标是“在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年内，基本上消灭荒地荒山，在一切宅旁、村旁、路旁、水旁，以及荒地荒山上，即在一切可能的地方，均要按规格种起树来，实行绿化。” </a:t>
              </a:r>
              <a:b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　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1979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年，在邓小平提议下，第五届全国人大常委会第六次会议决定每年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日为我国的植树节。 </a:t>
              </a:r>
              <a:b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　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1981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日，五届全国人大四次会议讨论通过了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关于开展全民义务植树运动的决议</a:t>
              </a:r>
              <a:r>
                <a:rPr lang="en-US" altLang="zh-CN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400" b="1" dirty="0">
                  <a:solidFill>
                    <a:srgbClr val="135C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。这是建国以来国家最高权力机关对绿化祖国作出的第一个重大决议。从此，全民义务植树运动作为一项法律开始在全国实施。 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35C0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124393" y="218225"/>
            <a:ext cx="5943213" cy="1119783"/>
            <a:chOff x="3228975" y="113450"/>
            <a:chExt cx="5943213" cy="111978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228975" y="113450"/>
              <a:ext cx="1704588" cy="111978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467600" y="113450"/>
              <a:ext cx="1704588" cy="111978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849505" y="463034"/>
              <a:ext cx="29546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35C02"/>
                  </a:solidFill>
                  <a:effectLst/>
                  <a:uLnTx/>
                  <a:uFillTx/>
                  <a:latin typeface="方正剪纸简体" panose="03000509000000000000" pitchFamily="65" charset="-122"/>
                  <a:ea typeface="方正剪纸简体" panose="03000509000000000000" pitchFamily="65" charset="-122"/>
                </a:rPr>
                <a:t>植树节的由来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93575" y="5038186"/>
            <a:ext cx="1491814" cy="1606336"/>
            <a:chOff x="394136" y="902721"/>
            <a:chExt cx="5001114" cy="5385034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email"/>
            <a:stretch>
              <a:fillRect/>
            </a:stretch>
          </p:blipFill>
          <p:spPr>
            <a:xfrm>
              <a:off x="394136" y="902721"/>
              <a:ext cx="4020207" cy="538503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6" cstate="email"/>
            <a:stretch>
              <a:fillRect/>
            </a:stretch>
          </p:blipFill>
          <p:spPr>
            <a:xfrm>
              <a:off x="3545434" y="5112776"/>
              <a:ext cx="868909" cy="11749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7" cstate="email"/>
            <a:stretch>
              <a:fillRect/>
            </a:stretch>
          </p:blipFill>
          <p:spPr>
            <a:xfrm>
              <a:off x="4526341" y="5613868"/>
              <a:ext cx="868909" cy="673887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439025" y="2010757"/>
            <a:ext cx="4857750" cy="4857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32024" y="57184"/>
            <a:ext cx="5054751" cy="33718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638431" y="4097498"/>
            <a:ext cx="5724644" cy="92333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5400" dirty="0">
                <a:solidFill>
                  <a:srgbClr val="135C02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植树节节徽的意义</a:t>
            </a:r>
          </a:p>
        </p:txBody>
      </p:sp>
      <p:sp>
        <p:nvSpPr>
          <p:cNvPr id="4" name="矩形 3"/>
          <p:cNvSpPr/>
          <p:nvPr/>
        </p:nvSpPr>
        <p:spPr>
          <a:xfrm>
            <a:off x="4982839" y="3429000"/>
            <a:ext cx="2480166" cy="76944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400" dirty="0">
                <a:solidFill>
                  <a:srgbClr val="135C02"/>
                </a:solidFill>
                <a:latin typeface="Impact" panose="020B0806030902050204" pitchFamily="34" charset="0"/>
                <a:ea typeface="方正剪纸简体" panose="03000509000000000000" pitchFamily="65" charset="-122"/>
              </a:rPr>
              <a:t>第</a:t>
            </a:r>
            <a:r>
              <a:rPr lang="en-US" altLang="zh-CN" sz="4400" dirty="0">
                <a:solidFill>
                  <a:srgbClr val="135C02"/>
                </a:solidFill>
                <a:latin typeface="Impact" panose="020B0806030902050204" pitchFamily="34" charset="0"/>
                <a:ea typeface="方正剪纸简体" panose="03000509000000000000" pitchFamily="65" charset="-122"/>
              </a:rPr>
              <a:t>03</a:t>
            </a:r>
            <a:r>
              <a:rPr lang="zh-CN" altLang="en-US" sz="4400" dirty="0">
                <a:solidFill>
                  <a:srgbClr val="135C02"/>
                </a:solidFill>
                <a:latin typeface="Impact" panose="020B0806030902050204" pitchFamily="34" charset="0"/>
                <a:ea typeface="方正剪纸简体" panose="03000509000000000000" pitchFamily="65" charset="-122"/>
              </a:rPr>
              <a:t>部分</a:t>
            </a:r>
          </a:p>
        </p:txBody>
      </p:sp>
      <p:sp>
        <p:nvSpPr>
          <p:cNvPr id="5" name="矩形 4"/>
          <p:cNvSpPr/>
          <p:nvPr/>
        </p:nvSpPr>
        <p:spPr>
          <a:xfrm>
            <a:off x="3267075" y="502082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100" dirty="0">
                <a:solidFill>
                  <a:srgbClr val="135C02"/>
                </a:solidFill>
                <a:latin typeface="+mn-ea"/>
              </a:rPr>
              <a:t>内布拉斯加州是一片光秃秃的荒原，树木稀少，土地干燥，大风一起，黄沙漫天，人民深受其苦。</a:t>
            </a:r>
            <a:r>
              <a:rPr lang="en-US" altLang="zh-CN" sz="1100" dirty="0">
                <a:solidFill>
                  <a:srgbClr val="135C02"/>
                </a:solidFill>
                <a:latin typeface="+mn-ea"/>
              </a:rPr>
              <a:t>1872</a:t>
            </a:r>
            <a:r>
              <a:rPr lang="zh-CN" altLang="en-US" sz="1100" dirty="0">
                <a:solidFill>
                  <a:srgbClr val="135C02"/>
                </a:solidFill>
                <a:latin typeface="+mn-ea"/>
              </a:rPr>
              <a:t>年，美国著名农学家朱利叶斯</a:t>
            </a:r>
            <a:r>
              <a:rPr lang="en-US" altLang="zh-CN" sz="1100" dirty="0">
                <a:solidFill>
                  <a:srgbClr val="135C02"/>
                </a:solidFill>
                <a:latin typeface="+mn-ea"/>
              </a:rPr>
              <a:t>·</a:t>
            </a:r>
            <a:r>
              <a:rPr lang="zh-CN" altLang="en-US" sz="1100" dirty="0">
                <a:solidFill>
                  <a:srgbClr val="135C02"/>
                </a:solidFill>
                <a:latin typeface="+mn-ea"/>
              </a:rPr>
              <a:t>斯特林</a:t>
            </a:r>
            <a:r>
              <a:rPr lang="en-US" altLang="zh-CN" sz="1100" dirty="0">
                <a:solidFill>
                  <a:srgbClr val="135C02"/>
                </a:solidFill>
                <a:latin typeface="+mn-ea"/>
              </a:rPr>
              <a:t>·</a:t>
            </a:r>
            <a:r>
              <a:rPr lang="zh-CN" altLang="en-US" sz="1100" dirty="0">
                <a:solidFill>
                  <a:srgbClr val="135C02"/>
                </a:solidFill>
                <a:latin typeface="+mn-ea"/>
              </a:rPr>
              <a:t>莫尔顿提议在内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是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6D23"/>
      </a:accent1>
      <a:accent2>
        <a:srgbClr val="176D23"/>
      </a:accent2>
      <a:accent3>
        <a:srgbClr val="176D23"/>
      </a:accent3>
      <a:accent4>
        <a:srgbClr val="176D23"/>
      </a:accent4>
      <a:accent5>
        <a:srgbClr val="176D23"/>
      </a:accent5>
      <a:accent6>
        <a:srgbClr val="176D23"/>
      </a:accent6>
      <a:hlink>
        <a:srgbClr val="176D23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1324</Words>
  <Application>Microsoft Office PowerPoint</Application>
  <PresentationFormat>宽屏</PresentationFormat>
  <Paragraphs>121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等线</vt:lpstr>
      <vt:lpstr>等线 Light</vt:lpstr>
      <vt:lpstr>方正剪纸简体</vt:lpstr>
      <vt:lpstr>方正尚酷简体</vt:lpstr>
      <vt:lpstr>李旭科书法 v1.4</vt:lpstr>
      <vt:lpstr>宋体</vt:lpstr>
      <vt:lpstr>微软雅黑</vt:lpstr>
      <vt:lpstr>Arial</vt:lpstr>
      <vt:lpstr>Calibri</vt:lpstr>
      <vt:lpstr>Impact</vt:lpstr>
      <vt:lpstr> www.2ppt.com</vt:lpstr>
      <vt:lpstr>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2022-03-04T02:40:19Z</dcterms:created>
  <dcterms:modified xsi:type="dcterms:W3CDTF">2023-01-10T07:21:42Z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3D978619E9504E0492D86D78F13781C7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