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77" r:id="rId3"/>
    <p:sldId id="297" r:id="rId4"/>
    <p:sldId id="296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87" r:id="rId14"/>
    <p:sldId id="286" r:id="rId15"/>
    <p:sldId id="285" r:id="rId16"/>
    <p:sldId id="284" r:id="rId17"/>
    <p:sldId id="283" r:id="rId18"/>
    <p:sldId id="313" r:id="rId19"/>
    <p:sldId id="314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9842A6-FBC2-4BBA-B73B-4BBC7381E81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45EAF19-B129-45D0-BEC6-44A0C39B3E8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88840E61-94BB-4DFC-B549-7C4BA4201CF4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022158" y="2348866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14423" y="83395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11267" name="组合 8"/>
          <p:cNvGrpSpPr/>
          <p:nvPr/>
        </p:nvGrpSpPr>
        <p:grpSpPr bwMode="auto">
          <a:xfrm>
            <a:off x="764381" y="1874879"/>
            <a:ext cx="4276725" cy="1708160"/>
            <a:chOff x="148428" y="1992959"/>
            <a:chExt cx="5701665" cy="1708861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152235" y="1992959"/>
              <a:ext cx="4100489" cy="1385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Unit 1  Lesson 1</a:t>
              </a: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48428" y="2685740"/>
              <a:ext cx="5701665" cy="10160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60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 Am Excited!</a:t>
              </a: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860" y="1525588"/>
            <a:ext cx="3034903" cy="441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607953" y="546991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6" name="图片 1" descr="图片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782" y="1566864"/>
            <a:ext cx="3565922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图片 3" descr="图片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8181" y="1428750"/>
            <a:ext cx="37004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5153025" y="1566863"/>
            <a:ext cx="3424238" cy="1382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That's okay, Danny. </a:t>
            </a:r>
          </a:p>
          <a:p>
            <a:pPr eaLnBrk="0" hangingPunct="0">
              <a:defRPr/>
            </a:pP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Please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sit down</a:t>
            </a: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.</a:t>
            </a: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509" name="图片 6" descr="图片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1247" y="4237038"/>
            <a:ext cx="37004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5076825" y="4395788"/>
            <a:ext cx="288488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Yes, Mrs. Li. </a:t>
            </a:r>
          </a:p>
          <a:p>
            <a:pPr eaLnBrk="0" hangingPunct="0">
              <a:defRPr/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I'm sitting down. Yikes!</a:t>
            </a:r>
          </a:p>
          <a:p>
            <a:pPr eaLnBrk="0" hangingPunct="0">
              <a:defRPr/>
            </a:pP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0" name="图片 1" descr="图片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994" y="2909889"/>
            <a:ext cx="5281613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图片 2" descr="图片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19788" y="2825750"/>
            <a:ext cx="24479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图片 3" descr="图片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1032" y="1333501"/>
            <a:ext cx="3193256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631032" y="1654175"/>
            <a:ext cx="267057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Please don't sit down. </a:t>
            </a:r>
            <a:endParaRPr lang="en-US" altLang="zh-CN" sz="28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Please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stand up</a:t>
            </a: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.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28198" y="3033714"/>
            <a:ext cx="161091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Yes, Mrs. Li.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4" name="图片 2" descr="图片1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5247" y="2462213"/>
            <a:ext cx="17430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381125" y="4829175"/>
            <a:ext cx="699611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       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Don’t go straight.                           Don’t turn left.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3556" name="图片 5" descr="图片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0442" y="2366964"/>
            <a:ext cx="1707356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63128" y="1171576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8" name="图片 1" descr="图片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4767" y="2209800"/>
            <a:ext cx="173593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图片 2" descr="图片2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8288" y="2276475"/>
            <a:ext cx="1707356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339454" y="4767263"/>
            <a:ext cx="646628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Don’t ride a bike.                          Don’t swim.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2" name="图片 1" descr="图片2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19313" y="2352675"/>
            <a:ext cx="1735931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图片 2" descr="图片2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3242" y="2352675"/>
            <a:ext cx="1764506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515666" y="4614864"/>
            <a:ext cx="662582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Don’t eat or drink.           Don’t walk on the grass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6" name="图片 1" descr="图片2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3182" y="1592263"/>
            <a:ext cx="4250531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2433637" y="4551363"/>
            <a:ext cx="468153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              Please don’t sit down.</a:t>
            </a:r>
            <a:endParaRPr lang="en-US" altLang="zh-CN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              Please stand up.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0" name="图片 1" descr="图片2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3619" y="1436689"/>
            <a:ext cx="438507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文本框 2"/>
          <p:cNvSpPr txBox="1">
            <a:spLocks noChangeArrowheads="1"/>
          </p:cNvSpPr>
          <p:nvPr/>
        </p:nvSpPr>
        <p:spPr bwMode="auto">
          <a:xfrm>
            <a:off x="2195513" y="4516438"/>
            <a:ext cx="4907756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sym typeface="+mn-ea"/>
              </a:rPr>
              <a:t>Please don’t run.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sym typeface="+mn-ea"/>
              </a:rPr>
              <a:t>Please walk.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4" name="图片 1" descr="图片2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2676" y="1654176"/>
            <a:ext cx="4336256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文本框 2"/>
          <p:cNvSpPr txBox="1">
            <a:spLocks noChangeArrowheads="1"/>
          </p:cNvSpPr>
          <p:nvPr/>
        </p:nvSpPr>
        <p:spPr bwMode="auto">
          <a:xfrm>
            <a:off x="3280173" y="4651376"/>
            <a:ext cx="4306490" cy="181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Please don’t sing.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Please be quiet.</a:t>
            </a:r>
          </a:p>
          <a:p>
            <a:pPr eaLnBrk="0" hangingPunct="0"/>
            <a:endParaRPr lang="en-US" altLang="zh-CN" sz="2800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7850" y="1397283"/>
            <a:ext cx="6257925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重点词汇：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run            sorry              jump            sing 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dance       sit down        stand   up 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表述禁止的祈使句：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Please don’t jump!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Please don’t sing!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Please don’t dance!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…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129" y="1171576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Summary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2" name="文本框 3"/>
          <p:cNvSpPr txBox="1">
            <a:spLocks noChangeArrowheads="1"/>
          </p:cNvSpPr>
          <p:nvPr/>
        </p:nvSpPr>
        <p:spPr bwMode="auto">
          <a:xfrm>
            <a:off x="967807" y="2392363"/>
            <a:ext cx="7527301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Correctly write the words in this lesson.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正确写出本课所学单词。 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Preview Lesson 2</a:t>
            </a: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预习第二课</a:t>
            </a:r>
            <a:r>
              <a:rPr lang="zh-CN" altLang="en-US" sz="3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 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129" y="1171576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29512" y="1918871"/>
            <a:ext cx="4000964" cy="3767554"/>
          </a:xfrm>
          <a:prstGeom prst="cloud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263129" y="1171576"/>
            <a:ext cx="1252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Warm-up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图片 2" descr="图片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5816" y="1611314"/>
            <a:ext cx="3570684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786188" y="1714500"/>
            <a:ext cx="1571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charset="-127"/>
                <a:cs typeface="Arial" panose="020B0604020202020204" pitchFamily="34" charset="0"/>
                <a:sym typeface="+mn-ea"/>
              </a:rPr>
              <a:t>I say you do </a:t>
            </a:r>
          </a:p>
        </p:txBody>
      </p:sp>
      <p:pic>
        <p:nvPicPr>
          <p:cNvPr id="14340" name="图片 5" descr="图片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957" y="3444875"/>
            <a:ext cx="2135981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图片 6" descr="图片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9451" y="3170238"/>
            <a:ext cx="25646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4386262" y="3465513"/>
            <a:ext cx="12715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charset="-127"/>
                <a:cs typeface="Arial" panose="020B0604020202020204" pitchFamily="34" charset="0"/>
                <a:sym typeface="+mn-ea"/>
              </a:rPr>
              <a:t>Stand up!</a:t>
            </a:r>
          </a:p>
          <a:p>
            <a:pPr eaLnBrk="0" hangingPunct="0"/>
            <a:endParaRPr lang="zh-CN" altLang="en-US" sz="2000" dirty="0">
              <a:ea typeface="Batang" panose="02030600000101010101" charset="-127"/>
              <a:cs typeface="Arial" panose="020B0604020202020204" pitchFamily="34" charset="0"/>
            </a:endParaRPr>
          </a:p>
        </p:txBody>
      </p:sp>
      <p:pic>
        <p:nvPicPr>
          <p:cNvPr id="14343" name="图片 8" descr="图片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06379" y="4713289"/>
            <a:ext cx="256341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/>
          <p:nvPr/>
        </p:nvSpPr>
        <p:spPr>
          <a:xfrm>
            <a:off x="4716067" y="5006975"/>
            <a:ext cx="106799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charset="-127"/>
                <a:cs typeface="Arial" panose="020B0604020202020204" pitchFamily="34" charset="0"/>
                <a:sym typeface="+mn-ea"/>
              </a:rPr>
              <a:t>Jump!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charset="-127"/>
              <a:cs typeface="Arial" panose="020B0604020202020204" pitchFamily="34" charset="0"/>
            </a:endParaRPr>
          </a:p>
          <a:p>
            <a:pPr eaLnBrk="0" hangingPunct="0"/>
            <a:endParaRPr lang="zh-CN" altLang="en-US" sz="2000" dirty="0">
              <a:latin typeface="Times New Roman" panose="02020603050405020304" pitchFamily="18" charset="0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3129" y="1171576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Lead-in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图片 2" descr="图片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2544" y="2852738"/>
            <a:ext cx="26289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4201715" y="1481138"/>
            <a:ext cx="47803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Where are they going?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They are going to Beijing.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What’s Mrs. Li say to Danny?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Please don’t run.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Please don’t jump.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Please don’t sing…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1560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图片 1" descr="图片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69" y="1679575"/>
            <a:ext cx="3088481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3981450" y="1304926"/>
            <a:ext cx="516255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      It’s Monday morning. Mrs. Li, Li Ming, Jenny and Danny go to Beijing today. They arrive at the train station. Danny runs to the train.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      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             Danny! Please don’t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run</a:t>
            </a: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!</a:t>
            </a: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0" name=" 220"/>
          <p:cNvSpPr/>
          <p:nvPr/>
        </p:nvSpPr>
        <p:spPr>
          <a:xfrm>
            <a:off x="4517231" y="4911725"/>
            <a:ext cx="267891" cy="127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图片 1" descr="图片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547" y="1735139"/>
            <a:ext cx="6104334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2" descr="图片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625" y="1800226"/>
            <a:ext cx="2917031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文本框 3"/>
          <p:cNvSpPr txBox="1">
            <a:spLocks noChangeArrowheads="1"/>
          </p:cNvSpPr>
          <p:nvPr/>
        </p:nvSpPr>
        <p:spPr bwMode="auto">
          <a:xfrm>
            <a:off x="3338513" y="4600575"/>
            <a:ext cx="97155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charset="-127"/>
                <a:cs typeface="Arial" panose="020B0604020202020204" pitchFamily="34" charset="0"/>
                <a:sym typeface="+mn-ea"/>
              </a:rPr>
              <a:t>Sorry.</a:t>
            </a:r>
            <a:endParaRPr lang="zh-CN" altLang="en-US" sz="3200">
              <a:latin typeface="Times New Roman" panose="02020603050405020304" pitchFamily="18" charset="0"/>
              <a:ea typeface="Batang" panose="02030600000101010101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图片 1" descr="图片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0707" y="1282700"/>
            <a:ext cx="5750719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2131219" y="2265363"/>
            <a:ext cx="147637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charset="-127"/>
                <a:cs typeface="Arial" panose="020B0604020202020204" pitchFamily="34" charset="0"/>
                <a:sym typeface="+mn-ea"/>
              </a:rPr>
              <a:t>I’m excited!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charset="-127"/>
              <a:cs typeface="Arial" panose="020B0604020202020204" pitchFamily="34" charset="0"/>
            </a:endParaRPr>
          </a:p>
          <a:p>
            <a:pPr eaLnBrk="0" hangingPunct="0"/>
            <a:endParaRPr lang="zh-CN" altLang="en-US" sz="3200">
              <a:latin typeface="Times New Roman" panose="02020603050405020304" pitchFamily="18" charset="0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74269" y="4217988"/>
            <a:ext cx="2555081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charset="-127"/>
                <a:cs typeface="Arial" panose="020B0604020202020204" pitchFamily="34" charset="0"/>
                <a:sym typeface="+mn-ea"/>
              </a:rPr>
              <a:t>Me, too! </a:t>
            </a:r>
          </a:p>
          <a:p>
            <a:pPr eaLnBrk="0" hangingPunct="0"/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charset="-127"/>
                <a:cs typeface="Arial" panose="020B0604020202020204" pitchFamily="34" charset="0"/>
                <a:sym typeface="+mn-ea"/>
              </a:rPr>
              <a:t>I want to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charset="-127"/>
                <a:cs typeface="Arial" panose="020B0604020202020204" pitchFamily="34" charset="0"/>
                <a:sym typeface="+mn-ea"/>
              </a:rPr>
              <a:t>jump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charset="-127"/>
                <a:cs typeface="Arial" panose="020B0604020202020204" pitchFamily="34" charset="0"/>
                <a:sym typeface="+mn-ea"/>
              </a:rPr>
              <a:t>!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charset="-127"/>
              <a:cs typeface="Arial" panose="020B0604020202020204" pitchFamily="34" charset="0"/>
            </a:endParaRPr>
          </a:p>
          <a:p>
            <a:pPr eaLnBrk="0" hangingPunct="0"/>
            <a:endParaRPr lang="zh-CN" altLang="en-US" sz="3200">
              <a:latin typeface="Times New Roman" panose="02020603050405020304" pitchFamily="18" charset="0"/>
              <a:ea typeface="Batang" panose="02030600000101010101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图片 1" descr="图片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685" y="1852614"/>
            <a:ext cx="2302669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3" descr="图片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2429" y="1852614"/>
            <a:ext cx="3193256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文本框 9"/>
          <p:cNvSpPr txBox="1">
            <a:spLocks noChangeArrowheads="1"/>
          </p:cNvSpPr>
          <p:nvPr/>
        </p:nvSpPr>
        <p:spPr bwMode="auto">
          <a:xfrm>
            <a:off x="2381250" y="2136776"/>
            <a:ext cx="24384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I want to sing !</a:t>
            </a:r>
          </a:p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I want to dance !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2" name="图片 1" descr="图片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447" y="2890838"/>
            <a:ext cx="5528072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图片 2" descr="图片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8231" y="1196976"/>
            <a:ext cx="3192066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252538" y="1346201"/>
            <a:ext cx="270271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Please don't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jump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!</a:t>
            </a:r>
            <a:endParaRPr lang="en-US" altLang="zh-CN" sz="20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Please don't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sing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! </a:t>
            </a:r>
            <a:endParaRPr lang="en-US" altLang="zh-CN" sz="20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Please don't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dance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!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pic>
        <p:nvPicPr>
          <p:cNvPr id="20485" name="图片 5" descr="图片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57700" y="2081214"/>
            <a:ext cx="2272904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4506515" y="2271358"/>
            <a:ext cx="1732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I'm sorry.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全屏显示(4:3)</PresentationFormat>
  <Paragraphs>79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Batang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2023-01-17T02:43:39Z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369B9DB11BA54C65816DDEEE67B25F3A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