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5E1C6-0072-4A23-A6F7-C17FED993A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AED476-F993-4AE1-8205-8537C58B8BD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ED476-F993-4AE1-8205-8537C58B8BD1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7BA88D-AE82-414E-8883-B8CC52ED6671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988E679-C3EF-4F7C-A0C4-90DA04A2D9D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27824-74C7-4F06-9DF2-25CCA9526CE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452C66-31E9-4240-AFA2-54C4ED26D08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A36834-8CAC-464D-9B68-A3B273C998E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1A3BC7-53A6-4F4C-A68A-B6868B2E71E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2A2F82-E5FF-48BF-A464-5D05E4CEDBC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EBE1C1-D3D3-412A-B9D4-37113396F6C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285807-3476-45D3-AC34-DFDA21AB521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6E2B1-7227-4C0A-9EFC-1B07ED29B05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A39727-0AC2-4865-A5A6-C598409B601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94BEBE-D377-4024-9725-18069B1AFDA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246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91E6AA7-EAC0-44B2-9FF9-34939CEFD3C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WordArt 3"/>
          <p:cNvSpPr>
            <a:spLocks noChangeArrowheads="1" noChangeShapeType="1"/>
          </p:cNvSpPr>
          <p:nvPr/>
        </p:nvSpPr>
        <p:spPr bwMode="auto">
          <a:xfrm>
            <a:off x="683568" y="1916832"/>
            <a:ext cx="7992888" cy="847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b="1" kern="10" dirty="0">
                <a:ln w="12700">
                  <a:noFill/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Unit 9</a:t>
            </a:r>
            <a:r>
              <a:rPr lang="zh-CN" altLang="en-US" sz="5400" b="1" kern="10" dirty="0">
                <a:ln w="12700">
                  <a:noFill/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altLang="zh-CN" sz="5400" b="1" kern="10" dirty="0">
                <a:ln w="12700">
                  <a:noFill/>
                  <a:round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</a:rPr>
              <a:t>My favorite subject is science.</a:t>
            </a:r>
            <a:endParaRPr lang="zh-CN" altLang="en-US" sz="5400" b="1" kern="10" dirty="0">
              <a:ln w="12700">
                <a:noFill/>
                <a:round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07207" y="51244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352425" y="26193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-106363" y="938213"/>
            <a:ext cx="8343901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Ⅲ.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根据汉语意思完成英语句子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1.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他最喜爱的运动是打篮球。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  </a:t>
            </a:r>
            <a:r>
              <a:rPr lang="en-US" sz="2400" b="1" i="1">
                <a:solidFill>
                  <a:srgbClr val="000000"/>
                </a:solidFill>
                <a:latin typeface="宋体" panose="02010600030101010101" pitchFamily="2" charset="-122"/>
              </a:rPr>
              <a:t>His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___________ ________ is playing basketball.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．今天过得怎么样？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________ _______ _______ today?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3.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美术课非常有趣。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The art lesson is  ________ ________ .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4.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下课后我们打两小时的足球。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After class we play soccer _____ _____ ________.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5.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我们喜欢每天上音乐课。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We _______ ________ ________ every day.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427163" y="18923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favorite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348038" y="1844675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sport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900113" y="2781300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How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2339975" y="278130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3635375" y="278130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3851275" y="36449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great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5292725" y="3644900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fun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5003800" y="4581525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5867400" y="4581525"/>
            <a:ext cx="646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two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6858000" y="4556125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hours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1258888" y="54451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6" name="Rectangle 16"/>
          <p:cNvSpPr>
            <a:spLocks noChangeArrowheads="1"/>
          </p:cNvSpPr>
          <p:nvPr/>
        </p:nvSpPr>
        <p:spPr bwMode="auto">
          <a:xfrm>
            <a:off x="2484438" y="544512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having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3995738" y="5445125"/>
            <a:ext cx="954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music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utoUpdateAnimBg="0"/>
      <p:bldP spid="46085" grpId="0" autoUpdateAnimBg="0"/>
      <p:bldP spid="46086" grpId="0" autoUpdateAnimBg="0"/>
      <p:bldP spid="46087" grpId="0" autoUpdateAnimBg="0"/>
      <p:bldP spid="46088" grpId="0" autoUpdateAnimBg="0"/>
      <p:bldP spid="46089" grpId="0" autoUpdateAnimBg="0"/>
      <p:bldP spid="46090" grpId="0" autoUpdateAnimBg="0"/>
      <p:bldP spid="46091" grpId="0" autoUpdateAnimBg="0"/>
      <p:bldP spid="46092" grpId="0" autoUpdateAnimBg="0"/>
      <p:bldP spid="46093" grpId="0" autoUpdateAnimBg="0"/>
      <p:bldP spid="46094" grpId="0" autoUpdateAnimBg="0"/>
      <p:bldP spid="46095" grpId="0" autoUpdateAnimBg="0"/>
      <p:bldP spid="46096" grpId="0" autoUpdateAnimBg="0"/>
      <p:bldP spid="4609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03498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-179388" y="1125538"/>
            <a:ext cx="9378951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Ⅳ.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单项选择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Ken and Linda's favorite subject ______ P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is  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am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D. be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Our classes finish ________ 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10 in the afternoon.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in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at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to 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on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I like art ________ it's fun.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why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how 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because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)4. I have P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E. ________the afternoon of Tuesday.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A. in     B. for     C. on     D. at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323850" y="16287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323850" y="24923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7111" name="Rectangle 7"/>
          <p:cNvSpPr>
            <a:spLocks noChangeArrowheads="1"/>
          </p:cNvSpPr>
          <p:nvPr/>
        </p:nvSpPr>
        <p:spPr bwMode="auto">
          <a:xfrm>
            <a:off x="323850" y="34036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323850" y="42926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autoUpdateAnimBg="0"/>
      <p:bldP spid="47109" grpId="0" autoUpdateAnimBg="0"/>
      <p:bldP spid="47110" grpId="0" autoUpdateAnimBg="0"/>
      <p:bldP spid="47111" grpId="0" autoUpdateAnimBg="0"/>
      <p:bldP spid="4711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8600" y="36195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7950" y="1382713"/>
            <a:ext cx="84582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________ favorite subject is biology.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His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He's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He  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Him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)6. Ann ________ English at 9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 o'clock.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has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have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takes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bring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)7. Our teacher always plays games ________  us.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A. at    B. for    C. with    D. in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)8. —I like biology and history.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—Why do you like________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？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they  B. it     C. their   D. them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611188" y="14128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11188" y="23495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611188" y="32131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611188" y="40767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3" grpId="0" autoUpdateAnimBg="0"/>
      <p:bldP spid="48134" grpId="0" autoUpdateAnimBg="0"/>
      <p:bldP spid="48135" grpId="0" autoUpdateAnimBg="0"/>
      <p:bldP spid="4813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323528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179388" y="908050"/>
            <a:ext cx="8785225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Ⅴ.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完形填空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Dear Maria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It's Wednesday, November 12th. I am really busy. At 6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 I ____ and I go to ____ at 7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00. I have Chinese at____. Then I have math at 9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00. I don't like math. Next, at 10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00, I have English.  ____is my favorite subject. It is____. Miss Wang is our English____. I like her very much. At 11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 I have science. It is difficult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but interesting. I eat ____ at 12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00.After lunch, I have history at 1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 and then I have music at 2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00. I ____ like history because it is boring. But I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763713" y="22764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4449763" y="22764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704850" y="27813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6156325" y="31877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2555875" y="36449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7186613" y="36449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6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5818188" y="45085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7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49164" name="Rectangle 12"/>
          <p:cNvSpPr>
            <a:spLocks noChangeArrowheads="1"/>
          </p:cNvSpPr>
          <p:nvPr/>
        </p:nvSpPr>
        <p:spPr bwMode="auto">
          <a:xfrm>
            <a:off x="1763713" y="54197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8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utoUpdateAnimBg="0"/>
      <p:bldP spid="49157" grpId="0" autoUpdateAnimBg="0"/>
      <p:bldP spid="49158" grpId="0" autoUpdateAnimBg="0"/>
      <p:bldP spid="49159" grpId="0" autoUpdateAnimBg="0"/>
      <p:bldP spid="49160" grpId="0" autoUpdateAnimBg="0"/>
      <p:bldP spid="49161" grpId="0" autoUpdateAnimBg="0"/>
      <p:bldP spid="49162" grpId="0" autoUpdateAnimBg="0"/>
      <p:bldP spid="49163" grpId="0" autoUpdateAnimBg="0"/>
      <p:bldP spid="4916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228600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396875" y="1196975"/>
            <a:ext cx="799147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____ like music and I want to be a ____. After class, I play volleyball for two hours. Our teacher is strict with us. We are tired but happy.</a:t>
            </a:r>
          </a:p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Please write and tell me something about your school.  </a:t>
            </a:r>
          </a:p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           Love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</a:p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                               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Sally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611188" y="126841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9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6588125" y="1268413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10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utoUpdateAnimBg="0"/>
      <p:bldP spid="50181" grpId="0" autoUpdateAnimBg="0"/>
      <p:bldP spid="5018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95536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7950" y="1052513"/>
            <a:ext cx="8497888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)1. A. work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 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B. get up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study         D. go to bed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)2. A. home          B. movies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school        D. work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)3. A. six           B. eight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eleven        D. twelve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A. Music         B. Math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English       D. Chinese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)5. A. boring        B. difficult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interesting   D. hard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611188" y="11255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611188" y="19891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611188" y="28527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1208" name="Rectangle 8"/>
          <p:cNvSpPr>
            <a:spLocks noChangeArrowheads="1"/>
          </p:cNvSpPr>
          <p:nvPr/>
        </p:nvSpPr>
        <p:spPr bwMode="auto">
          <a:xfrm>
            <a:off x="611188" y="37893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611188" y="46529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4" grpId="0" autoUpdateAnimBg="0"/>
      <p:bldP spid="51205" grpId="0" autoUpdateAnimBg="0"/>
      <p:bldP spid="51206" grpId="0" autoUpdateAnimBg="0"/>
      <p:bldP spid="51207" grpId="0" autoUpdateAnimBg="0"/>
      <p:bldP spid="51208" grpId="0" autoUpdateAnimBg="0"/>
      <p:bldP spid="5120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468313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468313" y="1341438"/>
            <a:ext cx="72723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)6. A. teacher     B. student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classmate   D. parent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)7. A. breakfast   B. dinner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lunch       D. fruit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)8. A. not         B. doesn't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don't       D. can't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)9. A. kindly      B. really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C. surely      D. well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)10. A. artist     B. actor 	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C. teacher    D. singer</a:t>
            </a:r>
            <a:endParaRPr lang="en-US" altLang="zh-CN" sz="2400" b="1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684213" y="13414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A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684213" y="20605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684213" y="27813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684213" y="350043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684213" y="42211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utoUpdateAnimBg="0"/>
      <p:bldP spid="52229" grpId="0" autoUpdateAnimBg="0"/>
      <p:bldP spid="52230" grpId="0" autoUpdateAnimBg="0"/>
      <p:bldP spid="52231" grpId="0" autoUpdateAnimBg="0"/>
      <p:bldP spid="52232" grpId="0" autoUpdateAnimBg="0"/>
      <p:bldP spid="5223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-106363" y="908050"/>
            <a:ext cx="8135938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Ⅵ.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给下列句子编号，使它们组成一段意义完整的对话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)Why do you like music?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)What's your favorite subject?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)How many music classes do you have in a week?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)Do you like him?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)My favorite subject is music.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)It's exciting and relaxing.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)I have two in a week.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)Who's your music teacher?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)Mr. Liu.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)Yes, he's friendly, but he's very strict.</a:t>
            </a: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395288" y="14128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3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95288" y="18446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1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395288" y="227647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9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395288" y="27559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7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57" name="Rectangle 9"/>
          <p:cNvSpPr>
            <a:spLocks noChangeArrowheads="1"/>
          </p:cNvSpPr>
          <p:nvPr/>
        </p:nvSpPr>
        <p:spPr bwMode="auto">
          <a:xfrm>
            <a:off x="395288" y="3141663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2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58" name="Rectangle 10"/>
          <p:cNvSpPr>
            <a:spLocks noChangeArrowheads="1"/>
          </p:cNvSpPr>
          <p:nvPr/>
        </p:nvSpPr>
        <p:spPr bwMode="auto">
          <a:xfrm>
            <a:off x="395288" y="36449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4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59" name="Rectangle 11"/>
          <p:cNvSpPr>
            <a:spLocks noChangeArrowheads="1"/>
          </p:cNvSpPr>
          <p:nvPr/>
        </p:nvSpPr>
        <p:spPr bwMode="auto">
          <a:xfrm>
            <a:off x="323850" y="4076700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10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395288" y="4508500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5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61" name="Rectangle 13"/>
          <p:cNvSpPr>
            <a:spLocks noChangeArrowheads="1"/>
          </p:cNvSpPr>
          <p:nvPr/>
        </p:nvSpPr>
        <p:spPr bwMode="auto">
          <a:xfrm>
            <a:off x="395288" y="4941888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6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3262" name="Rectangle 14"/>
          <p:cNvSpPr>
            <a:spLocks noChangeArrowheads="1"/>
          </p:cNvSpPr>
          <p:nvPr/>
        </p:nvSpPr>
        <p:spPr bwMode="auto">
          <a:xfrm>
            <a:off x="395288" y="5419725"/>
            <a:ext cx="338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8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5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53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53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utoUpdateAnimBg="0"/>
      <p:bldP spid="53253" grpId="0" autoUpdateAnimBg="0"/>
      <p:bldP spid="53254" grpId="0" autoUpdateAnimBg="0"/>
      <p:bldP spid="53255" grpId="0" autoUpdateAnimBg="0"/>
      <p:bldP spid="53256" grpId="0" autoUpdateAnimBg="0"/>
      <p:bldP spid="53257" grpId="0" autoUpdateAnimBg="0"/>
      <p:bldP spid="53258" grpId="0" autoUpdateAnimBg="0"/>
      <p:bldP spid="53259" grpId="0" autoUpdateAnimBg="0"/>
      <p:bldP spid="53260" grpId="0" autoUpdateAnimBg="0"/>
      <p:bldP spid="53261" grpId="0" autoUpdateAnimBg="0"/>
      <p:bldP spid="53262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228600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252413" y="908050"/>
            <a:ext cx="8496300" cy="498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Ⅶ.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任务型阅读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Tom gets up at 6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30 every morning and he goes to school at 7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40.He has math at 8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30 and science at 9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30.Geography is his favorite subject. He likes it  because it's really interesting. Mr. Green is his math teacher. He has lunch at school.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His music and P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E. classes are often in the afternoon. They are relaxing. But he doesn't like history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because it's boring. He has seven classes on Monday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，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Tuesday and Thursday. He has six classes on Wednesday and Friday.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95536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7950" y="765175"/>
            <a:ext cx="8496300" cy="537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阅读短文，回答下面的问题。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When does Tom have science?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___________________________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What's his favorite subject? Why?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endParaRPr lang="en-US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_________________________________________________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Who is his math teacher?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_________________________________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Why doesn't he like history?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_______________________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How many classes does he have on Wednesday and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Friday?</a:t>
            </a:r>
          </a:p>
          <a:p>
            <a:pPr indent="266700" fontAlgn="base">
              <a:lnSpc>
                <a:spcPts val="32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______________________________________________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981075" y="1557338"/>
            <a:ext cx="3878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 has science at 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9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30.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971550" y="2420938"/>
            <a:ext cx="76327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Geography is his favorite subject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Because it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 really interesting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92188" y="3619500"/>
            <a:ext cx="4803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Green is his math teacher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947738" y="4437063"/>
            <a:ext cx="3263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Because it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 boring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5305" name="Rectangle 9"/>
          <p:cNvSpPr>
            <a:spLocks noChangeArrowheads="1"/>
          </p:cNvSpPr>
          <p:nvPr/>
        </p:nvSpPr>
        <p:spPr bwMode="auto">
          <a:xfrm>
            <a:off x="1006475" y="5661025"/>
            <a:ext cx="6805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 has six classes on Wednesday and Friday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utoUpdateAnimBg="0"/>
      <p:bldP spid="55302" grpId="0" autoUpdateAnimBg="0"/>
      <p:bldP spid="55303" grpId="0" autoUpdateAnimBg="0"/>
      <p:bldP spid="55304" grpId="0" autoUpdateAnimBg="0"/>
      <p:bldP spid="5530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279004" y="20002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395288" y="1628775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重点单词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7950" y="2205038"/>
            <a:ext cx="1022508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根据汉语或英语提示翻译下列单词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科目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	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科学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	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体育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		   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因为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	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一节课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	   6.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空闲的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	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最喜欢的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  8.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音乐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	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妙极了；酷的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  10.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有用的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	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星期日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	   12.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星期二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 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763713" y="2708275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subject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1835150" y="3141663"/>
            <a:ext cx="952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</a:t>
            </a:r>
            <a:r>
              <a:rPr lang="zh-CN" alt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2124075" y="35734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lesson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2363788" y="400526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favorite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2987675" y="45085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cool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268538" y="48688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Sunday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5580063" y="2684463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science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5651500" y="3141663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because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5940425" y="35734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free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5724525" y="4051300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music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6156325" y="448468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useful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6084888" y="4868863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Tuesday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37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892" grpId="0" autoUpdateAnimBg="0"/>
      <p:bldP spid="37893" grpId="0" autoUpdateAnimBg="0"/>
      <p:bldP spid="37894" grpId="0" autoUpdateAnimBg="0"/>
      <p:bldP spid="37895" grpId="0" autoUpdateAnimBg="0"/>
      <p:bldP spid="37896" grpId="0" autoUpdateAnimBg="0"/>
      <p:bldP spid="37897" grpId="0" autoUpdateAnimBg="0"/>
      <p:bldP spid="37898" grpId="0" autoUpdateAnimBg="0"/>
      <p:bldP spid="37899" grpId="0" autoUpdateAnimBg="0"/>
      <p:bldP spid="37900" grpId="0" autoUpdateAnimBg="0"/>
      <p:bldP spid="37901" grpId="0" autoUpdateAnimBg="0"/>
      <p:bldP spid="37902" grpId="0" autoUpdateAnimBg="0"/>
      <p:bldP spid="37903" grpId="0" autoUpdateAnimBg="0"/>
      <p:bldP spid="37904" grpId="0" autoUpdateAnimBg="0"/>
      <p:bldP spid="37905" grpId="0" autoUpdateAnimBg="0"/>
      <p:bldP spid="3790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467544" y="33265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323850" y="1262063"/>
            <a:ext cx="8208963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Ⅷ.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书面表达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以“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My Favorite Subject”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为题写一篇短文。短文必须包含以下内容：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What's your favorite subject?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Why do you like it?</a:t>
            </a: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When do you have your favorite subject?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404094" y="219076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95288" y="1119188"/>
            <a:ext cx="8064500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000000"/>
                </a:solidFill>
                <a:latin typeface="宋体" panose="02010600030101010101" pitchFamily="2" charset="-122"/>
              </a:rPr>
              <a:t>One possible version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</a:p>
          <a:p>
            <a:pPr indent="266700" algn="ctr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Favorite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Subject</a:t>
            </a:r>
            <a:endParaRPr lang="en-US" sz="2400" b="1">
              <a:solidFill>
                <a:srgbClr val="FF5050"/>
              </a:solidFill>
              <a:latin typeface="宋体" panose="02010600030101010101" pitchFamily="2" charset="-122"/>
            </a:endParaRPr>
          </a:p>
          <a:p>
            <a:pPr indent="266700"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   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favorite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subject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Because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fun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can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talk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with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others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listening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songs, too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join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club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Every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Wednesday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afternoon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go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there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practice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with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friends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watch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movies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read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stories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think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English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very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useful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 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96863" y="1762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96863" y="1030288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4925" y="1557338"/>
            <a:ext cx="8497888" cy="409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)1. Do you have history ________ the afternoon of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Monday?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in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at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on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for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)2. Every day I play computer games ________ one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hour.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on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for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at 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in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dirty="0">
              <a:solidFill>
                <a:srgbClr val="000000"/>
              </a:solidFill>
              <a:latin typeface="宋体" panose="02010600030101010101" pitchFamily="2" charset="-122"/>
            </a:endParaRP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1403350" y="2924175"/>
            <a:ext cx="723265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具体到某一天的上午，下午和晚上要用介词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on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1331913" y="5157788"/>
            <a:ext cx="7700962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因为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one hour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是一段时间，所以要用介词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for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39750" y="1628775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539750" y="3860800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B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utoUpdateAnimBg="0"/>
      <p:bldP spid="58372" grpId="0" autoUpdateAnimBg="0"/>
      <p:bldP spid="58373" grpId="0" autoUpdateAnimBg="0"/>
      <p:bldP spid="58374" grpId="0" autoUpdateAnimBg="0"/>
      <p:bldP spid="58375" grpId="0" autoUpdateAnimBg="0"/>
      <p:bldP spid="58376" grpId="0" autoUpdateAnimBg="0"/>
      <p:bldP spid="58377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323528" y="176213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34925" y="1268413"/>
            <a:ext cx="8532813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  )3. —Why ________ she like math?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—Because it's so ________.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does; boring     B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are; funny   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doesn't; boring  D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aren't; interesting 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1403350" y="3213100"/>
            <a:ext cx="6769100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因为此问句的构成要借助于助动词，又因主语为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she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，所以要借助于助动词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does,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这样就排除了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和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选项，如果选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的话，问句与答语相互矛盾，故选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</a:t>
            </a: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539750" y="13414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C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autoUpdateAnimBg="0"/>
      <p:bldP spid="5939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257597" y="26064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易错点针对训练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4925" y="1706563"/>
            <a:ext cx="8532813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(  )4. ________ favorite subject is biology.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A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He            B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Him  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       C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His friend    D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His friend's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331913" y="3141663"/>
            <a:ext cx="6264275" cy="142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[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解析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]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　本句的句意为“某人最喜爱的科目是生物。”此处需要填形容词性物主代词或名词所有格，故选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。 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539750" y="1773238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D</a:t>
            </a:r>
            <a:endParaRPr lang="en-US" altLang="zh-CN" sz="2400" b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1" grpId="0" autoUpdateAnimBg="0"/>
      <p:bldP spid="6042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23850" y="20955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23850" y="1484313"/>
            <a:ext cx="9072563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13. Thursday_________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14. Wednesday 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15. Friday_________     16. Monday 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17. geography________ 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18. finish _____________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19. hour _______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 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20. Saturday 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21. from ____________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22. Chinese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23. history _______</a:t>
            </a:r>
            <a:r>
              <a:rPr lang="en-US" altLang="zh-CN" sz="2400" b="1">
                <a:solidFill>
                  <a:srgbClr val="000000"/>
                </a:solidFill>
                <a:latin typeface="宋体" panose="02010600030101010101" pitchFamily="2" charset="-122"/>
              </a:rPr>
              <a:t>     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24. math 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25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why ________</a:t>
            </a:r>
            <a:r>
              <a:rPr lang="zh-CN" altLang="en-US" sz="24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700338" y="155733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星期四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2339975" y="1989138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星期五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2843213" y="24209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地理</a:t>
            </a: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2124075" y="28527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小时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2124075" y="3284538"/>
            <a:ext cx="1509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从</a:t>
            </a:r>
            <a:r>
              <a:rPr lang="en-US" sz="2400" b="1" baseline="30000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……</a:t>
            </a: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开始</a:t>
            </a:r>
          </a:p>
        </p:txBody>
      </p:sp>
      <p:sp>
        <p:nvSpPr>
          <p:cNvPr id="38922" name="Rectangle 10"/>
          <p:cNvSpPr>
            <a:spLocks noChangeArrowheads="1"/>
          </p:cNvSpPr>
          <p:nvPr/>
        </p:nvSpPr>
        <p:spPr bwMode="auto">
          <a:xfrm>
            <a:off x="2555875" y="37163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历史</a:t>
            </a:r>
          </a:p>
        </p:txBody>
      </p:sp>
      <p:sp>
        <p:nvSpPr>
          <p:cNvPr id="38923" name="Rectangle 11"/>
          <p:cNvSpPr>
            <a:spLocks noChangeArrowheads="1"/>
          </p:cNvSpPr>
          <p:nvPr/>
        </p:nvSpPr>
        <p:spPr bwMode="auto">
          <a:xfrm>
            <a:off x="1908175" y="4221163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为什么</a:t>
            </a:r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6708775" y="1531938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星期三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6276975" y="1989138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星期一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6227763" y="2420938"/>
            <a:ext cx="17160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完成；做好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6564313" y="2852738"/>
            <a:ext cx="1103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星期六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6367463" y="3284538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汉语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5935663" y="3763963"/>
            <a:ext cx="79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数学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utoUpdateAnimBg="0"/>
      <p:bldP spid="38917" grpId="0" autoUpdateAnimBg="0"/>
      <p:bldP spid="38918" grpId="0" autoUpdateAnimBg="0"/>
      <p:bldP spid="38919" grpId="0" autoUpdateAnimBg="0"/>
      <p:bldP spid="38920" grpId="0" autoUpdateAnimBg="0"/>
      <p:bldP spid="38921" grpId="0" autoUpdateAnimBg="0"/>
      <p:bldP spid="38922" grpId="0" autoUpdateAnimBg="0"/>
      <p:bldP spid="38923" grpId="0" autoUpdateAnimBg="0"/>
      <p:bldP spid="38924" grpId="0" autoUpdateAnimBg="0"/>
      <p:bldP spid="38925" grpId="0" autoUpdateAnimBg="0"/>
      <p:bldP spid="38926" grpId="0" autoUpdateAnimBg="0"/>
      <p:bldP spid="38927" grpId="0" autoUpdateAnimBg="0"/>
      <p:bldP spid="38928" grpId="0" autoUpdateAnimBg="0"/>
      <p:bldP spid="3892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95288" y="1052513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重点短语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33376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07950" y="1677988"/>
            <a:ext cx="6913563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根据汉语或英语提示翻译下列短语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上数学课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在星期一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两个小时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第二天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	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当然；确定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 </a:t>
            </a:r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411413" y="2179638"/>
            <a:ext cx="157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have math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3" name="Rectangle 7"/>
          <p:cNvSpPr>
            <a:spLocks noChangeArrowheads="1"/>
          </p:cNvSpPr>
          <p:nvPr/>
        </p:nvSpPr>
        <p:spPr bwMode="auto">
          <a:xfrm>
            <a:off x="2425700" y="2636838"/>
            <a:ext cx="157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 Monday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2411413" y="3068638"/>
            <a:ext cx="157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two hours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2051050" y="3500438"/>
            <a:ext cx="203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the next 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700338" y="397986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for sure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41" grpId="0" autoUpdateAnimBg="0"/>
      <p:bldP spid="39942" grpId="0" autoUpdateAnimBg="0"/>
      <p:bldP spid="39943" grpId="0" autoUpdateAnimBg="0"/>
      <p:bldP spid="39944" grpId="0" autoUpdateAnimBg="0"/>
      <p:bldP spid="39945" grpId="0" autoUpdateAnimBg="0"/>
      <p:bldP spid="3994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352425" y="26193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4925" y="1557338"/>
            <a:ext cx="8278813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6. have an art lesson _______________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	           </a:t>
            </a:r>
          </a:p>
          <a:p>
            <a:pPr indent="2667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7. favorite subject _______________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	</a:t>
            </a:r>
          </a:p>
          <a:p>
            <a:pPr indent="2667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8. music teacher 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	</a:t>
            </a:r>
          </a:p>
          <a:p>
            <a:pPr indent="2667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9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play games with sb.</a:t>
            </a:r>
            <a:r>
              <a:rPr lang="en-US" altLang="zh-CN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10. great fun 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	</a:t>
            </a:r>
          </a:p>
          <a:p>
            <a:pPr indent="2667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from </a:t>
            </a:r>
            <a:r>
              <a:rPr lang="en-US" sz="24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to</a:t>
            </a:r>
            <a:r>
              <a:rPr lang="en-US" sz="2400" b="1" baseline="-25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_______________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  <a:p>
            <a:pPr indent="266700" fontAlgn="base">
              <a:lnSpc>
                <a:spcPts val="36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geography class 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3995738" y="1628775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上一节美术课</a:t>
            </a: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3635375" y="2060575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最喜爱的科目</a:t>
            </a:r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3203575" y="254000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音乐老师</a:t>
            </a:r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4140200" y="2997200"/>
            <a:ext cx="2022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与某人玩游戏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771775" y="3429000"/>
            <a:ext cx="140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非常有趣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3033713" y="3914775"/>
            <a:ext cx="160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从</a:t>
            </a:r>
            <a:r>
              <a:rPr lang="en-US" sz="2400" b="1" baseline="30000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……</a:t>
            </a: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到</a:t>
            </a:r>
            <a:r>
              <a:rPr lang="en-US" sz="2400" b="1" baseline="30000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……</a:t>
            </a:r>
            <a:endParaRPr lang="en-US" altLang="zh-CN" sz="2400" b="1" baseline="30000">
              <a:solidFill>
                <a:srgbClr val="FF5050"/>
              </a:solidFill>
              <a:latin typeface="Arial" panose="020B0604020202020204" pitchFamily="34" charset="0"/>
              <a:ea typeface="仿宋_GB2312" pitchFamily="49" charset="-122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708400" y="4365625"/>
            <a:ext cx="11033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FF5050"/>
                </a:solidFill>
                <a:latin typeface="Arial" panose="020B0604020202020204" pitchFamily="34" charset="0"/>
                <a:ea typeface="仿宋_GB2312" pitchFamily="49" charset="-122"/>
              </a:rPr>
              <a:t>地理课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utoUpdateAnimBg="0"/>
      <p:bldP spid="40965" grpId="0" autoUpdateAnimBg="0"/>
      <p:bldP spid="40966" grpId="0" autoUpdateAnimBg="0"/>
      <p:bldP spid="40967" grpId="0" autoUpdateAnimBg="0"/>
      <p:bldP spid="40968" grpId="0" autoUpdateAnimBg="0"/>
      <p:bldP spid="40969" grpId="0" autoUpdateAnimBg="0"/>
      <p:bldP spid="40970" grpId="0" autoUpdateAnimBg="0"/>
      <p:bldP spid="4097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395288" y="955675"/>
            <a:ext cx="192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● </a:t>
            </a:r>
            <a:r>
              <a:rPr lang="zh-CN" altLang="en-US" sz="2400" dirty="0">
                <a:solidFill>
                  <a:srgbClr val="CC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重点句型</a:t>
            </a:r>
            <a:r>
              <a:rPr lang="zh-CN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334962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基础知识梳理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07950" y="1484784"/>
            <a:ext cx="8071440" cy="4747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根据汉语意思完成英语句子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．你最喜爱的科目是什么？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What's your __________ _________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     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．你为什么喜欢体育？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 do you ______ P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E.?                   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．我的语文老师是王老师。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My __________ __________ is Mr. Wang.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．你什么时候上数学课？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 do you _______ ______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？ 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．数学难但有趣。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Math is ____________ but _____________.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843213" y="2251075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favorite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4572000" y="2276475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subject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1046163" y="3068638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3132138" y="31162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1476375" y="3979863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Chinese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203575" y="3979863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teacher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971550" y="47974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3276600" y="47974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4356100" y="479742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math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2268538" y="5661025"/>
            <a:ext cx="15700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difficult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4859338" y="5589588"/>
            <a:ext cx="1878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interesting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9" grpId="0" autoUpdateAnimBg="0"/>
      <p:bldP spid="41990" grpId="0" autoUpdateAnimBg="0"/>
      <p:bldP spid="41991" grpId="0" autoUpdateAnimBg="0"/>
      <p:bldP spid="41992" grpId="0" autoUpdateAnimBg="0"/>
      <p:bldP spid="41993" grpId="0" autoUpdateAnimBg="0"/>
      <p:bldP spid="41994" grpId="0" autoUpdateAnimBg="0"/>
      <p:bldP spid="41995" grpId="0" autoUpdateAnimBg="0"/>
      <p:bldP spid="41996" grpId="0" autoUpdateAnimBg="0"/>
      <p:bldP spid="41997" grpId="0" autoUpdateAnimBg="0"/>
      <p:bldP spid="41998" grpId="0" autoUpdateAnimBg="0"/>
      <p:bldP spid="41999" grpId="0" autoUpdateAnimBg="0"/>
      <p:bldP spid="420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96863" y="1030288"/>
            <a:ext cx="3028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  <a:r>
              <a:rPr lang="zh-CN" altLang="en-US" sz="2800" dirty="0">
                <a:solidFill>
                  <a:srgbClr val="CC0099"/>
                </a:solidFill>
                <a:latin typeface="Arial" panose="020B0604020202020204" pitchFamily="34" charset="0"/>
              </a:rPr>
              <a:t>┃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431006" y="190501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34925" y="1700213"/>
            <a:ext cx="7686675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Ⅰ.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词汇专练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(A) 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根据句意及首字母提示完成单词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1. My favorite s_______ is science.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W__________ comes after Tuesday.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Who is your f_________ teacher?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4. The second day of a week is M_______.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Our s________ teacher usually plays with us.</a:t>
            </a:r>
          </a:p>
        </p:txBody>
      </p:sp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2771775" y="2636838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ubject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923925" y="3068638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ednesday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2771775" y="3548063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avorite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5292725" y="3979863"/>
            <a:ext cx="954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onday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1547813" y="44370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cience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  <p:bldP spid="43012" grpId="0" autoUpdateAnimBg="0"/>
      <p:bldP spid="43013" grpId="0" autoUpdateAnimBg="0"/>
      <p:bldP spid="43014" grpId="0" autoUpdateAnimBg="0"/>
      <p:bldP spid="43015" grpId="0" autoUpdateAnimBg="0"/>
      <p:bldP spid="43016" grpId="0" autoUpdateAnimBg="0"/>
      <p:bldP spid="43017" grpId="0" autoUpdateAnimBg="0"/>
      <p:bldP spid="4301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23528" y="260648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-34925" y="1341438"/>
            <a:ext cx="889158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(B)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用括号内所给单词的适当形式填空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They have eight __________ (class) every day.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2. __________ (China) people are friendly.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3. We all like ____________ (play) computer games.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______ (she) favorite color is blue.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School usually starts at 8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30 am and ___________</a:t>
            </a:r>
          </a:p>
          <a:p>
            <a:pPr indent="266700" fontAlgn="base">
              <a:lnSpc>
                <a:spcPts val="3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(finish) at 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：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30 pm.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348038" y="1844675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classes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971550" y="2276475"/>
            <a:ext cx="1262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Chinese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916238" y="2708275"/>
            <a:ext cx="1262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playing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900113" y="3141663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Her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6732588" y="3619500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finishes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  <p:bldP spid="44037" grpId="0" autoUpdateAnimBg="0"/>
      <p:bldP spid="44038" grpId="0" autoUpdateAnimBg="0"/>
      <p:bldP spid="44039" grpId="0" autoUpdateAnimBg="0"/>
      <p:bldP spid="44040" grpId="0" autoUpdateAnimBg="0"/>
      <p:bldP spid="4404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08769" y="176213"/>
            <a:ext cx="3341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方正黑体_GBK" pitchFamily="1" charset="-122"/>
              </a:rPr>
              <a:t>Unit 9 </a:t>
            </a:r>
            <a:r>
              <a:rPr lang="en-US" sz="2400" dirty="0">
                <a:solidFill>
                  <a:srgbClr val="C00000"/>
                </a:solidFill>
                <a:latin typeface="Arial" panose="020B0604020202020204" pitchFamily="34" charset="0"/>
              </a:rPr>
              <a:t>┃ </a:t>
            </a:r>
            <a:r>
              <a:rPr lang="zh-CN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能力提升训练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-34925" y="828675"/>
            <a:ext cx="8909050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Ⅱ.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句型专练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My favorite subject is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science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_________ your favorite subject?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We have science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on Tuesday and Thursday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 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 do _______ _______ science? 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3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Anna likes P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E. best.(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改为同义句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 ___________ subject is P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E.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He likes art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because it's fun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 does he ______ art?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5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．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My science teacher is </a:t>
            </a:r>
            <a:r>
              <a:rPr lang="en-US" sz="2400" b="1" u="sng" dirty="0">
                <a:solidFill>
                  <a:srgbClr val="000000"/>
                </a:solidFill>
                <a:latin typeface="宋体" panose="02010600030101010101" pitchFamily="2" charset="-122"/>
              </a:rPr>
              <a:t>Mr. Green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.(</a:t>
            </a:r>
            <a:r>
              <a:rPr lang="zh-CN" alt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对画线部分提问</a:t>
            </a: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)</a:t>
            </a:r>
          </a:p>
          <a:p>
            <a:pPr indent="266700" fontAlgn="base">
              <a:lnSpc>
                <a:spcPts val="33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宋体" panose="02010600030101010101" pitchFamily="2" charset="-122"/>
              </a:rPr>
              <a:t>   _______  _____ your science teacher? 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871538" y="170021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What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827088" y="2971800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When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2484438" y="292417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you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3635375" y="2924175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have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755650" y="378936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Anna</a:t>
            </a:r>
            <a:r>
              <a:rPr lang="en-US" sz="2400" b="1">
                <a:solidFill>
                  <a:srgbClr val="FF5050"/>
                </a:solidFill>
                <a:latin typeface="宋体" panose="02010600030101010101" pitchFamily="2" charset="-122"/>
              </a:rPr>
              <a:t>'</a:t>
            </a: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6" name="Rectangle 10"/>
          <p:cNvSpPr>
            <a:spLocks noChangeArrowheads="1"/>
          </p:cNvSpPr>
          <p:nvPr/>
        </p:nvSpPr>
        <p:spPr bwMode="auto">
          <a:xfrm>
            <a:off x="2124075" y="3789363"/>
            <a:ext cx="1416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favorite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900113" y="45815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Why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3276600" y="4652963"/>
            <a:ext cx="800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like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900113" y="5445125"/>
            <a:ext cx="6461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Who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2268538" y="5445125"/>
            <a:ext cx="492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i="1">
                <a:solidFill>
                  <a:srgbClr val="FF5050"/>
                </a:solidFill>
                <a:latin typeface="宋体" panose="02010600030101010101" pitchFamily="2" charset="-122"/>
              </a:rPr>
              <a:t>is</a:t>
            </a:r>
            <a:endParaRPr lang="en-US" altLang="zh-CN" sz="2400" b="1" i="1">
              <a:solidFill>
                <a:srgbClr val="FF505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6" grpId="0" autoUpdateAnimBg="0"/>
      <p:bldP spid="45067" grpId="0" autoUpdateAnimBg="0"/>
      <p:bldP spid="45068" grpId="0" autoUpdateAnimBg="0"/>
      <p:bldP spid="45069" grpId="0" autoUpdateAnimBg="0"/>
      <p:bldP spid="45070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1718</Words>
  <Application>Microsoft Office PowerPoint</Application>
  <PresentationFormat>全屏显示(4:3)</PresentationFormat>
  <Paragraphs>337</Paragraphs>
  <Slides>24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Kozuka Gothic Pro H</vt:lpstr>
      <vt:lpstr>方正黑体_GBK</vt:lpstr>
      <vt:lpstr>仿宋_GB2312</vt:lpstr>
      <vt:lpstr>黑体</vt:lpstr>
      <vt:lpstr>宋体</vt:lpstr>
      <vt:lpstr>微软雅黑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2017-10-12T05:41:00Z</dcterms:created>
  <dcterms:modified xsi:type="dcterms:W3CDTF">2023-01-17T02:43:45Z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322CA763B5BB4A14893C64659B639EDC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