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25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06141F3-4D5D-43BF-9A19-2843CC344C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EE0866D-0919-419F-BA4D-9F95A6E1086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866D-0919-419F-BA4D-9F95A6E1086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20271" b="67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532614" y="1712436"/>
            <a:ext cx="5320232" cy="2441071"/>
            <a:chOff x="752564" y="2426300"/>
            <a:chExt cx="4557018" cy="2441071"/>
          </a:xfrm>
        </p:grpSpPr>
        <p:sp>
          <p:nvSpPr>
            <p:cNvPr id="7" name="文本框 6"/>
            <p:cNvSpPr txBox="1"/>
            <p:nvPr/>
          </p:nvSpPr>
          <p:spPr>
            <a:xfrm>
              <a:off x="828764" y="2426300"/>
              <a:ext cx="42126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66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600" b="1" dirty="0">
                  <a:solidFill>
                    <a:schemeClr val="bg1"/>
                  </a:solidFill>
                  <a:cs typeface="+mn-ea"/>
                  <a:sym typeface="+mn-lt"/>
                </a:rPr>
                <a:t>海的女儿</a:t>
              </a:r>
              <a:r>
                <a:rPr lang="en-US" altLang="zh-CN" sz="66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80712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3975100" y="1828609"/>
            <a:ext cx="7638901" cy="169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用较快的速度读一读，把打动你的地方多读几遍，和同学交流自己的感受。感兴趣的同学可以读读这篇通话。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75100" y="3902058"/>
            <a:ext cx="6939423" cy="531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感受童话的奇妙，一会小人鱼真善美的形象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4064000" y="2488425"/>
            <a:ext cx="7366000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“小人鱼亲吻着王子的手，她觉得自己的心在破碎。”</a:t>
            </a:r>
          </a:p>
        </p:txBody>
      </p:sp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4289152" y="1267594"/>
            <a:ext cx="5172348" cy="5039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127000" marR="0" lvl="0" indent="0" algn="ctr" defTabSz="9137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None/>
              <a:defRPr/>
            </a:pPr>
            <a:r>
              <a:rPr kumimoji="0" lang="zh-CN" altLang="en-US" sz="2800" b="1" i="0" u="none" strike="noStrike" kern="1200" cap="none" spc="-49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动作描写   心理描写</a:t>
            </a:r>
            <a:endParaRPr kumimoji="0" lang="zh-CN" altLang="en-US" sz="2800" b="1" i="0" u="none" strike="noStrike" kern="1200" cap="none" spc="360" normalizeH="0" baseline="0" noProof="0" dirty="0">
              <a:ln w="31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064000" y="4186875"/>
            <a:ext cx="7366000" cy="178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小人鱼很伤心，因为王子误会了这件事，明明救活王子的是自己，却被认为是别人。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并且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这将意味着自己将会变为泡沫，将会死去。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38743"/>
            <a:ext cx="2990228" cy="224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7" name="矩形 6"/>
          <p:cNvSpPr/>
          <p:nvPr/>
        </p:nvSpPr>
        <p:spPr>
          <a:xfrm>
            <a:off x="4495800" y="3060509"/>
            <a:ext cx="6866270" cy="2248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小人鱼知道，这是她能看到王子的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最后一个夜晚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为了他，她离开了自己的族人和家庭，交出了她美妙的声音，为了他，每天忍受着没有止境的痛苦，他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一点儿也不知道。 </a:t>
            </a:r>
          </a:p>
        </p:txBody>
      </p:sp>
      <p:sp>
        <p:nvSpPr>
          <p:cNvPr id="9" name="Title 6"/>
          <p:cNvSpPr txBox="1"/>
          <p:nvPr>
            <p:custDataLst>
              <p:tags r:id="rId1"/>
            </p:custDataLst>
          </p:nvPr>
        </p:nvSpPr>
        <p:spPr>
          <a:xfrm>
            <a:off x="6788475" y="2067074"/>
            <a:ext cx="2280920" cy="5645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127000" marR="0" lvl="0" indent="0" algn="ctr" defTabSz="91376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None/>
              <a:defRPr/>
            </a:pPr>
            <a:r>
              <a:rPr kumimoji="0" lang="zh-CN" altLang="en-US" sz="3200" b="1" i="0" u="none" strike="noStrike" kern="1200" cap="none" spc="-49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心理描写</a:t>
            </a:r>
            <a:endParaRPr kumimoji="0" lang="zh-CN" altLang="en-US" sz="3200" b="1" i="0" u="none" strike="noStrike" kern="1200" cap="none" spc="360" normalizeH="0" baseline="0" noProof="0" dirty="0">
              <a:ln w="3175">
                <a:noFill/>
                <a:prstDash val="dash"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pic>
        <p:nvPicPr>
          <p:cNvPr id="10" name="图片 9" descr="wj1333172760957.jpg"/>
          <p:cNvPicPr>
            <a:picLocks noChangeAspect="1"/>
          </p:cNvPicPr>
          <p:nvPr/>
        </p:nvPicPr>
        <p:blipFill>
          <a:blip r:embed="rId4" cstate="print"/>
          <a:srcRect l="15200" t="36400" r="15600"/>
          <a:stretch>
            <a:fillRect/>
          </a:stretch>
        </p:blipFill>
        <p:spPr>
          <a:xfrm>
            <a:off x="1137018" y="2949499"/>
            <a:ext cx="2567266" cy="2359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4178300" y="1961322"/>
            <a:ext cx="7247270" cy="390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小人鱼很伤心，因为小人鱼为了爱情，孤身一人来到海上，为了爱情，付出了很大的代价：离开家人、族人，把自己的声音交给了巫婆，但是最后却什么都没有得到，遍体鳞伤，忍受苦痛的她，还要面临着死亡。多么伟大的小人鱼，多么可怜的小人鱼！</a:t>
            </a:r>
          </a:p>
        </p:txBody>
      </p:sp>
      <p:pic>
        <p:nvPicPr>
          <p:cNvPr id="5" name="图片 4" descr="29988586158127879_320x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3300" y="2755900"/>
            <a:ext cx="2641600" cy="264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14400" y="3133995"/>
            <a:ext cx="6845300" cy="26078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小人鱼拿着刀的手在发抖，但是，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到落下的地方，浪花迸发出一道耀眼的红光，好像一滴滴的鲜血从水中喷溅出来。</a:t>
            </a:r>
          </a:p>
        </p:txBody>
      </p:sp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3069520" y="1836207"/>
            <a:ext cx="2204132" cy="6980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6195" rIns="72000" bIns="36195" anchor="t" anchorCtr="0">
            <a:spAutoFit/>
          </a:bodyPr>
          <a:lstStyle>
            <a:defPPr>
              <a:defRPr lang="zh-CN"/>
            </a:defPPr>
            <a:lvl1pPr lvl="0" algn="ctr" defTabSz="913765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None/>
              <a:defRPr sz="3400" b="0" cap="none" spc="360" baseline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None/>
              <a:defRPr/>
            </a:pPr>
            <a:r>
              <a:rPr kumimoji="0" lang="zh-CN" altLang="en-US" sz="3400" b="1" i="0" u="none" strike="noStrike" kern="1200" cap="none" spc="360" normalizeH="0" baseline="0" noProof="0" dirty="0">
                <a:ln w="3175">
                  <a:noFill/>
                  <a:prstDash val="dash"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动作描写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442200" y="1116112"/>
            <a:ext cx="4749800" cy="3208944"/>
            <a:chOff x="7442200" y="1295400"/>
            <a:chExt cx="4749800" cy="2832100"/>
          </a:xfrm>
        </p:grpSpPr>
        <p:sp>
          <p:nvSpPr>
            <p:cNvPr id="7" name="爆炸形 1 49"/>
            <p:cNvSpPr/>
            <p:nvPr/>
          </p:nvSpPr>
          <p:spPr>
            <a:xfrm>
              <a:off x="7442200" y="1295400"/>
              <a:ext cx="3670300" cy="2832100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99"/>
            <p:cNvSpPr txBox="1"/>
            <p:nvPr/>
          </p:nvSpPr>
          <p:spPr>
            <a:xfrm>
              <a:off x="8336915" y="2146357"/>
              <a:ext cx="3855085" cy="9507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牺牲自己，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成全他人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9" name="TextBox 49"/>
          <p:cNvSpPr txBox="1"/>
          <p:nvPr/>
        </p:nvSpPr>
        <p:spPr>
          <a:xfrm>
            <a:off x="4052512" y="1899714"/>
            <a:ext cx="7668162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文中的巫婆、小人鱼的姐姐们的出现，对文章的故事情节和表现小人鱼起到什么作用？</a:t>
            </a:r>
          </a:p>
        </p:txBody>
      </p:sp>
      <p:sp>
        <p:nvSpPr>
          <p:cNvPr id="10" name="矩形 9"/>
          <p:cNvSpPr/>
          <p:nvPr/>
        </p:nvSpPr>
        <p:spPr>
          <a:xfrm>
            <a:off x="3949700" y="3433062"/>
            <a:ext cx="6639156" cy="2248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他们的出现能使故事更加奇妙，情节更加曲折，更加引人入胜，增强了童话的魅力。他们对表现小人鱼起到衬托的作用，更能表现小人鱼的善良、大度、包容。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4521200" y="2362127"/>
            <a:ext cx="6591300" cy="2607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“一点点地化为泡沫”，你喜欢这个结局吗？如果不喜欢，你会设计一个怎样的结句？请发挥想象力，自己为故事重新设计结句。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990600" y="2128011"/>
            <a:ext cx="10198100" cy="334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当小人鱼纵身跳入大海后，海中巫婆正好经过，她救下了小人鱼，并说：“傻孩子，你的姐姐们把你的故事告诉了我。我深受感动，我怎么能让你这么善良的人死去呢？”于是，她施展魔法，把小人鱼变回了人鱼原形。小人鱼又过上了大海里的幸福生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5" name="矩形 4"/>
          <p:cNvSpPr/>
          <p:nvPr/>
        </p:nvSpPr>
        <p:spPr>
          <a:xfrm>
            <a:off x="577999" y="1360606"/>
            <a:ext cx="11041322" cy="260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海的女儿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用诗一般的语言讲述海的女儿为了成全心爱的王子而自己主动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的动人故事，热情地赞扬小人鱼善良、大度、执着、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的品德，歌颂她为追求美好而纯真的爱情，放弃生命也在所不惜的崇高境界和美好心灵</a:t>
            </a:r>
          </a:p>
        </p:txBody>
      </p:sp>
      <p:sp>
        <p:nvSpPr>
          <p:cNvPr id="6" name="矩形 5"/>
          <p:cNvSpPr/>
          <p:nvPr/>
        </p:nvSpPr>
        <p:spPr>
          <a:xfrm>
            <a:off x="2843931" y="2052996"/>
            <a:ext cx="203169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放弃生命</a:t>
            </a:r>
          </a:p>
        </p:txBody>
      </p:sp>
      <p:sp>
        <p:nvSpPr>
          <p:cNvPr id="7" name="矩形 6"/>
          <p:cNvSpPr/>
          <p:nvPr/>
        </p:nvSpPr>
        <p:spPr>
          <a:xfrm>
            <a:off x="3113645" y="2745386"/>
            <a:ext cx="410445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为他人着想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502" y="3379788"/>
            <a:ext cx="2627248" cy="3478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3"/>
          <p:cNvSpPr/>
          <p:nvPr/>
        </p:nvSpPr>
        <p:spPr>
          <a:xfrm>
            <a:off x="855088" y="1599848"/>
            <a:ext cx="9770623" cy="5746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一、你能找到下列加红字的正确读音吗？试着用线连一连。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49"/>
          <p:cNvSpPr txBox="1"/>
          <p:nvPr/>
        </p:nvSpPr>
        <p:spPr>
          <a:xfrm>
            <a:off x="1318765" y="2747708"/>
            <a:ext cx="9674443" cy="2690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宴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会      旗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睫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毛     神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圣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港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口     永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恒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gǎng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yàn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shèng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zhì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héng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689100" y="3429000"/>
            <a:ext cx="1803400" cy="1358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87800" y="3429000"/>
            <a:ext cx="3259161" cy="1409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041900" y="3416300"/>
            <a:ext cx="3228643" cy="142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740400" y="3467100"/>
            <a:ext cx="1244600" cy="1371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71700" y="3378200"/>
            <a:ext cx="5740400" cy="1460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9894423" y="3403600"/>
            <a:ext cx="341777" cy="13843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20271" b="67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290435" y="1080086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90435" y="2033676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290435" y="2987266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290435" y="3940856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290435" y="4894447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12" name="矩形 11"/>
          <p:cNvSpPr/>
          <p:nvPr/>
        </p:nvSpPr>
        <p:spPr>
          <a:xfrm>
            <a:off x="821557" y="1377738"/>
            <a:ext cx="6086923" cy="643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二、在括号里填上恰当的词语。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20"/>
          <p:cNvSpPr/>
          <p:nvPr/>
        </p:nvSpPr>
        <p:spPr>
          <a:xfrm>
            <a:off x="850900" y="2638459"/>
            <a:ext cx="8267110" cy="219823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         ）的军刀    （        ）的皮肤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（         ）的脸庞    （        ）的舞姿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（         ）地旋转    （        ）地航行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13351" y="2823794"/>
            <a:ext cx="88069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闪亮</a:t>
            </a:r>
          </a:p>
        </p:txBody>
      </p:sp>
      <p:sp>
        <p:nvSpPr>
          <p:cNvPr id="15" name="矩形 14"/>
          <p:cNvSpPr/>
          <p:nvPr/>
        </p:nvSpPr>
        <p:spPr>
          <a:xfrm>
            <a:off x="5092424" y="2827725"/>
            <a:ext cx="88069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细嫩</a:t>
            </a:r>
          </a:p>
        </p:txBody>
      </p:sp>
      <p:sp>
        <p:nvSpPr>
          <p:cNvPr id="16" name="矩形 15"/>
          <p:cNvSpPr/>
          <p:nvPr/>
        </p:nvSpPr>
        <p:spPr>
          <a:xfrm>
            <a:off x="1589008" y="3571570"/>
            <a:ext cx="88069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清秀</a:t>
            </a:r>
          </a:p>
        </p:txBody>
      </p:sp>
      <p:sp>
        <p:nvSpPr>
          <p:cNvPr id="17" name="矩形 16"/>
          <p:cNvSpPr/>
          <p:nvPr/>
        </p:nvSpPr>
        <p:spPr>
          <a:xfrm>
            <a:off x="5095377" y="3563749"/>
            <a:ext cx="88069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美妙</a:t>
            </a:r>
          </a:p>
        </p:txBody>
      </p:sp>
      <p:sp>
        <p:nvSpPr>
          <p:cNvPr id="18" name="矩形 17"/>
          <p:cNvSpPr/>
          <p:nvPr/>
        </p:nvSpPr>
        <p:spPr>
          <a:xfrm>
            <a:off x="1602656" y="4322190"/>
            <a:ext cx="88069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飞快</a:t>
            </a:r>
          </a:p>
        </p:txBody>
      </p:sp>
      <p:sp>
        <p:nvSpPr>
          <p:cNvPr id="19" name="矩形 18"/>
          <p:cNvSpPr/>
          <p:nvPr/>
        </p:nvSpPr>
        <p:spPr>
          <a:xfrm>
            <a:off x="5054433" y="4300721"/>
            <a:ext cx="88069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轻柔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20271" b="67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97437" y="1986184"/>
            <a:ext cx="5455409" cy="2167323"/>
            <a:chOff x="636779" y="2700048"/>
            <a:chExt cx="4672803" cy="2167323"/>
          </a:xfrm>
        </p:grpSpPr>
        <p:sp>
          <p:nvSpPr>
            <p:cNvPr id="7" name="文本框 6"/>
            <p:cNvSpPr txBox="1"/>
            <p:nvPr/>
          </p:nvSpPr>
          <p:spPr>
            <a:xfrm>
              <a:off x="636779" y="2700048"/>
              <a:ext cx="45966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5400" b="1" dirty="0">
                  <a:solidFill>
                    <a:schemeClr val="bg1"/>
                  </a:solidFill>
                  <a:cs typeface="+mn-ea"/>
                  <a:sym typeface="+mn-lt"/>
                </a:rPr>
                <a:t>感谢各位的聆听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80712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836058" y="2229888"/>
            <a:ext cx="6491842" cy="3409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你读过安徒生的童话吗？你听说过美人鱼的故事吗？今天就让我们一同走进安徒生的童话世界，去认识一位美丽的美人鱼吧！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3068636"/>
            <a:ext cx="4162779" cy="234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5578" y="2281100"/>
            <a:ext cx="683733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安徒生：丹麦19世纪著名童话作家，世界文学童话创始人。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主要作品：《丑小鸭》《国王的新衣》和《豌豆公主》等。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7086" y="2281100"/>
            <a:ext cx="3035935" cy="307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0506" y="1703671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77999" y="2970398"/>
            <a:ext cx="11595596" cy="5324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港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口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宴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会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睫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毛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婚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礼   喜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讯   挽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着   神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圣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仪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式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旗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帜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陈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设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垫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子    永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恒     抚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3777" y="2397107"/>
            <a:ext cx="122982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 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gǎng</a:t>
            </a:r>
            <a:endParaRPr kumimoji="0" lang="zh-CN" altLang="en-US" sz="32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6473" y="2396790"/>
            <a:ext cx="961097" cy="25545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yàn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22206" y="2379242"/>
            <a:ext cx="867545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hūn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35276" y="2376602"/>
            <a:ext cx="728084" cy="25545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jié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05939" y="2326186"/>
            <a:ext cx="84510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xùn</a:t>
            </a:r>
          </a:p>
        </p:txBody>
      </p:sp>
      <p:sp>
        <p:nvSpPr>
          <p:cNvPr id="14" name="矩形 13"/>
          <p:cNvSpPr/>
          <p:nvPr/>
        </p:nvSpPr>
        <p:spPr>
          <a:xfrm>
            <a:off x="8619078" y="2325869"/>
            <a:ext cx="1085554" cy="25545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wǎn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488791" y="2326186"/>
            <a:ext cx="1334020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shèng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1196" y="3677281"/>
            <a:ext cx="617477" cy="25545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yí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57173" y="3666790"/>
            <a:ext cx="845103" cy="30469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zhì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85706" y="3649242"/>
            <a:ext cx="958917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diàn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19376" y="3646602"/>
            <a:ext cx="1210588" cy="30469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chén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10739" y="3596186"/>
            <a:ext cx="109517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héng</a:t>
            </a:r>
          </a:p>
        </p:txBody>
      </p:sp>
      <p:sp>
        <p:nvSpPr>
          <p:cNvPr id="21" name="矩形 20"/>
          <p:cNvSpPr/>
          <p:nvPr/>
        </p:nvSpPr>
        <p:spPr>
          <a:xfrm>
            <a:off x="9304878" y="3595869"/>
            <a:ext cx="657552" cy="30469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fǔ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172251" y="19866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1935755" y="3111416"/>
            <a:ext cx="1925638" cy="141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奢望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晨曦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3384849" y="3692111"/>
            <a:ext cx="1182688" cy="819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矩形 5"/>
          <p:cNvSpPr>
            <a:spLocks noChangeArrowheads="1"/>
          </p:cNvSpPr>
          <p:nvPr/>
        </p:nvSpPr>
        <p:spPr bwMode="auto">
          <a:xfrm>
            <a:off x="4702959" y="4303358"/>
            <a:ext cx="6181487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过高、过分的希望。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5"/>
          <p:cNvSpPr>
            <a:spLocks noChangeArrowheads="1"/>
          </p:cNvSpPr>
          <p:nvPr/>
        </p:nvSpPr>
        <p:spPr bwMode="auto">
          <a:xfrm>
            <a:off x="4744433" y="3141091"/>
            <a:ext cx="6594587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黎明后的微光。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3384311" y="3450833"/>
            <a:ext cx="1181528" cy="832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知识梳理</a:t>
            </a:r>
          </a:p>
        </p:txBody>
      </p:sp>
      <p:sp>
        <p:nvSpPr>
          <p:cNvPr id="10" name="矩形 5"/>
          <p:cNvSpPr/>
          <p:nvPr/>
        </p:nvSpPr>
        <p:spPr>
          <a:xfrm>
            <a:off x="1052195" y="1811957"/>
            <a:ext cx="9392285" cy="1308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快速读读课文，这是《海的女儿》的结尾部分，如果让你给这个部分领取个题目，你认为是什么题目较合适？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云形 11"/>
          <p:cNvSpPr/>
          <p:nvPr/>
        </p:nvSpPr>
        <p:spPr>
          <a:xfrm>
            <a:off x="3530600" y="4014093"/>
            <a:ext cx="4673600" cy="145577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王子结婚，美 人鱼化为泡沫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06949" y="2101456"/>
            <a:ext cx="7974711" cy="1493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给课文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梳理脉络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你来简单说说课文主要讲了哪两部分内容。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文本框 99"/>
          <p:cNvSpPr txBox="1"/>
          <p:nvPr/>
        </p:nvSpPr>
        <p:spPr>
          <a:xfrm>
            <a:off x="2805579" y="1669268"/>
            <a:ext cx="10353712" cy="13152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第一部分讲了美人鱼眼睁睁地看着王子娶了别的公主。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第二部分讲了美人鱼没有加害王子，自己变成了泡沫。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2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8e9f16ac-f269-49a8-90f7-4ad4d50a100b}"/>
  <p:tag name="KSO_WM_UNIT_TEXTBOXSTYLE_TEMPLATEID" val="3132584"/>
  <p:tag name="KSO_WM_UNIT_TEXTBOXSTYLE_TYPE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2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8e9f16ac-f269-49a8-90f7-4ad4d50a100b}"/>
  <p:tag name="KSO_WM_UNIT_TEXTBOXSTYLE_TEMPLATEID" val="3132584"/>
  <p:tag name="KSO_WM_UNIT_TEXTBOXSTYLE_TYPE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2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8e9f16ac-f269-49a8-90f7-4ad4d50a100b}"/>
  <p:tag name="KSO_WM_UNIT_TEXTBOXSTYLE_TEMPLATEID" val="3132584"/>
  <p:tag name="KSO_WM_UNIT_TEXTBOXSTYLE_TYPE" val="8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jywl42z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宽屏</PresentationFormat>
  <Paragraphs>142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思源黑体 CN Regular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30</cp:revision>
  <dcterms:created xsi:type="dcterms:W3CDTF">2020-08-05T19:27:00Z</dcterms:created>
  <dcterms:modified xsi:type="dcterms:W3CDTF">2023-01-10T07:21:44Z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BD74EA9876E5490995F29B638F88190A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