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403" r:id="rId3"/>
    <p:sldId id="408" r:id="rId4"/>
    <p:sldId id="409" r:id="rId5"/>
    <p:sldId id="410" r:id="rId6"/>
    <p:sldId id="412" r:id="rId7"/>
    <p:sldId id="411" r:id="rId8"/>
    <p:sldId id="413" r:id="rId9"/>
    <p:sldId id="426" r:id="rId10"/>
    <p:sldId id="415" r:id="rId11"/>
    <p:sldId id="417" r:id="rId12"/>
    <p:sldId id="416" r:id="rId13"/>
    <p:sldId id="427" r:id="rId14"/>
    <p:sldId id="419" r:id="rId15"/>
    <p:sldId id="421" r:id="rId16"/>
    <p:sldId id="420" r:id="rId17"/>
    <p:sldId id="428" r:id="rId18"/>
    <p:sldId id="423" r:id="rId19"/>
    <p:sldId id="425" r:id="rId20"/>
    <p:sldId id="424" r:id="rId21"/>
    <p:sldId id="429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D1D"/>
    <a:srgbClr val="213689"/>
    <a:srgbClr val="FFFFFF"/>
    <a:srgbClr val="E7BB87"/>
    <a:srgbClr val="382C28"/>
    <a:srgbClr val="EA4301"/>
    <a:srgbClr val="110500"/>
    <a:srgbClr val="0C5A55"/>
    <a:srgbClr val="709A95"/>
    <a:srgbClr val="C21A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/>
    <p:restoredTop sz="94682"/>
  </p:normalViewPr>
  <p:slideViewPr>
    <p:cSldViewPr snapToGrid="0" snapToObjects="1">
      <p:cViewPr>
        <p:scale>
          <a:sx n="66" d="100"/>
          <a:sy n="66" d="100"/>
        </p:scale>
        <p:origin x="-2532" y="-10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11123183" y="1095032"/>
            <a:ext cx="845170" cy="4433429"/>
            <a:chOff x="11123183" y="1095032"/>
            <a:chExt cx="845170" cy="4433429"/>
          </a:xfrm>
        </p:grpSpPr>
        <p:sp>
          <p:nvSpPr>
            <p:cNvPr id="4" name="文本框 3"/>
            <p:cNvSpPr txBox="1"/>
            <p:nvPr/>
          </p:nvSpPr>
          <p:spPr>
            <a:xfrm>
              <a:off x="11203371" y="2807803"/>
              <a:ext cx="615553" cy="2720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+mj-ea"/>
                  <a:ea typeface="+mj-ea"/>
                </a:rPr>
                <a:t>输入标题文字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1123183" y="1095032"/>
              <a:ext cx="845170" cy="157396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721475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0" y="-14989"/>
            <a:ext cx="12192000" cy="6887979"/>
            <a:chOff x="0" y="-14989"/>
            <a:chExt cx="12192000" cy="688797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72990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1" y="-14989"/>
              <a:ext cx="12191999" cy="6872989"/>
              <a:chOff x="1" y="-14989"/>
              <a:chExt cx="12191999" cy="6872989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" y="-14989"/>
                <a:ext cx="5846164" cy="6872989"/>
              </a:xfrm>
              <a:prstGeom prst="rect">
                <a:avLst/>
              </a:prstGeom>
              <a:blipFill dpi="0" rotWithShape="1">
                <a:blip r:embed="rId4" cstate="screen">
                  <a:alphaModFix amt="4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846165" y="-14989"/>
                <a:ext cx="6345835" cy="6872989"/>
              </a:xfrm>
              <a:prstGeom prst="rect">
                <a:avLst/>
              </a:prstGeom>
              <a:blipFill dpi="0" rotWithShape="1">
                <a:blip r:embed="rId5" cstate="screen">
                  <a:alphaModFix amt="4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1" y="4612961"/>
            <a:ext cx="4826834" cy="2245039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242216" y="794528"/>
            <a:ext cx="3633398" cy="556130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85421" y="-67554"/>
            <a:ext cx="11016000" cy="328284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4681886" y="689548"/>
            <a:ext cx="3042609" cy="56662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8542412" y="1"/>
            <a:ext cx="3649588" cy="5096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731124" y="2386818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884465" y="1650609"/>
            <a:ext cx="1846659" cy="4312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大雪是表示降雪的可能性比小雪时更大，天气更冷，雪往往下得大、范围也广。由于全球气候变暖，我国南方地区降雪量较小，而在北方已千里冰封。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81238"/>
            <a:ext cx="4706420" cy="287182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09730" y="2386818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63071" y="1650609"/>
            <a:ext cx="1846659" cy="4312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大雪是表示降雪的可能性比小雪时更大，天气更冷，雪往往下得大、范围也广。由于全球气候变暖，我国南方地区降雪量较小，而在北方已千里冰封。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247" y="656705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rgbClr val="8D1D1D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8D1D1D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8D1D1D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8D1D1D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rgbClr val="8D1D1D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10998" y="645893"/>
            <a:ext cx="449800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传统节气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25111" y="1865157"/>
            <a:ext cx="4339650" cy="43695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荔挺出。荔，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本草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谓之蠡，实即马薤也。郑康成、蔡邕、高诱皆云马薤，况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说文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云：荔似蒲而小，根可为刷，与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本草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同。但陈澔注为香草，附和者即以为零陵香，殊不知零陵香自生于三月也。荔挺出。荔，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本草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谓之蠡，实即马薤也。郑康成、蔡邕、高诱皆云马薤，况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说文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云：荔似蒲而小，根可为刷，与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本草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同。但陈澔注为香草，附和者即以为零陵香，殊不知零陵香自生于三月也。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5458394" y="1153724"/>
            <a:ext cx="4992843" cy="4992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-14989"/>
            <a:ext cx="12192000" cy="6887979"/>
            <a:chOff x="0" y="-14989"/>
            <a:chExt cx="12192000" cy="688797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7299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" y="-14989"/>
              <a:ext cx="12191999" cy="6872989"/>
              <a:chOff x="1" y="-14989"/>
              <a:chExt cx="12191999" cy="6872989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" y="-14989"/>
                <a:ext cx="5846164" cy="6872989"/>
              </a:xfrm>
              <a:prstGeom prst="rect">
                <a:avLst/>
              </a:prstGeom>
              <a:blipFill dpi="0" rotWithShape="1">
                <a:blip r:embed="rId4" cstate="screen">
                  <a:alphaModFix amt="4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846165" y="-14989"/>
                <a:ext cx="6345835" cy="6872989"/>
              </a:xfrm>
              <a:prstGeom prst="rect">
                <a:avLst/>
              </a:prstGeom>
              <a:blipFill dpi="0" rotWithShape="1">
                <a:blip r:embed="rId5" cstate="screen">
                  <a:alphaModFix amt="4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1" y="4612961"/>
            <a:ext cx="4826834" cy="22450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85421" y="-67554"/>
            <a:ext cx="11016000" cy="328284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542412" y="1"/>
            <a:ext cx="3649588" cy="5096656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7156591" y="2173105"/>
            <a:ext cx="1029547" cy="1331570"/>
            <a:chOff x="3518053" y="2573910"/>
            <a:chExt cx="1029547" cy="133157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3518053" y="2573910"/>
              <a:ext cx="1029547" cy="133157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3691183" y="2765730"/>
              <a:ext cx="677108" cy="82971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大雪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 rot="16200000">
            <a:off x="5143229" y="1385293"/>
            <a:ext cx="1292662" cy="290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第三章</a:t>
            </a:r>
          </a:p>
        </p:txBody>
      </p:sp>
      <p:sp>
        <p:nvSpPr>
          <p:cNvPr id="26" name="文本框 25"/>
          <p:cNvSpPr txBox="1"/>
          <p:nvPr/>
        </p:nvSpPr>
        <p:spPr>
          <a:xfrm rot="16200000">
            <a:off x="5448287" y="1315247"/>
            <a:ext cx="1200329" cy="565433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节气民俗特点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9953514" y="3900800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619786" y="4077821"/>
            <a:ext cx="4339650" cy="21260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我们知道，强冷空气往往能够形成较大范围降雪或局地暴雪。降雪的益处很多，特别是有利于缓解冬旱，冻死农田病虫，有利于冬季旅游的开展。但降雪路滑，化雪成冰，容易导致民航航班延误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865910" y="804066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019056" y="947601"/>
            <a:ext cx="3924151" cy="17698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有人做过统计，我国强冷空气最多的月份是在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月。北方大部分地区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月份的平均温度约在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–5℃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～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–20℃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之间，南方的强冷空气过后，有时也会出现霜冻。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-16999" y="1105524"/>
            <a:ext cx="4499126" cy="4646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9162695" y="868643"/>
            <a:ext cx="615553" cy="21041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193244" y="1419486"/>
            <a:ext cx="2954655" cy="45609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据统计，一般每年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月开始到次年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月，西雾凇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北、东北以及长江流域大部，先后会有雾凇出现，湿度大的山区比较多见。雾凇是低温时空气中水汽直接凝华，或过冷雾滴直接冻结，在物体上的乳白色冰晶沉积物。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5199" y="1414909"/>
            <a:ext cx="4865493" cy="4238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072278" y="2817726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25619" y="2081517"/>
            <a:ext cx="1846659" cy="4312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过冷却水滴从空中下降，当它到达地面，碰到地面上的任何物体时，立刻发生冻结，就形成了冻雨。出现冻雨时，地面及物体上出现一层不平的冰壳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93965" y="1307971"/>
            <a:ext cx="2677656" cy="39691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强冷空气到达南方，特别是贵州、湖南、湖北等雨凇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地，容易出现冻雨。冻雨是从高空冷层降落的雪花，到中层有时融化成雨，到低空冷层，又成为温度虽低于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0℃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，但仍然是雨滴的过冷却水。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08716" y="16303"/>
            <a:ext cx="3969109" cy="3969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-14989"/>
            <a:ext cx="12192000" cy="6887979"/>
            <a:chOff x="0" y="-14989"/>
            <a:chExt cx="12192000" cy="688797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7299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" y="-14989"/>
              <a:ext cx="12191999" cy="6872989"/>
              <a:chOff x="1" y="-14989"/>
              <a:chExt cx="12191999" cy="6872989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" y="-14989"/>
                <a:ext cx="5846164" cy="6872989"/>
              </a:xfrm>
              <a:prstGeom prst="rect">
                <a:avLst/>
              </a:prstGeom>
              <a:blipFill dpi="0" rotWithShape="1">
                <a:blip r:embed="rId4" cstate="screen">
                  <a:alphaModFix amt="4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846165" y="-14989"/>
                <a:ext cx="6345835" cy="6872989"/>
              </a:xfrm>
              <a:prstGeom prst="rect">
                <a:avLst/>
              </a:prstGeom>
              <a:blipFill dpi="0" rotWithShape="1">
                <a:blip r:embed="rId5" cstate="screen">
                  <a:alphaModFix amt="4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1" y="4612961"/>
            <a:ext cx="4826834" cy="22450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85421" y="-67554"/>
            <a:ext cx="11016000" cy="328284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542412" y="1"/>
            <a:ext cx="3649588" cy="5096656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7156591" y="2173105"/>
            <a:ext cx="1029547" cy="1331570"/>
            <a:chOff x="3518053" y="2573910"/>
            <a:chExt cx="1029547" cy="133157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3518053" y="2573910"/>
              <a:ext cx="1029547" cy="133157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3691183" y="2765730"/>
              <a:ext cx="677108" cy="82971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大雪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 rot="16200000">
            <a:off x="5143229" y="1385293"/>
            <a:ext cx="1292662" cy="290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第四章</a:t>
            </a:r>
          </a:p>
        </p:txBody>
      </p:sp>
      <p:sp>
        <p:nvSpPr>
          <p:cNvPr id="26" name="文本框 25"/>
          <p:cNvSpPr txBox="1"/>
          <p:nvPr/>
        </p:nvSpPr>
        <p:spPr>
          <a:xfrm rot="16200000">
            <a:off x="5448287" y="1315247"/>
            <a:ext cx="1200329" cy="565433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节气谚语俗语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35684" y="3707884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21698" y="3818368"/>
            <a:ext cx="3508653" cy="2450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冬季，内蒙古包头河段结冰封河，而偏南的兰州河没有封河，河水流向已经封河的河段，由于封河的河段上的冰层和凌坝阻挡了上游下来的河水，迫使水位抬高，易在包头河段产生水漫河堤的灾害。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35684" y="854515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06200" y="964999"/>
            <a:ext cx="3924151" cy="2450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我国冬季雾凇日数多的地方有：黑龙江、吉林、新疆北部、陕西北部。雾凇是受到人们普遍欣赏的一种自然美景，但是它有时也会成为一种自然灾害，严重时会将电线、树木压断，影响交通、供电和通信等。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33520" y="1504914"/>
            <a:ext cx="3838544" cy="3820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 rot="16200000">
            <a:off x="8553606" y="1566792"/>
            <a:ext cx="553998" cy="25183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86989" y="3440246"/>
            <a:ext cx="8032968" cy="25183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大雪是“进补”的好时节，素有“冬天进补，开春打虎”的说法。冬令进补能提高人体的免疫功能，促进新陈代谢，使畏寒的现象得到改善。冬令进补还能调节体内的物质代谢，使营养物质转化的能量最大限度地贮存于体内，有助于体内阳气的升发，俗话说“三九补一冬，来年无病痛”。此时宜温补助阳、补肾壮骨、养阴益精。冬季食补应供给富含蛋白质、维生素和易于消化的食物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40328"/>
            <a:ext cx="7348473" cy="3158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20894" y="2460967"/>
            <a:ext cx="615553" cy="21041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97588" y="2604502"/>
            <a:ext cx="2262158" cy="36080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直到肉色由鲜转暗，表面有液体渗出时，再把肉连剩下的盐放进缸内，用石头压住，放在阴凉背光的地方，半月后取出，将腌出的卤汁入锅加水烧开，撇去浮沫，放入晾干的禽畜肉，一层层码在缸内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808600" y="1057939"/>
            <a:ext cx="615553" cy="21041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854298" y="1201474"/>
            <a:ext cx="3093154" cy="36080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老南京有句俗语，叫做“小雪腌菜，大雪腌肉”。大雪腊肉 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[7]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节气一到，家家户户忙着腌制“咸货”。将大盐加八角、桂皮、花椒、白糖等入锅炒熟，待炒过的花椒盐凉透后，涂抹在鱼、肉和光禽内外，反复揉搓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"/>
            <a:ext cx="4916774" cy="4916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-14989"/>
            <a:ext cx="12192000" cy="6887979"/>
            <a:chOff x="0" y="-14989"/>
            <a:chExt cx="12192000" cy="6887979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72990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1" y="-14989"/>
              <a:ext cx="12191999" cy="6872989"/>
              <a:chOff x="1" y="-14989"/>
              <a:chExt cx="12191999" cy="6872989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" y="-14989"/>
                <a:ext cx="5846164" cy="6872989"/>
              </a:xfrm>
              <a:prstGeom prst="rect">
                <a:avLst/>
              </a:prstGeom>
              <a:blipFill dpi="0" rotWithShape="1">
                <a:blip r:embed="rId4" cstate="screen">
                  <a:alphaModFix amt="4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846165" y="-14989"/>
                <a:ext cx="6345835" cy="6872989"/>
              </a:xfrm>
              <a:prstGeom prst="rect">
                <a:avLst/>
              </a:prstGeom>
              <a:blipFill dpi="0" rotWithShape="1">
                <a:blip r:embed="rId5" cstate="screen">
                  <a:alphaModFix amt="4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1" y="5143324"/>
            <a:ext cx="3686554" cy="171467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85421" y="-67554"/>
            <a:ext cx="11016000" cy="328284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003978" y="1"/>
            <a:ext cx="3188022" cy="445207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98528" y="2726258"/>
            <a:ext cx="677108" cy="1620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第四章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35505" y="2726258"/>
            <a:ext cx="677108" cy="1620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第三章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09459" y="2726258"/>
            <a:ext cx="677108" cy="1620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第一章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72482" y="2726258"/>
            <a:ext cx="677108" cy="1620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第二章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2785133" y="4068765"/>
            <a:ext cx="731182" cy="619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7996064" y="4068765"/>
            <a:ext cx="731182" cy="619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4522110" y="4068765"/>
            <a:ext cx="731182" cy="6191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6259087" y="4068765"/>
            <a:ext cx="731182" cy="61918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14102" y="3719260"/>
            <a:ext cx="553998" cy="202688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节气谚语俗语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86553" y="3268150"/>
            <a:ext cx="0" cy="4621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152597" y="3719260"/>
            <a:ext cx="553998" cy="202688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节气民俗活动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5425048" y="3268150"/>
            <a:ext cx="0" cy="4621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629586" y="3719260"/>
            <a:ext cx="553998" cy="202688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大雪节气简介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8902037" y="3268150"/>
            <a:ext cx="0" cy="4621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891092" y="3719260"/>
            <a:ext cx="553998" cy="202688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大雪节气特点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7163543" y="3268150"/>
            <a:ext cx="0" cy="4621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095693" y="1366279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4" grpId="0"/>
      <p:bldP spid="16" grpId="0"/>
      <p:bldP spid="18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4989"/>
            <a:ext cx="12192000" cy="6887979"/>
            <a:chOff x="0" y="-14989"/>
            <a:chExt cx="12192000" cy="688797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72990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1" y="-14989"/>
              <a:ext cx="12191999" cy="6872989"/>
              <a:chOff x="1" y="-14989"/>
              <a:chExt cx="12191999" cy="6872989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" y="-14989"/>
                <a:ext cx="5846164" cy="6872989"/>
              </a:xfrm>
              <a:prstGeom prst="rect">
                <a:avLst/>
              </a:prstGeom>
              <a:blipFill dpi="0" rotWithShape="1">
                <a:blip r:embed="rId4" cstate="screen">
                  <a:alphaModFix amt="4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846165" y="-14989"/>
                <a:ext cx="6345835" cy="6872989"/>
              </a:xfrm>
              <a:prstGeom prst="rect">
                <a:avLst/>
              </a:prstGeom>
              <a:blipFill dpi="0" rotWithShape="1">
                <a:blip r:embed="rId5" cstate="screen">
                  <a:alphaModFix amt="4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1" y="4612961"/>
            <a:ext cx="4826834" cy="224503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242216" y="794528"/>
            <a:ext cx="3633398" cy="556130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85421" y="-67554"/>
            <a:ext cx="11016000" cy="32828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4681886" y="689548"/>
            <a:ext cx="3042609" cy="566628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8542412" y="1"/>
            <a:ext cx="3649588" cy="5096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-14989"/>
            <a:ext cx="12192000" cy="6887979"/>
            <a:chOff x="0" y="-14989"/>
            <a:chExt cx="12192000" cy="688797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7299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" y="-14989"/>
              <a:ext cx="12191999" cy="6872989"/>
              <a:chOff x="1" y="-14989"/>
              <a:chExt cx="12191999" cy="6872989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" y="-14989"/>
                <a:ext cx="5846164" cy="6872989"/>
              </a:xfrm>
              <a:prstGeom prst="rect">
                <a:avLst/>
              </a:prstGeom>
              <a:blipFill dpi="0" rotWithShape="1">
                <a:blip r:embed="rId4" cstate="screen">
                  <a:alphaModFix amt="4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846165" y="-14989"/>
                <a:ext cx="6345835" cy="6872989"/>
              </a:xfrm>
              <a:prstGeom prst="rect">
                <a:avLst/>
              </a:prstGeom>
              <a:blipFill dpi="0" rotWithShape="1">
                <a:blip r:embed="rId5" cstate="screen">
                  <a:alphaModFix amt="4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1" y="4612961"/>
            <a:ext cx="4826834" cy="22450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85421" y="-67554"/>
            <a:ext cx="11016000" cy="328284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542412" y="1"/>
            <a:ext cx="3649588" cy="509665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156591" y="2173105"/>
            <a:ext cx="1029547" cy="1331570"/>
            <a:chOff x="3518053" y="2573910"/>
            <a:chExt cx="1029547" cy="13315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3518053" y="2573910"/>
              <a:ext cx="1029547" cy="133157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3691183" y="2765730"/>
              <a:ext cx="677108" cy="82971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大雪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 rot="16200000">
            <a:off x="5143229" y="1385293"/>
            <a:ext cx="1292662" cy="290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第一章</a:t>
            </a:r>
          </a:p>
        </p:txBody>
      </p:sp>
      <p:sp>
        <p:nvSpPr>
          <p:cNvPr id="12" name="文本框 11"/>
          <p:cNvSpPr txBox="1"/>
          <p:nvPr/>
        </p:nvSpPr>
        <p:spPr>
          <a:xfrm rot="16200000">
            <a:off x="5448287" y="1315247"/>
            <a:ext cx="1200329" cy="565433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大雪节气介绍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文本框 83"/>
          <p:cNvSpPr txBox="1"/>
          <p:nvPr/>
        </p:nvSpPr>
        <p:spPr>
          <a:xfrm>
            <a:off x="9120781" y="842809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6141914" y="953292"/>
            <a:ext cx="3093154" cy="24512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大雪，是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24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节气中的第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个节气，在公历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至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日入节，时太阳到达黄经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255°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。节气大雪的到来，也就意味着天气会越来越冷，下雪的可能性大增。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9120781" y="3716375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6575766" y="3826858"/>
            <a:ext cx="2677656" cy="24512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大雪和小雪、雨水、谷雨等节气一样，都是直接反映降水的节气。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说：“大雪，十一月节，至此而雪盛也。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0" y="1716876"/>
            <a:ext cx="4771069" cy="342424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1123183" y="1095032"/>
            <a:ext cx="845170" cy="1573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921292" y="2669000"/>
            <a:ext cx="615553" cy="21313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83269" y="2717919"/>
            <a:ext cx="5262979" cy="27206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平气法划分的节气，大雪时节分为三候：“一候鹖鴠不鸣；二候虎始交；三候荔挺出。”是说此时因天气寒冷，寒号鸟也不再鸣叫了；此时是阴气最盛时期，所谓盛极而衰，阳气已有所萌动，老虎开始有求偶行为；“荔挺”为兰草的一种，感到阳气的萌动而抽出新芽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1123183" y="1095032"/>
            <a:ext cx="845170" cy="15739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-1"/>
            <a:ext cx="5098685" cy="5098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9350415" y="1544657"/>
            <a:ext cx="677108" cy="23878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95760" y="1796665"/>
            <a:ext cx="2954655" cy="36080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大雪节气最常见的就是降温。据统计，我国强冷空气最多的月份是在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月，强冷空气过后，北方大部分地区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月的平均温度约在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-20℃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至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-5℃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之间，南方也会出现霜冻，强冷空气往往能够带来降雪或暴雪。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94282" y="1472761"/>
            <a:ext cx="4017364" cy="391247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2905059" y="783095"/>
            <a:ext cx="615553" cy="21041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53089" y="1164512"/>
            <a:ext cx="1846659" cy="38729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鹖鴠不鸣。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禽经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曰：鹖，毅鸟也。似雉而大，有毛角，鬬死方休，古人取为勇士，冠名可知矣，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汉书音义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亦然。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埤雅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云：黄黑色，故名为鹖。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0174352" y="1098281"/>
            <a:ext cx="615553" cy="21041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491385" y="1479699"/>
            <a:ext cx="2677656" cy="31694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常说，“瑞雪兆丰年”。严冬积雪覆盖大地，保持地面及作物周围的温度不会因寒流侵袭而降得很低，冬作物创造了良好的越冬环境。积雪融化时又增加了土壤水分含量，供作物春季生长的需要。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tretch>
            <a:fillRect/>
          </a:stretch>
        </p:blipFill>
        <p:spPr>
          <a:xfrm>
            <a:off x="3255461" y="2620260"/>
            <a:ext cx="3984207" cy="3633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-14989"/>
            <a:ext cx="12192000" cy="6887979"/>
            <a:chOff x="0" y="-14989"/>
            <a:chExt cx="12192000" cy="688797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7299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" y="-14989"/>
              <a:ext cx="12191999" cy="6872989"/>
              <a:chOff x="1" y="-14989"/>
              <a:chExt cx="12191999" cy="6872989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" y="-14989"/>
                <a:ext cx="5846164" cy="6872989"/>
              </a:xfrm>
              <a:prstGeom prst="rect">
                <a:avLst/>
              </a:prstGeom>
              <a:blipFill dpi="0" rotWithShape="1">
                <a:blip r:embed="rId4" cstate="screen">
                  <a:alphaModFix amt="4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846165" y="-14989"/>
                <a:ext cx="6345835" cy="6872989"/>
              </a:xfrm>
              <a:prstGeom prst="rect">
                <a:avLst/>
              </a:prstGeom>
              <a:blipFill dpi="0" rotWithShape="1">
                <a:blip r:embed="rId5" cstate="screen">
                  <a:alphaModFix amt="4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1" y="4612961"/>
            <a:ext cx="4826834" cy="22450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85421" y="-67554"/>
            <a:ext cx="11016000" cy="328284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542412" y="1"/>
            <a:ext cx="3649588" cy="5096656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7156591" y="2173105"/>
            <a:ext cx="1029547" cy="1331570"/>
            <a:chOff x="3518053" y="2573910"/>
            <a:chExt cx="1029547" cy="133157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3518053" y="2573910"/>
              <a:ext cx="1029547" cy="133157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3691183" y="2765730"/>
              <a:ext cx="677108" cy="82971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大雪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 rot="16200000">
            <a:off x="5143229" y="1385293"/>
            <a:ext cx="1292662" cy="290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第二章</a:t>
            </a:r>
          </a:p>
        </p:txBody>
      </p:sp>
      <p:sp>
        <p:nvSpPr>
          <p:cNvPr id="26" name="文本框 25"/>
          <p:cNvSpPr txBox="1"/>
          <p:nvPr/>
        </p:nvSpPr>
        <p:spPr>
          <a:xfrm rot="16200000">
            <a:off x="5448287" y="1315247"/>
            <a:ext cx="1200329" cy="565433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大雪节气特点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274143" y="1307470"/>
            <a:ext cx="615553" cy="21041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52507" y="1444912"/>
            <a:ext cx="3416320" cy="39274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据此，本阳鸟，感六阴之极不鸣矣。若郭璞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方言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：似鸡，冬无毛，昼夜鸣，即寒号虫。陈澔与方氏亦曰求旦之鸟，皆非也。夜既鸣，何为不鸣耶？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丹铅余录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作鴈，亦恐不然。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淮南子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作鳱鴠，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诗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注作渴旦。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82386" y="1444912"/>
            <a:ext cx="4206380" cy="4206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红蓝撞色中国风大雪节气主题PPT模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ywycau2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1411</Words>
  <Application>Microsoft Office PowerPoint</Application>
  <PresentationFormat>宽屏</PresentationFormat>
  <Paragraphs>84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2022-03-11T03:12:33Z</dcterms:created>
  <dcterms:modified xsi:type="dcterms:W3CDTF">2023-01-11T02:15:43Z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B76673E85E2A4F6FBB70BA7064F7EA6F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