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81" r:id="rId3"/>
    <p:sldId id="282" r:id="rId4"/>
    <p:sldId id="287" r:id="rId5"/>
    <p:sldId id="283" r:id="rId6"/>
    <p:sldId id="284" r:id="rId7"/>
    <p:sldId id="285" r:id="rId8"/>
    <p:sldId id="286" r:id="rId9"/>
    <p:sldId id="288" r:id="rId10"/>
    <p:sldId id="291" r:id="rId11"/>
    <p:sldId id="292" r:id="rId12"/>
    <p:sldId id="293" r:id="rId13"/>
    <p:sldId id="289" r:id="rId14"/>
    <p:sldId id="295" r:id="rId15"/>
    <p:sldId id="304" r:id="rId16"/>
    <p:sldId id="297" r:id="rId17"/>
    <p:sldId id="290" r:id="rId18"/>
    <p:sldId id="299" r:id="rId19"/>
    <p:sldId id="300" r:id="rId20"/>
    <p:sldId id="301" r:id="rId21"/>
    <p:sldId id="30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92D"/>
    <a:srgbClr val="E59128"/>
    <a:srgbClr val="F19E2F"/>
    <a:srgbClr val="FFCF75"/>
    <a:srgbClr val="FFEFDA"/>
    <a:srgbClr val="E28E27"/>
    <a:srgbClr val="EF7F00"/>
    <a:srgbClr val="E28D27"/>
    <a:srgbClr val="87C271"/>
    <a:srgbClr val="2C9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 autoAdjust="0"/>
    <p:restoredTop sz="96314" autoAdjust="0"/>
  </p:normalViewPr>
  <p:slideViewPr>
    <p:cSldViewPr snapToGrid="0">
      <p:cViewPr>
        <p:scale>
          <a:sx n="66" d="100"/>
          <a:sy n="66" d="100"/>
        </p:scale>
        <p:origin x="-2358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915-13BA-429B-B834-61B89EE1ED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D768-FE41-43FD-AE61-807F5F1E1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D768-FE41-43FD-AE61-807F5F1E1F4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50191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图片包含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72143" y="212271"/>
            <a:ext cx="11642272" cy="6433457"/>
          </a:xfrm>
          <a:custGeom>
            <a:avLst/>
            <a:gdLst>
              <a:gd name="connsiteX0" fmla="*/ 0 w 11636829"/>
              <a:gd name="connsiteY0" fmla="*/ 0 h 6433457"/>
              <a:gd name="connsiteX1" fmla="*/ 11636829 w 11636829"/>
              <a:gd name="connsiteY1" fmla="*/ 0 h 6433457"/>
              <a:gd name="connsiteX2" fmla="*/ 11636829 w 11636829"/>
              <a:gd name="connsiteY2" fmla="*/ 6433457 h 6433457"/>
              <a:gd name="connsiteX3" fmla="*/ 0 w 11636829"/>
              <a:gd name="connsiteY3" fmla="*/ 6433457 h 6433457"/>
              <a:gd name="connsiteX4" fmla="*/ 0 w 11636829"/>
              <a:gd name="connsiteY4" fmla="*/ 0 h 6433457"/>
              <a:gd name="connsiteX0-1" fmla="*/ 5443 w 11642272"/>
              <a:gd name="connsiteY0-2" fmla="*/ 0 h 6433457"/>
              <a:gd name="connsiteX1-3" fmla="*/ 11642272 w 11642272"/>
              <a:gd name="connsiteY1-4" fmla="*/ 0 h 6433457"/>
              <a:gd name="connsiteX2-5" fmla="*/ 11642272 w 11642272"/>
              <a:gd name="connsiteY2-6" fmla="*/ 6433457 h 6433457"/>
              <a:gd name="connsiteX3-7" fmla="*/ 5443 w 11642272"/>
              <a:gd name="connsiteY3-8" fmla="*/ 6433457 h 6433457"/>
              <a:gd name="connsiteX4-9" fmla="*/ 0 w 11642272"/>
              <a:gd name="connsiteY4-10" fmla="*/ 3020786 h 6433457"/>
              <a:gd name="connsiteX5" fmla="*/ 5443 w 11642272"/>
              <a:gd name="connsiteY5" fmla="*/ 0 h 6433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1642272" h="6433457">
                <a:moveTo>
                  <a:pt x="5443" y="0"/>
                </a:moveTo>
                <a:lnTo>
                  <a:pt x="11642272" y="0"/>
                </a:lnTo>
                <a:lnTo>
                  <a:pt x="11642272" y="6433457"/>
                </a:lnTo>
                <a:lnTo>
                  <a:pt x="5443" y="6433457"/>
                </a:lnTo>
                <a:cubicBezTo>
                  <a:pt x="3629" y="5295900"/>
                  <a:pt x="1814" y="4158343"/>
                  <a:pt x="0" y="3020786"/>
                </a:cubicBezTo>
                <a:cubicBezTo>
                  <a:pt x="1814" y="2013857"/>
                  <a:pt x="3629" y="1006929"/>
                  <a:pt x="5443" y="0"/>
                </a:cubicBezTo>
                <a:close/>
              </a:path>
            </a:pathLst>
          </a:custGeom>
          <a:solidFill>
            <a:srgbClr val="FF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15686" y="2895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0F12-8770-4C79-B335-C1DF728D8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桌子, 电脑, 大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200025"/>
            <a:ext cx="12915900" cy="6457950"/>
          </a:xfrm>
          <a:prstGeom prst="rect">
            <a:avLst/>
          </a:prstGeom>
        </p:spPr>
      </p:pic>
      <p:pic>
        <p:nvPicPr>
          <p:cNvPr id="11" name="图片 10" descr="图片包含 徽标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728" y="200025"/>
            <a:ext cx="5245554" cy="5245554"/>
          </a:xfrm>
          <a:custGeom>
            <a:avLst/>
            <a:gdLst>
              <a:gd name="connsiteX0" fmla="*/ 1937658 w 5845629"/>
              <a:gd name="connsiteY0" fmla="*/ 3936546 h 5845629"/>
              <a:gd name="connsiteX1" fmla="*/ 1937658 w 5845629"/>
              <a:gd name="connsiteY1" fmla="*/ 4644118 h 5845629"/>
              <a:gd name="connsiteX2" fmla="*/ 4680858 w 5845629"/>
              <a:gd name="connsiteY2" fmla="*/ 4644118 h 5845629"/>
              <a:gd name="connsiteX3" fmla="*/ 4680858 w 5845629"/>
              <a:gd name="connsiteY3" fmla="*/ 3936546 h 5845629"/>
              <a:gd name="connsiteX4" fmla="*/ 0 w 5845629"/>
              <a:gd name="connsiteY4" fmla="*/ 0 h 5845629"/>
              <a:gd name="connsiteX5" fmla="*/ 5845629 w 5845629"/>
              <a:gd name="connsiteY5" fmla="*/ 0 h 5845629"/>
              <a:gd name="connsiteX6" fmla="*/ 5845629 w 5845629"/>
              <a:gd name="connsiteY6" fmla="*/ 5845629 h 5845629"/>
              <a:gd name="connsiteX7" fmla="*/ 0 w 5845629"/>
              <a:gd name="connsiteY7" fmla="*/ 5845629 h 58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5629" h="5845629">
                <a:moveTo>
                  <a:pt x="1937658" y="3936546"/>
                </a:moveTo>
                <a:lnTo>
                  <a:pt x="1937658" y="4644118"/>
                </a:lnTo>
                <a:lnTo>
                  <a:pt x="4680858" y="4644118"/>
                </a:lnTo>
                <a:lnTo>
                  <a:pt x="4680858" y="3936546"/>
                </a:lnTo>
                <a:close/>
                <a:moveTo>
                  <a:pt x="0" y="0"/>
                </a:moveTo>
                <a:lnTo>
                  <a:pt x="5845629" y="0"/>
                </a:lnTo>
                <a:lnTo>
                  <a:pt x="5845629" y="5845629"/>
                </a:lnTo>
                <a:lnTo>
                  <a:pt x="0" y="5845629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4916123" y="3756769"/>
            <a:ext cx="278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E28D27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THANKS-GIVING DAY</a:t>
            </a:r>
            <a:endParaRPr lang="zh-CN" altLang="en-US" sz="2000" dirty="0">
              <a:solidFill>
                <a:srgbClr val="E28D27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77603" y="74291"/>
            <a:ext cx="623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感恩节节日介绍</a:t>
            </a:r>
            <a:r>
              <a:rPr kumimoji="1" lang="en-US" altLang="zh-CN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pic>
        <p:nvPicPr>
          <p:cNvPr id="9" name="图片 8" descr="图片包含 橙子, 桌子, 小, 水果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7" y="-254001"/>
            <a:ext cx="2409825" cy="2409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08392" y="4235792"/>
            <a:ext cx="4802225" cy="617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感恩节（</a:t>
            </a:r>
            <a:r>
              <a:rPr kumimoji="1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Thanksgiving Day</a:t>
            </a:r>
            <a:r>
              <a:rPr kumimoji="1" lang="zh-CN" alt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），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西方传统节日，是美国人民独创的一个节日，也是美国人合家欢聚的节日。 </a:t>
            </a:r>
            <a:endParaRPr lang="zh-CN" altLang="en-US" sz="1100" dirty="0">
              <a:solidFill>
                <a:srgbClr val="64392D"/>
              </a:solidFill>
            </a:endParaRPr>
          </a:p>
        </p:txBody>
      </p:sp>
      <p:pic>
        <p:nvPicPr>
          <p:cNvPr id="26" name="图片 25" descr="图片包含 图标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3" y="3849950"/>
            <a:ext cx="3008050" cy="300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风俗习惯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6953" y="1847193"/>
            <a:ext cx="6427674" cy="142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rgbClr val="64392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加拿大感恩节的庆祝活动是在十月的第二个星期一。与美国人缅怀清教徒先辈定居新大陆的传统不同，加拿大人主要感谢上天给予的成功的收获。</a:t>
            </a:r>
            <a:endParaRPr kumimoji="1" lang="en-US" altLang="zh-CN" sz="2000" dirty="0">
              <a:solidFill>
                <a:srgbClr val="64392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6" y="3082785"/>
            <a:ext cx="3471081" cy="289160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64742" y="2028297"/>
            <a:ext cx="5090190" cy="3747169"/>
            <a:chOff x="6764742" y="2028297"/>
            <a:chExt cx="5090190" cy="3747169"/>
          </a:xfrm>
        </p:grpSpPr>
        <p:sp>
          <p:nvSpPr>
            <p:cNvPr id="8" name="流程图: 数据 7"/>
            <p:cNvSpPr/>
            <p:nvPr/>
          </p:nvSpPr>
          <p:spPr>
            <a:xfrm>
              <a:off x="6764742" y="2028297"/>
              <a:ext cx="5090190" cy="3747169"/>
            </a:xfrm>
            <a:prstGeom prst="flowChartInputOutput">
              <a:avLst/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512791" y="2841655"/>
              <a:ext cx="3642390" cy="2120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加拿大的感恩节早于美国的感恩节，一个简单的事实是，加拿大的收获季节相对于美国早一些，因为加拿大更靠近北部。加拿大的感恩节通常被认为受三个传统习惯的影响。</a:t>
              </a:r>
            </a:p>
          </p:txBody>
        </p:sp>
      </p:grpSp>
      <p:pic>
        <p:nvPicPr>
          <p:cNvPr id="11" name="图片 10" descr="图片包含 室内, 杯子, 桌子, 乐高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3272041"/>
            <a:ext cx="3168936" cy="263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风俗习惯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9452" y="1387708"/>
            <a:ext cx="4871578" cy="4871578"/>
            <a:chOff x="22569" y="1387708"/>
            <a:chExt cx="4871578" cy="4871578"/>
          </a:xfrm>
        </p:grpSpPr>
        <p:pic>
          <p:nvPicPr>
            <p:cNvPr id="5" name="图片 4" descr="图片包含 形状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9" y="1387708"/>
              <a:ext cx="4871578" cy="487157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16135" y="2124633"/>
              <a:ext cx="3311579" cy="3345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其一是来自欧洲传统的影响。从大约</a:t>
              </a:r>
              <a:r>
                <a:rPr kumimoji="1" lang="en-US" altLang="zh-CN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2000</a:t>
              </a: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年以前最早的一次收获开始，人们就已经庆祝丰收，感谢富饶的大自然给予他们的恩施和好运。当欧洲人来到加拿大后，也将这一传统带入加拿大，并对后来加拿大</a:t>
              </a:r>
              <a:endParaRPr kumimoji="1" lang="en-US" altLang="zh-CN" dirty="0">
                <a:solidFill>
                  <a:srgbClr val="64392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感恩节的传统产生影响。</a:t>
              </a:r>
            </a:p>
          </p:txBody>
        </p:sp>
      </p:grpSp>
      <p:pic>
        <p:nvPicPr>
          <p:cNvPr id="4" name="图片 3" descr="卡通人物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35" y="1648787"/>
            <a:ext cx="3082472" cy="396317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37352" y="1387708"/>
            <a:ext cx="4871578" cy="4871578"/>
            <a:chOff x="22569" y="1387708"/>
            <a:chExt cx="4871578" cy="4871578"/>
          </a:xfrm>
        </p:grpSpPr>
        <p:pic>
          <p:nvPicPr>
            <p:cNvPr id="11" name="图片 10" descr="图片包含 形状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9" y="1387708"/>
              <a:ext cx="4871578" cy="487157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16135" y="2124633"/>
              <a:ext cx="3311579" cy="3345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其二是英国探险家庆祝生存的影响。在清教徒登陆美国马萨诸塞的</a:t>
              </a:r>
              <a:r>
                <a:rPr kumimoji="1" lang="en-US" altLang="zh-CN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40</a:t>
              </a: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年之前，加拿大就举行了第一个正式的感恩节。在</a:t>
              </a:r>
              <a:r>
                <a:rPr kumimoji="1" lang="en-US" altLang="zh-CN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1578</a:t>
              </a: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年，一位英国探险家命名马丁</a:t>
              </a:r>
              <a:r>
                <a:rPr kumimoji="1" lang="en-US" altLang="zh-CN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·</a:t>
              </a: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法贝瑟（</a:t>
              </a:r>
              <a:r>
                <a:rPr kumimoji="1" lang="en-US" altLang="zh-CN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Martin Frobisher</a:t>
              </a: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）试图发现一个连接东方的通</a:t>
              </a:r>
              <a:endParaRPr kumimoji="1" lang="en-US" altLang="zh-CN" dirty="0">
                <a:solidFill>
                  <a:srgbClr val="64392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道，不过他没有成功。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77603" y="74291"/>
            <a:ext cx="623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感恩节节日介绍</a:t>
            </a:r>
            <a:r>
              <a:rPr kumimoji="1" lang="en-US" altLang="zh-CN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pic>
        <p:nvPicPr>
          <p:cNvPr id="4" name="图片 3" descr="图片包含 图标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226" y="3047999"/>
            <a:ext cx="3439891" cy="343989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3914" y="2788983"/>
            <a:ext cx="3984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文学记载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30593" y="3843959"/>
            <a:ext cx="473081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9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415642" y="689905"/>
            <a:ext cx="1786070" cy="1911782"/>
            <a:chOff x="5415642" y="689905"/>
            <a:chExt cx="1786070" cy="1911782"/>
          </a:xfrm>
        </p:grpSpPr>
        <p:sp>
          <p:nvSpPr>
            <p:cNvPr id="5" name="椭圆 4"/>
            <p:cNvSpPr/>
            <p:nvPr/>
          </p:nvSpPr>
          <p:spPr>
            <a:xfrm>
              <a:off x="5415642" y="1240971"/>
              <a:ext cx="1360716" cy="1360716"/>
            </a:xfrm>
            <a:prstGeom prst="ellipse">
              <a:avLst/>
            </a:prstGeom>
            <a:solidFill>
              <a:srgbClr val="F19E2F"/>
            </a:solidFill>
            <a:ln w="76200">
              <a:solidFill>
                <a:srgbClr val="E28E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 descr="图片包含 橙子, 桌子, 小, 水果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755" y="689905"/>
              <a:ext cx="1163957" cy="11639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文学记载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03812" y="1405949"/>
            <a:ext cx="7695958" cy="4930146"/>
            <a:chOff x="4364067" y="1415376"/>
            <a:chExt cx="7695958" cy="4930146"/>
          </a:xfrm>
        </p:grpSpPr>
        <p:pic>
          <p:nvPicPr>
            <p:cNvPr id="2" name="图片 1" descr="图片包含 背景图案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067" y="1415376"/>
              <a:ext cx="7695958" cy="493014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816600" y="2497231"/>
              <a:ext cx="5542700" cy="239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其三的影响来自于后来的美国。</a:t>
              </a:r>
              <a:endParaRPr kumimoji="1"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kumimoji="1"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1621</a:t>
              </a:r>
              <a:r>
                <a:rPr kumimoji="1"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年的秋天，远涉重洋来到美洲新大陆的英国移民，为</a:t>
              </a:r>
              <a:endParaRPr kumimoji="1"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了感谢上帝赐予的丰收，举行了</a:t>
              </a:r>
              <a:r>
                <a:rPr kumimoji="1"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r>
                <a:rPr kumimoji="1"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天的狂欢活动。</a:t>
              </a:r>
              <a:endParaRPr kumimoji="1"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kumimoji="1"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     从此，这一习俗就沿续下来，并逐渐风行各地。</a:t>
              </a:r>
            </a:p>
          </p:txBody>
        </p:sp>
      </p:grpSp>
      <p:pic>
        <p:nvPicPr>
          <p:cNvPr id="8" name="图片 7" descr="日历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" y="1539967"/>
            <a:ext cx="4293124" cy="4293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2" y="1286759"/>
            <a:ext cx="4652130" cy="4652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文学记载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1503" y="2513925"/>
            <a:ext cx="3093154" cy="37754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初时，美国感恩节没有固定日期，由各州临时决定。直到美国独立后的</a:t>
            </a:r>
            <a:r>
              <a:rPr lang="en-US" altLang="zh-CN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1863</a:t>
            </a:r>
            <a:r>
              <a:rPr lang="zh-CN" altLang="en-US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年，林肯总统宣布感恩节为全国性节日。</a:t>
            </a:r>
            <a:r>
              <a:rPr lang="en-US" altLang="zh-CN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1941</a:t>
            </a:r>
            <a:r>
              <a:rPr lang="zh-CN" altLang="en-US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年，美国国会正式将每年</a:t>
            </a:r>
            <a:r>
              <a:rPr lang="en-US" altLang="zh-CN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月第四个星期四定为“感恩节”。感恩节假期一般会从星期四持续到星期天。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09190" y="2380697"/>
            <a:ext cx="3093154" cy="37754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初时，美国感恩节没有固定日期，由各州临时决定。直到美国独立后的</a:t>
            </a:r>
            <a:r>
              <a:rPr lang="en-US" altLang="zh-CN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1863</a:t>
            </a:r>
            <a:r>
              <a:rPr lang="zh-CN" altLang="en-US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年，林肯总统宣布感恩节为全国性节日。</a:t>
            </a:r>
            <a:r>
              <a:rPr lang="en-US" altLang="zh-CN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1941</a:t>
            </a:r>
            <a:r>
              <a:rPr lang="zh-CN" altLang="en-US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年，美国国会正式将每年</a:t>
            </a:r>
            <a:r>
              <a:rPr lang="en-US" altLang="zh-CN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月第四个星期四定为“感恩节”。感恩节假期一般会从星期四持续到星期天。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30241" y="936249"/>
            <a:ext cx="2022552" cy="1444447"/>
            <a:chOff x="6481683" y="3954945"/>
            <a:chExt cx="2731126" cy="1950490"/>
          </a:xfrm>
        </p:grpSpPr>
        <p:pic>
          <p:nvPicPr>
            <p:cNvPr id="9" name="图片 8" descr="形状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683" y="3954945"/>
              <a:ext cx="2731126" cy="195049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431527" y="46366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4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感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12612" y="936249"/>
            <a:ext cx="2022552" cy="1444447"/>
            <a:chOff x="6481683" y="3954945"/>
            <a:chExt cx="2731126" cy="1950490"/>
          </a:xfrm>
        </p:grpSpPr>
        <p:pic>
          <p:nvPicPr>
            <p:cNvPr id="12" name="图片 11" descr="形状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683" y="3954945"/>
              <a:ext cx="2731126" cy="195049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431526" y="4636687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4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文学记载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251779" y="2072432"/>
            <a:ext cx="6356020" cy="1861457"/>
            <a:chOff x="5091760" y="1727188"/>
            <a:chExt cx="6356020" cy="1861457"/>
          </a:xfrm>
        </p:grpSpPr>
        <p:sp>
          <p:nvSpPr>
            <p:cNvPr id="2" name="波形 1"/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66879" y="2012965"/>
              <a:ext cx="5765801" cy="12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在风俗习惯上，美国和加感恩节庆祝活动感恩节庆祝活动拿大基本一致，食俗有：吃烤火鸡、南瓜饼、红莓苔子果酱、甜山芋、玉蜀黍。</a:t>
              </a:r>
            </a:p>
          </p:txBody>
        </p:sp>
      </p:grpSp>
      <p:pic>
        <p:nvPicPr>
          <p:cNvPr id="14" name="图片 13" descr="图片包含 蛋糕, 室内, 桌子, 亮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0"/>
            <a:ext cx="4507559" cy="60063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68827" y="4296598"/>
            <a:ext cx="3018971" cy="884152"/>
            <a:chOff x="5091760" y="1727188"/>
            <a:chExt cx="6356020" cy="1861457"/>
          </a:xfrm>
        </p:grpSpPr>
        <p:sp>
          <p:nvSpPr>
            <p:cNvPr id="16" name="波形 15"/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玩蔓越桔竞赛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84913" y="4296598"/>
            <a:ext cx="3018971" cy="884152"/>
            <a:chOff x="5091760" y="1727188"/>
            <a:chExt cx="6356020" cy="1861457"/>
          </a:xfrm>
        </p:grpSpPr>
        <p:sp>
          <p:nvSpPr>
            <p:cNvPr id="19" name="波形 18"/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19E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玉米游戏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00999" y="4296598"/>
            <a:ext cx="3018971" cy="884152"/>
            <a:chOff x="5091760" y="1727188"/>
            <a:chExt cx="6356020" cy="1861457"/>
          </a:xfrm>
        </p:grpSpPr>
        <p:sp>
          <p:nvSpPr>
            <p:cNvPr id="22" name="波形 21"/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南瓜赛跑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8827" y="5349366"/>
            <a:ext cx="3018971" cy="884152"/>
            <a:chOff x="5091760" y="1727188"/>
            <a:chExt cx="6356020" cy="1861457"/>
          </a:xfrm>
        </p:grpSpPr>
        <p:sp>
          <p:nvSpPr>
            <p:cNvPr id="25" name="波形 24"/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举行化装游行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84913" y="5349366"/>
            <a:ext cx="3018971" cy="884152"/>
            <a:chOff x="5091760" y="1727188"/>
            <a:chExt cx="6356020" cy="1861457"/>
          </a:xfrm>
        </p:grpSpPr>
        <p:sp>
          <p:nvSpPr>
            <p:cNvPr id="28" name="波形 27"/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19E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戏剧表演或体育比赛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00999" y="5349366"/>
            <a:ext cx="3018971" cy="884152"/>
            <a:chOff x="5091760" y="1727188"/>
            <a:chExt cx="6356020" cy="1861457"/>
          </a:xfrm>
        </p:grpSpPr>
        <p:sp>
          <p:nvSpPr>
            <p:cNvPr id="31" name="波形 30"/>
            <p:cNvSpPr/>
            <p:nvPr/>
          </p:nvSpPr>
          <p:spPr>
            <a:xfrm>
              <a:off x="5091760" y="1727188"/>
              <a:ext cx="6356020" cy="1861457"/>
            </a:xfrm>
            <a:prstGeom prst="wave">
              <a:avLst>
                <a:gd name="adj1" fmla="val 6652"/>
                <a:gd name="adj2" fmla="val 343"/>
              </a:avLst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466878" y="2012965"/>
              <a:ext cx="5765801" cy="9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dirty="0">
                  <a:solidFill>
                    <a:srgbClr val="64392D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豁免火鸡、黑色星期五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77603" y="74291"/>
            <a:ext cx="623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感恩节节日介绍</a:t>
            </a:r>
            <a:r>
              <a:rPr kumimoji="1" lang="en-US" altLang="zh-CN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pic>
        <p:nvPicPr>
          <p:cNvPr id="4" name="图片 3" descr="图片包含 图标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226" y="3047999"/>
            <a:ext cx="3439891" cy="343989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3914" y="2788983"/>
            <a:ext cx="3984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社会意义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30593" y="3843959"/>
            <a:ext cx="473081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9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415642" y="689905"/>
            <a:ext cx="1786070" cy="1911782"/>
            <a:chOff x="5415642" y="689905"/>
            <a:chExt cx="1786070" cy="1911782"/>
          </a:xfrm>
        </p:grpSpPr>
        <p:sp>
          <p:nvSpPr>
            <p:cNvPr id="5" name="椭圆 4"/>
            <p:cNvSpPr/>
            <p:nvPr/>
          </p:nvSpPr>
          <p:spPr>
            <a:xfrm>
              <a:off x="5415642" y="1240971"/>
              <a:ext cx="1360716" cy="1360716"/>
            </a:xfrm>
            <a:prstGeom prst="ellipse">
              <a:avLst/>
            </a:prstGeom>
            <a:solidFill>
              <a:srgbClr val="F19E2F"/>
            </a:solidFill>
            <a:ln w="76200">
              <a:solidFill>
                <a:srgbClr val="E28E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 descr="图片包含 橙子, 桌子, 小, 水果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755" y="689905"/>
              <a:ext cx="1163957" cy="11639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社会意义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4463" y="1022630"/>
            <a:ext cx="6668975" cy="5129981"/>
            <a:chOff x="4149769" y="2281331"/>
            <a:chExt cx="6668975" cy="512998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69" y="2281331"/>
              <a:ext cx="6668975" cy="512998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225930" y="4202933"/>
              <a:ext cx="3233756" cy="2120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美国和加拿大的感恩节之间有许多相似性，譬如装满花果谷物象征丰饶的山羊角（</a:t>
              </a:r>
              <a:r>
                <a:rPr kumimoji="1" lang="en-GB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cornucopia</a:t>
              </a:r>
              <a:r>
                <a:rPr kumimoji="1" lang="zh-CN" alt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和南瓜饼（</a:t>
              </a:r>
              <a:r>
                <a:rPr kumimoji="1" lang="en-GB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pumpkin pie</a:t>
              </a:r>
              <a:r>
                <a:rPr kumimoji="1" lang="zh-CN" alt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）。</a:t>
              </a:r>
              <a:endPara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29853" y="1809578"/>
            <a:ext cx="6668975" cy="5129981"/>
            <a:chOff x="4149769" y="2281331"/>
            <a:chExt cx="6668975" cy="51299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69" y="2281331"/>
              <a:ext cx="6668975" cy="512998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336939" y="3900753"/>
              <a:ext cx="3233756" cy="2535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加拿大感恩大餐的餐桌上的食物通常也与地域和时间的变化而不同，有些是鹿肉和水鸟，有些是野鸭野鹅，但目前主要是火鸡和火腿。</a:t>
              </a:r>
            </a:p>
          </p:txBody>
        </p:sp>
      </p:grpSp>
      <p:pic>
        <p:nvPicPr>
          <p:cNvPr id="13" name="图片 12" descr="卡通人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7" y="838902"/>
            <a:ext cx="3390124" cy="2636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社会意义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1815" y="3121049"/>
            <a:ext cx="2587299" cy="212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64392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美国感恩节的食品富有传统特色。火鸡是感恩节的传统主菜，通常是把火鸡肚子里塞上各种调料和拌好的食品，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95657" y="3121049"/>
            <a:ext cx="2324100" cy="253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64392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此外，感恩节的传统食品还有甜山芋、玉蜀黍、南瓜饼、红莓苔子果酱、自己烘烤的面包及各种蔬菜和水果等。</a:t>
            </a:r>
          </a:p>
        </p:txBody>
      </p:sp>
      <p:pic>
        <p:nvPicPr>
          <p:cNvPr id="10" name="图片 9" descr="图片包含 游戏机, 伞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14" y="2560584"/>
            <a:ext cx="4914774" cy="49147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46864" y="1067777"/>
            <a:ext cx="2498271" cy="254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然后整只烤出，鸡皮烤成深棕色，由男主人用刀切成薄片分给大家。然后由各人自己浇上卤汁，洒上盐，味道十分鲜美。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" y="1344485"/>
            <a:ext cx="3375249" cy="14963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82" y="1344485"/>
            <a:ext cx="3375249" cy="1496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社会意义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48558" y="1791242"/>
            <a:ext cx="5899614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比赛开始，五个人就迅速把玉米粒剥在一个碗里，谁先剥完谁得奖，然后由没有参加比赛的人围在碗旁边猜里面有多少玉米粒，猜得数量最接近的奖给一大包玉米花。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49557" y="1791242"/>
            <a:ext cx="4066073" cy="4066073"/>
            <a:chOff x="912843" y="1659208"/>
            <a:chExt cx="4066073" cy="4066073"/>
          </a:xfrm>
        </p:grpSpPr>
        <p:sp>
          <p:nvSpPr>
            <p:cNvPr id="6" name="椭圆 5"/>
            <p:cNvSpPr/>
            <p:nvPr/>
          </p:nvSpPr>
          <p:spPr>
            <a:xfrm>
              <a:off x="912843" y="1659208"/>
              <a:ext cx="4066073" cy="4066073"/>
            </a:xfrm>
            <a:prstGeom prst="ellipse">
              <a:avLst/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0200" y="2446856"/>
              <a:ext cx="2847921" cy="2949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还有一种玉米游戏也很古老。先把感恩节南瓜感恩节南瓜五个玉米藏在屋里，由大家分头去找，找到玉米的五个人参加比赛，其他人在一旁观看。</a:t>
              </a:r>
              <a:endPara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 descr="图片包含 桌子, 室内, 盘子, 小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58" y="3506708"/>
            <a:ext cx="3016714" cy="2513091"/>
          </a:xfrm>
          <a:prstGeom prst="rect">
            <a:avLst/>
          </a:prstGeom>
        </p:spPr>
      </p:pic>
      <p:pic>
        <p:nvPicPr>
          <p:cNvPr id="13" name="图片 12" descr="图片包含 室内, 杯子, 桌子, 乐高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49" y="3429000"/>
            <a:ext cx="3016714" cy="2513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88571" y="1807029"/>
            <a:ext cx="4722980" cy="1621971"/>
            <a:chOff x="947057" y="1653003"/>
            <a:chExt cx="4722980" cy="1621971"/>
          </a:xfrm>
        </p:grpSpPr>
        <p:pic>
          <p:nvPicPr>
            <p:cNvPr id="4" name="图片 3" descr="图片包含 橙子, 桌子, 小, 水果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7" y="1653003"/>
              <a:ext cx="1621971" cy="162197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569028" y="2714067"/>
              <a:ext cx="310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000" dirty="0">
                  <a:solidFill>
                    <a:srgbClr val="E5912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69028" y="2171602"/>
              <a:ext cx="310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5912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节日历史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88571" y="3592286"/>
            <a:ext cx="4722980" cy="1621971"/>
            <a:chOff x="947057" y="1653003"/>
            <a:chExt cx="4722980" cy="1621971"/>
          </a:xfrm>
        </p:grpSpPr>
        <p:pic>
          <p:nvPicPr>
            <p:cNvPr id="9" name="图片 8" descr="图片包含 橙子, 桌子, 小, 水果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7" y="1653003"/>
              <a:ext cx="1621971" cy="162197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569028" y="2714067"/>
              <a:ext cx="310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000" dirty="0">
                  <a:solidFill>
                    <a:srgbClr val="E5912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69028" y="2171602"/>
              <a:ext cx="310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5912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风俗习惯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04857" y="1807029"/>
            <a:ext cx="4722980" cy="1621971"/>
            <a:chOff x="947057" y="1653003"/>
            <a:chExt cx="4722980" cy="1621971"/>
          </a:xfrm>
        </p:grpSpPr>
        <p:pic>
          <p:nvPicPr>
            <p:cNvPr id="13" name="图片 12" descr="图片包含 橙子, 桌子, 小, 水果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7" y="1653003"/>
              <a:ext cx="1621971" cy="162197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569028" y="2714067"/>
              <a:ext cx="310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000" dirty="0">
                  <a:solidFill>
                    <a:srgbClr val="E5912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69028" y="2171602"/>
              <a:ext cx="310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5912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文学记载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04857" y="3592286"/>
            <a:ext cx="4722980" cy="1621971"/>
            <a:chOff x="947057" y="1653003"/>
            <a:chExt cx="4722980" cy="1621971"/>
          </a:xfrm>
        </p:grpSpPr>
        <p:pic>
          <p:nvPicPr>
            <p:cNvPr id="17" name="图片 16" descr="图片包含 橙子, 桌子, 小, 水果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7" y="1653003"/>
              <a:ext cx="1621971" cy="162197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2569028" y="2714067"/>
              <a:ext cx="310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000" dirty="0">
                  <a:solidFill>
                    <a:srgbClr val="E5912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69028" y="2171602"/>
              <a:ext cx="310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E5912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社会意义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490706" y="41303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桌子, 电脑, 大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200025"/>
            <a:ext cx="12915900" cy="64579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204739" y="3676535"/>
            <a:ext cx="330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E28D27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THANKS-GIVING DAY</a:t>
            </a:r>
            <a:endParaRPr lang="zh-CN" altLang="en-US" sz="2400" dirty="0">
              <a:solidFill>
                <a:srgbClr val="E28D27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77603" y="74291"/>
            <a:ext cx="623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感恩节节日介绍</a:t>
            </a:r>
            <a:r>
              <a:rPr kumimoji="1" lang="en-US" altLang="zh-CN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89329" y="2029960"/>
            <a:ext cx="5013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airplan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77603" y="74291"/>
            <a:ext cx="623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感恩节节日介绍</a:t>
            </a:r>
            <a:r>
              <a:rPr kumimoji="1" lang="en-US" altLang="zh-CN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pic>
        <p:nvPicPr>
          <p:cNvPr id="4" name="图片 3" descr="图片包含 图标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226" y="3047999"/>
            <a:ext cx="3439891" cy="343989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3914" y="2788983"/>
            <a:ext cx="3984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节日历史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30593" y="3843959"/>
            <a:ext cx="473081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9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415642" y="689905"/>
            <a:ext cx="1786070" cy="1911782"/>
            <a:chOff x="5415642" y="689905"/>
            <a:chExt cx="1786070" cy="1911782"/>
          </a:xfrm>
        </p:grpSpPr>
        <p:sp>
          <p:nvSpPr>
            <p:cNvPr id="5" name="椭圆 4"/>
            <p:cNvSpPr/>
            <p:nvPr/>
          </p:nvSpPr>
          <p:spPr>
            <a:xfrm>
              <a:off x="5415642" y="1240971"/>
              <a:ext cx="1360716" cy="1360716"/>
            </a:xfrm>
            <a:prstGeom prst="ellipse">
              <a:avLst/>
            </a:prstGeom>
            <a:solidFill>
              <a:srgbClr val="F19E2F"/>
            </a:solidFill>
            <a:ln w="76200">
              <a:solidFill>
                <a:srgbClr val="E28E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 descr="图片包含 橙子, 桌子, 小, 水果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755" y="689905"/>
              <a:ext cx="1163957" cy="11639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39776" y="1569897"/>
            <a:ext cx="4170345" cy="4170345"/>
            <a:chOff x="1925655" y="1285910"/>
            <a:chExt cx="4170345" cy="4170345"/>
          </a:xfrm>
        </p:grpSpPr>
        <p:sp>
          <p:nvSpPr>
            <p:cNvPr id="2" name="矩形: 折角 1"/>
            <p:cNvSpPr/>
            <p:nvPr/>
          </p:nvSpPr>
          <p:spPr>
            <a:xfrm>
              <a:off x="1925655" y="1285910"/>
              <a:ext cx="4170345" cy="4170345"/>
            </a:xfrm>
            <a:prstGeom prst="foldedCorner">
              <a:avLst/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12386" y="1582340"/>
              <a:ext cx="3796882" cy="3269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感恩节（</a:t>
              </a:r>
              <a:r>
                <a:rPr kumimoji="1" lang="en-GB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Thanksgiving Day</a:t>
              </a:r>
              <a:r>
                <a:rPr kumimoji="1" lang="zh-CN" alt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），</a:t>
              </a: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西方传统节日，是美国人民独创的一个节日，也是美国人合家欢聚的节日。 初时感恩节没有固定日期，由美国各州临时决定。直到美国独立后的</a:t>
              </a: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1863</a:t>
              </a: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4392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年，林肯总统宣布感恩节为全国性节日。</a:t>
              </a:r>
              <a:endPara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节日历史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86466" y="4860334"/>
            <a:ext cx="545442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1941</a:t>
            </a:r>
            <a:r>
              <a:rPr kumimoji="1" lang="zh-CN" altLang="en-US" sz="1600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年，美国国会正式将每年</a:t>
            </a:r>
            <a:r>
              <a:rPr kumimoji="1" lang="en-US" altLang="zh-CN" sz="1600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11</a:t>
            </a:r>
            <a:r>
              <a:rPr kumimoji="1" lang="zh-CN" altLang="en-US" sz="1600" dirty="0">
                <a:solidFill>
                  <a:srgbClr val="6439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月第四个星期四定为“感恩节”。感恩节假期一般会从星期四持续到星期天。</a:t>
            </a:r>
          </a:p>
        </p:txBody>
      </p:sp>
      <p:pic>
        <p:nvPicPr>
          <p:cNvPr id="6" name="图片 5" descr="图片包含 室内, 杯子, 桌子, 乐高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6" y="936250"/>
            <a:ext cx="5145130" cy="4286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0371" y="4942114"/>
            <a:ext cx="11680372" cy="957943"/>
          </a:xfrm>
          <a:prstGeom prst="rect">
            <a:avLst/>
          </a:prstGeom>
          <a:solidFill>
            <a:srgbClr val="F19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节日历史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18456" y="1429135"/>
            <a:ext cx="3461659" cy="3999730"/>
            <a:chOff x="598714" y="1639070"/>
            <a:chExt cx="3461659" cy="3999730"/>
          </a:xfrm>
        </p:grpSpPr>
        <p:sp>
          <p:nvSpPr>
            <p:cNvPr id="8" name="矩形: 圆角 7"/>
            <p:cNvSpPr/>
            <p:nvPr/>
          </p:nvSpPr>
          <p:spPr>
            <a:xfrm>
              <a:off x="598714" y="1639070"/>
              <a:ext cx="3461659" cy="3999730"/>
            </a:xfrm>
            <a:prstGeom prst="roundRect">
              <a:avLst/>
            </a:prstGeom>
            <a:solidFill>
              <a:srgbClr val="FFEFD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6727" y="1949317"/>
              <a:ext cx="3242130" cy="326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除了美国、加拿大，世界上还有埃及、希腊等国家有自己独特的感恩节，但英国、法国等欧洲国家却与感恩节绝缘。也有学者倡议设立“中华感恩节”，以弘扬传统文化。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22794" y="1429135"/>
            <a:ext cx="3461659" cy="3999730"/>
            <a:chOff x="598714" y="1639070"/>
            <a:chExt cx="3461659" cy="3999730"/>
          </a:xfrm>
        </p:grpSpPr>
        <p:sp>
          <p:nvSpPr>
            <p:cNvPr id="11" name="矩形: 圆角 10"/>
            <p:cNvSpPr/>
            <p:nvPr/>
          </p:nvSpPr>
          <p:spPr>
            <a:xfrm>
              <a:off x="598714" y="1639070"/>
              <a:ext cx="3461659" cy="3999730"/>
            </a:xfrm>
            <a:prstGeom prst="roundRect">
              <a:avLst/>
            </a:prstGeom>
            <a:solidFill>
              <a:srgbClr val="FFEFD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76727" y="1949317"/>
              <a:ext cx="3242130" cy="326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1879 </a:t>
              </a:r>
              <a:r>
                <a:rPr kumimoji="1"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年加拿大议会宣称</a:t>
              </a:r>
              <a:r>
                <a:rPr kumimoji="1"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11</a:t>
              </a:r>
              <a:r>
                <a:rPr kumimoji="1"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月</a:t>
              </a:r>
              <a:r>
                <a:rPr kumimoji="1"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</a:t>
              </a:r>
              <a:r>
                <a:rPr kumimoji="1"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日是感恩节和全国性的假日。在随后的年代，感恩节的日期改变了多次，直到在</a:t>
              </a:r>
              <a:r>
                <a:rPr kumimoji="1"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1957 </a:t>
              </a:r>
              <a:r>
                <a:rPr kumimoji="1"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</a:t>
              </a:r>
              <a:r>
                <a:rPr kumimoji="1"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r>
                <a:rPr kumimoji="1"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月</a:t>
              </a:r>
              <a:r>
                <a:rPr kumimoji="1"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31</a:t>
              </a:r>
              <a:r>
                <a:rPr kumimoji="1"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日，加拿大议会宣布每年十月的第二个星期一为感恩节。</a:t>
              </a:r>
            </a:p>
          </p:txBody>
        </p:sp>
      </p:grpSp>
      <p:pic>
        <p:nvPicPr>
          <p:cNvPr id="6" name="图片 5" descr="图片包含 小, 桌子, 蛋糕,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81" y="1639070"/>
            <a:ext cx="4811462" cy="4123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453733" y="288826"/>
            <a:ext cx="5887625" cy="5887625"/>
            <a:chOff x="6562591" y="288825"/>
            <a:chExt cx="5887625" cy="5887625"/>
          </a:xfrm>
        </p:grpSpPr>
        <p:sp>
          <p:nvSpPr>
            <p:cNvPr id="4" name="椭圆 3"/>
            <p:cNvSpPr/>
            <p:nvPr/>
          </p:nvSpPr>
          <p:spPr>
            <a:xfrm>
              <a:off x="7326086" y="1469571"/>
              <a:ext cx="4430486" cy="4430486"/>
            </a:xfrm>
            <a:prstGeom prst="ellipse">
              <a:avLst/>
            </a:prstGeom>
            <a:solidFill>
              <a:srgbClr val="FFC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图片包含 桌子, 盘子, 小, 橙子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91" y="288825"/>
              <a:ext cx="5887625" cy="5887625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节日历史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5567" y="3319305"/>
            <a:ext cx="2919924" cy="295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64392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感恩节的由来可以追溯到美国历史的发端，起源于马萨诸塞普利茅斯的早期移民。这些移民在英国本土时被称为清教徒，因为他们对英国教会的宗教改革不彻底感到不满，</a:t>
            </a:r>
          </a:p>
        </p:txBody>
      </p:sp>
      <p:pic>
        <p:nvPicPr>
          <p:cNvPr id="7" name="图片 6" descr="图片包含 文本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02" y="1146985"/>
            <a:ext cx="2571663" cy="1998987"/>
          </a:xfrm>
          <a:prstGeom prst="rect">
            <a:avLst/>
          </a:prstGeom>
        </p:spPr>
      </p:pic>
      <p:pic>
        <p:nvPicPr>
          <p:cNvPr id="8" name="图片 7" descr="图片包含 文本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7" y="1146985"/>
            <a:ext cx="2571663" cy="19989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98364" y="3319305"/>
            <a:ext cx="3153549" cy="2957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392D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以及英王及英国教会对他们的政治镇压和宗教迫害，所以这些清教徒脱离英国教会，远走荷兰，后来决定迁居到大西洋彼岸那片荒无人烟的土地上，希望能按照自己的意愿信教自由地生活。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790639" y="4081508"/>
            <a:ext cx="7043410" cy="2045617"/>
            <a:chOff x="4345944" y="4081508"/>
            <a:chExt cx="7043410" cy="2045617"/>
          </a:xfrm>
        </p:grpSpPr>
        <p:grpSp>
          <p:nvGrpSpPr>
            <p:cNvPr id="9" name="组合 8"/>
            <p:cNvGrpSpPr/>
            <p:nvPr/>
          </p:nvGrpSpPr>
          <p:grpSpPr>
            <a:xfrm>
              <a:off x="4378938" y="4081508"/>
              <a:ext cx="6977422" cy="2045617"/>
              <a:chOff x="4378938" y="4083582"/>
              <a:chExt cx="6977422" cy="212103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4582885" y="4126607"/>
                <a:ext cx="6569529" cy="1884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在印第安人的帮助下，移民们终于获得了丰收，在欢庆丰收的日子，按照宗教传统习俗，移民规定了感谢上帝的日子，并决定为感谢印第安人的真诚帮助，邀请他们一同庆祝节日。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378938" y="4083582"/>
                <a:ext cx="6977422" cy="2121031"/>
              </a:xfrm>
              <a:prstGeom prst="rect">
                <a:avLst/>
              </a:prstGeom>
              <a:noFill/>
              <a:ln>
                <a:solidFill>
                  <a:srgbClr val="F19E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345944" y="4773904"/>
              <a:ext cx="65988" cy="739381"/>
            </a:xfrm>
            <a:prstGeom prst="rect">
              <a:avLst/>
            </a:prstGeom>
            <a:solidFill>
              <a:srgbClr val="E59128"/>
            </a:solidFill>
            <a:ln>
              <a:solidFill>
                <a:srgbClr val="E59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323366" y="4773904"/>
              <a:ext cx="65988" cy="739381"/>
            </a:xfrm>
            <a:prstGeom prst="rect">
              <a:avLst/>
            </a:prstGeom>
            <a:solidFill>
              <a:srgbClr val="E59128"/>
            </a:solidFill>
            <a:ln>
              <a:solidFill>
                <a:srgbClr val="E59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节日历史</a:t>
            </a:r>
          </a:p>
        </p:txBody>
      </p:sp>
      <p:pic>
        <p:nvPicPr>
          <p:cNvPr id="8" name="图片 7" descr="图片包含 图形用户界面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47" y="1107733"/>
            <a:ext cx="2859843" cy="2859843"/>
          </a:xfrm>
          <a:prstGeom prst="rect">
            <a:avLst/>
          </a:prstGeom>
        </p:spPr>
      </p:pic>
      <p:pic>
        <p:nvPicPr>
          <p:cNvPr id="10" name="图片 9" descr="图片包含 游戏机, 帽子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96" y="3125460"/>
            <a:ext cx="3548744" cy="354874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61976" y="1602557"/>
            <a:ext cx="7038061" cy="2121031"/>
            <a:chOff x="861976" y="1602557"/>
            <a:chExt cx="7038061" cy="2121031"/>
          </a:xfrm>
        </p:grpSpPr>
        <p:grpSp>
          <p:nvGrpSpPr>
            <p:cNvPr id="6" name="组合 5"/>
            <p:cNvGrpSpPr/>
            <p:nvPr/>
          </p:nvGrpSpPr>
          <p:grpSpPr>
            <a:xfrm>
              <a:off x="890227" y="1602557"/>
              <a:ext cx="6977422" cy="2121031"/>
              <a:chOff x="648863" y="1602557"/>
              <a:chExt cx="6977422" cy="2121031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912843" y="1732545"/>
                <a:ext cx="6569529" cy="1884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1620</a:t>
                </a:r>
                <a:r>
                  <a:rPr kumimoji="1" lang="zh-CN" alt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年，著名的“五月花”号船满载不堪忍受英国国内宗教迫害的清教徒</a:t>
                </a:r>
                <a:r>
                  <a:rPr kumimoji="1" lang="en-US" altLang="zh-CN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102</a:t>
                </a:r>
                <a:r>
                  <a:rPr kumimoji="1" lang="zh-CN" alt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人到达美洲。</a:t>
                </a:r>
                <a:r>
                  <a:rPr kumimoji="1" lang="en-US" altLang="zh-CN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1620</a:t>
                </a:r>
                <a:r>
                  <a:rPr kumimoji="1" lang="zh-CN" alt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年和</a:t>
                </a:r>
                <a:r>
                  <a:rPr kumimoji="1" lang="en-US" altLang="zh-CN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1621</a:t>
                </a:r>
                <a:r>
                  <a:rPr kumimoji="1" lang="zh-CN" alt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年之交的冬天，他们遇到了难民送来了生活必需品，还特地派人教他们怎样狩猎、捕鱼和种植玉米、南瓜。</a:t>
                </a: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648863" y="1602557"/>
                <a:ext cx="6977422" cy="2121031"/>
              </a:xfrm>
              <a:prstGeom prst="rect">
                <a:avLst/>
              </a:prstGeom>
              <a:noFill/>
              <a:ln>
                <a:solidFill>
                  <a:srgbClr val="F19E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861976" y="2291811"/>
              <a:ext cx="65988" cy="739381"/>
            </a:xfrm>
            <a:prstGeom prst="rect">
              <a:avLst/>
            </a:prstGeom>
            <a:solidFill>
              <a:srgbClr val="E59128"/>
            </a:solidFill>
            <a:ln>
              <a:solidFill>
                <a:srgbClr val="E59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834049" y="2291811"/>
              <a:ext cx="65988" cy="739381"/>
            </a:xfrm>
            <a:prstGeom prst="rect">
              <a:avLst/>
            </a:prstGeom>
            <a:solidFill>
              <a:srgbClr val="E59128"/>
            </a:solidFill>
            <a:ln>
              <a:solidFill>
                <a:srgbClr val="E59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77603" y="74291"/>
            <a:ext cx="623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感恩节节日介绍</a:t>
            </a:r>
            <a:r>
              <a:rPr kumimoji="1" lang="en-US" altLang="zh-CN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kumimoji="1" lang="zh-CN" altLang="en-US" sz="16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pic>
        <p:nvPicPr>
          <p:cNvPr id="4" name="图片 3" descr="图片包含 图标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226" y="3047999"/>
            <a:ext cx="3439891" cy="343989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3914" y="2788983"/>
            <a:ext cx="3984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风俗习惯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30593" y="3843959"/>
            <a:ext cx="473081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900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415642" y="689905"/>
            <a:ext cx="1786070" cy="1911782"/>
            <a:chOff x="5415642" y="689905"/>
            <a:chExt cx="1786070" cy="1911782"/>
          </a:xfrm>
        </p:grpSpPr>
        <p:sp>
          <p:nvSpPr>
            <p:cNvPr id="5" name="椭圆 4"/>
            <p:cNvSpPr/>
            <p:nvPr/>
          </p:nvSpPr>
          <p:spPr>
            <a:xfrm>
              <a:off x="5415642" y="1240971"/>
              <a:ext cx="1360716" cy="1360716"/>
            </a:xfrm>
            <a:prstGeom prst="ellipse">
              <a:avLst/>
            </a:prstGeom>
            <a:solidFill>
              <a:srgbClr val="F19E2F"/>
            </a:solidFill>
            <a:ln w="76200">
              <a:solidFill>
                <a:srgbClr val="E28E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 descr="图片包含 橙子, 桌子, 小, 水果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755" y="689905"/>
              <a:ext cx="1163957" cy="11639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2169" y="1913641"/>
            <a:ext cx="10947662" cy="1781666"/>
          </a:xfrm>
          <a:prstGeom prst="rect">
            <a:avLst/>
          </a:prstGeom>
          <a:solidFill>
            <a:srgbClr val="E59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85522" y="4130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E5912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风俗习惯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05928" y="2025517"/>
            <a:ext cx="5765801" cy="373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1621</a:t>
            </a:r>
            <a:r>
              <a:rPr kumimoji="1" lang="zh-CN" altLang="en-US" sz="2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kumimoji="1" lang="en-US" altLang="zh-CN" sz="2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11</a:t>
            </a:r>
            <a:r>
              <a:rPr kumimoji="1" lang="zh-CN" altLang="en-US" sz="2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月下旬的星期四，清教徒们和马萨索德带来的</a:t>
            </a:r>
            <a:r>
              <a:rPr kumimoji="1" lang="en-US" altLang="zh-CN" sz="2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90</a:t>
            </a:r>
            <a:r>
              <a:rPr kumimoji="1" lang="zh-CN" altLang="en-US" sz="2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名印第安人欢聚一堂，庆祝美国历史上第一个感恩节。</a:t>
            </a:r>
            <a:endParaRPr kumimoji="1" lang="en-US" altLang="zh-CN" sz="20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他们在黎明时鸣放礼炮，列队走进一间用作教堂的屋子，虔诚地向上帝表达谢意，然后点起篝火举行盛大宴会，将猎获的火鸡制成美味佳肴盛情款待印第安人。</a:t>
            </a:r>
          </a:p>
        </p:txBody>
      </p:sp>
      <p:pic>
        <p:nvPicPr>
          <p:cNvPr id="6" name="图片 5" descr="图片包含 桌子, 橙子, 女人, 食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13" y="674640"/>
            <a:ext cx="6496723" cy="6496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宽屏</PresentationFormat>
  <Paragraphs>91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2022-03-08T03:44:02Z</dcterms:created>
  <dcterms:modified xsi:type="dcterms:W3CDTF">2023-01-10T07:21:59Z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1AAFBE008FAE48DE8886D8163F2F5C24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