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278" r:id="rId3"/>
    <p:sldId id="279" r:id="rId4"/>
    <p:sldId id="280" r:id="rId5"/>
    <p:sldId id="281" r:id="rId6"/>
    <p:sldId id="291" r:id="rId7"/>
    <p:sldId id="289" r:id="rId8"/>
    <p:sldId id="283" r:id="rId9"/>
    <p:sldId id="262" r:id="rId10"/>
    <p:sldId id="260" r:id="rId11"/>
    <p:sldId id="285" r:id="rId12"/>
    <p:sldId id="26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445CD-E454-4232-B812-85294FFA1D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A8EAE-F445-4A83-8177-967340A01C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A8EAE-F445-4A83-8177-967340A01CD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1038-6D21-4AAF-BFFF-6206732234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AFD37-F6D6-448F-9B35-BAB2C7377D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E68F-F408-4046-9248-C0C0B317F9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209A-F589-4B87-A87C-4106D15920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0D1C4-4DE2-49F2-88F9-449F964A61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54D36-78CD-404B-9EE5-EA63842D96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6926-9F02-47D9-B541-56372730D3B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37002-2564-47F5-85D2-9373B90EB5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152D9-1E7E-4914-A14F-DB2679C095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90B08-B416-464C-9D66-A0218209FC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26C0C1E-75EB-4731-B499-3751E839529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5725" y="2230438"/>
            <a:ext cx="291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533400" y="1724819"/>
            <a:ext cx="8077200" cy="1011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  <a:cs typeface="+mn-ea"/>
              </a:rPr>
              <a:t>由不共线三点的坐标确定二次函数</a:t>
            </a:r>
          </a:p>
        </p:txBody>
      </p:sp>
      <p:sp>
        <p:nvSpPr>
          <p:cNvPr id="9" name="矩形 8"/>
          <p:cNvSpPr/>
          <p:nvPr/>
        </p:nvSpPr>
        <p:spPr>
          <a:xfrm>
            <a:off x="2794911" y="55626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4419600"/>
            <a:ext cx="1171575" cy="579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>
                <a:latin typeface="+mn-lt"/>
                <a:ea typeface="+mn-ea"/>
              </a:rPr>
              <a:t>解：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4465638"/>
            <a:ext cx="4114800" cy="579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>
                <a:latin typeface="+mn-lt"/>
                <a:ea typeface="+mn-ea"/>
              </a:rPr>
              <a:t>设所求的二次函数为　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1447800"/>
            <a:ext cx="8839200" cy="10779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已知一个二次函数的图象过点（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-3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 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5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  对称轴为直线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</a:rPr>
              <a:t>x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=1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，求这个函数的解析式？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31913" y="609600"/>
            <a:ext cx="192087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zh-CN" altLang="zh-CN" sz="2800" b="1" i="1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11270" name="Oval 23"/>
          <p:cNvSpPr>
            <a:spLocks noChangeArrowheads="1"/>
          </p:cNvSpPr>
          <p:nvPr/>
        </p:nvSpPr>
        <p:spPr bwMode="auto">
          <a:xfrm>
            <a:off x="152400" y="228600"/>
            <a:ext cx="2438400" cy="1295400"/>
          </a:xfrm>
          <a:prstGeom prst="ellipse">
            <a:avLst/>
          </a:prstGeom>
          <a:solidFill>
            <a:srgbClr val="FFFF66"/>
          </a:solidFill>
          <a:ln w="76200">
            <a:solidFill>
              <a:srgbClr val="00FF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kumimoji="1" lang="zh-CN" altLang="zh-CN" sz="4800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216" name="WordArt 2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144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变式</a:t>
            </a:r>
            <a:r>
              <a:rPr lang="en-US" altLang="zh-CN" sz="40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3</a:t>
            </a:r>
            <a:endParaRPr lang="zh-CN" altLang="en-US" sz="40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283" name="Rectangle 91"/>
          <p:cNvSpPr>
            <a:spLocks noChangeArrowheads="1"/>
          </p:cNvSpPr>
          <p:nvPr/>
        </p:nvSpPr>
        <p:spPr bwMode="auto">
          <a:xfrm>
            <a:off x="4935538" y="4465638"/>
            <a:ext cx="2303462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3200" b="1" i="1">
                <a:latin typeface="+mn-lt"/>
                <a:ea typeface="+mn-ea"/>
              </a:rPr>
              <a:t>y=a</a:t>
            </a:r>
            <a:r>
              <a:rPr lang="en-US" altLang="zh-CN" sz="3200" b="1">
                <a:latin typeface="+mn-lt"/>
                <a:ea typeface="+mn-ea"/>
              </a:rPr>
              <a:t>(</a:t>
            </a:r>
            <a:r>
              <a:rPr lang="en-US" altLang="zh-CN" sz="3200" b="1" i="1">
                <a:latin typeface="+mn-lt"/>
                <a:ea typeface="+mn-ea"/>
              </a:rPr>
              <a:t>x-</a:t>
            </a:r>
            <a:r>
              <a:rPr lang="en-US" altLang="zh-CN" sz="3200" b="1">
                <a:latin typeface="+mn-lt"/>
                <a:ea typeface="+mn-ea"/>
              </a:rPr>
              <a:t>1)</a:t>
            </a:r>
            <a:r>
              <a:rPr lang="en-US" altLang="zh-CN" sz="3200" b="1" i="1" baseline="30000">
                <a:latin typeface="+mn-lt"/>
                <a:ea typeface="+mn-ea"/>
              </a:rPr>
              <a:t>2</a:t>
            </a:r>
            <a:r>
              <a:rPr lang="en-US" altLang="zh-CN" sz="3200" b="1" i="1">
                <a:latin typeface="+mn-lt"/>
                <a:ea typeface="+mn-ea"/>
              </a:rPr>
              <a:t>+k </a:t>
            </a:r>
          </a:p>
        </p:txBody>
      </p:sp>
      <p:sp>
        <p:nvSpPr>
          <p:cNvPr id="8292" name="Rectangle 100"/>
          <p:cNvSpPr>
            <a:spLocks noChangeArrowheads="1"/>
          </p:cNvSpPr>
          <p:nvPr/>
        </p:nvSpPr>
        <p:spPr bwMode="auto">
          <a:xfrm>
            <a:off x="609600" y="3200400"/>
            <a:ext cx="1841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zh-CN" altLang="zh-CN" sz="2800" b="1">
              <a:latin typeface="+mn-lt"/>
              <a:ea typeface="+mn-ea"/>
            </a:endParaRPr>
          </a:p>
        </p:txBody>
      </p:sp>
      <p:sp>
        <p:nvSpPr>
          <p:cNvPr id="8293" name="AutoShape 101"/>
          <p:cNvSpPr>
            <a:spLocks noChangeArrowheads="1"/>
          </p:cNvSpPr>
          <p:nvPr/>
        </p:nvSpPr>
        <p:spPr bwMode="auto">
          <a:xfrm>
            <a:off x="457200" y="3048000"/>
            <a:ext cx="6324600" cy="1066800"/>
          </a:xfrm>
          <a:prstGeom prst="wedgeRoundRectCallout">
            <a:avLst>
              <a:gd name="adj1" fmla="val -278"/>
              <a:gd name="adj2" fmla="val -98361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3200" b="1">
                <a:latin typeface="+mn-lt"/>
                <a:ea typeface="+mn-ea"/>
              </a:rPr>
              <a:t>思考：怎样设二次函数关系式</a:t>
            </a:r>
          </a:p>
        </p:txBody>
      </p:sp>
      <p:sp>
        <p:nvSpPr>
          <p:cNvPr id="8296" name="AutoShape 10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48600" y="6172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283" grpId="0"/>
      <p:bldP spid="82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" y="1592263"/>
            <a:ext cx="8686800" cy="1570037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indent="304800">
              <a:defRPr/>
            </a:pPr>
            <a:r>
              <a:rPr lang="zh-CN" altLang="en-US" sz="3200" b="1" dirty="0">
                <a:latin typeface="+mn-lt"/>
                <a:ea typeface="+mn-ea"/>
              </a:rPr>
              <a:t>二次函数图象如图所示，</a:t>
            </a:r>
          </a:p>
          <a:p>
            <a:pPr indent="304800">
              <a:buFontTx/>
              <a:buAutoNum type="arabicParenBoth"/>
              <a:defRPr/>
            </a:pPr>
            <a:r>
              <a:rPr lang="zh-CN" altLang="en-US" sz="3200" b="1" dirty="0">
                <a:latin typeface="+mn-lt"/>
                <a:ea typeface="+mn-ea"/>
              </a:rPr>
              <a:t>直接写出点的坐标；（</a:t>
            </a:r>
            <a:r>
              <a:rPr lang="en-US" altLang="zh-CN" sz="3200" b="1" dirty="0">
                <a:latin typeface="+mn-lt"/>
                <a:ea typeface="+mn-ea"/>
              </a:rPr>
              <a:t>2</a:t>
            </a:r>
            <a:r>
              <a:rPr lang="zh-CN" altLang="en-US" sz="3200" b="1" dirty="0">
                <a:latin typeface="+mn-lt"/>
                <a:ea typeface="+mn-ea"/>
              </a:rPr>
              <a:t>）求这个二次函数的解析式</a:t>
            </a:r>
          </a:p>
        </p:txBody>
      </p:sp>
      <p:sp>
        <p:nvSpPr>
          <p:cNvPr id="39939" name="平面几何--抛物线1"/>
          <p:cNvSpPr/>
          <p:nvPr/>
        </p:nvSpPr>
        <p:spPr bwMode="auto">
          <a:xfrm>
            <a:off x="5105400" y="4495800"/>
            <a:ext cx="1981200" cy="1308100"/>
          </a:xfrm>
          <a:custGeom>
            <a:avLst/>
            <a:gdLst>
              <a:gd name="T0" fmla="*/ 15 w 1265"/>
              <a:gd name="T1" fmla="*/ 94 h 1998"/>
              <a:gd name="T2" fmla="*/ 45 w 1265"/>
              <a:gd name="T3" fmla="*/ 274 h 1998"/>
              <a:gd name="T4" fmla="*/ 75 w 1265"/>
              <a:gd name="T5" fmla="*/ 446 h 1998"/>
              <a:gd name="T6" fmla="*/ 105 w 1265"/>
              <a:gd name="T7" fmla="*/ 608 h 1998"/>
              <a:gd name="T8" fmla="*/ 135 w 1265"/>
              <a:gd name="T9" fmla="*/ 762 h 1998"/>
              <a:gd name="T10" fmla="*/ 165 w 1265"/>
              <a:gd name="T11" fmla="*/ 907 h 1998"/>
              <a:gd name="T12" fmla="*/ 195 w 1265"/>
              <a:gd name="T13" fmla="*/ 1042 h 1998"/>
              <a:gd name="T14" fmla="*/ 225 w 1265"/>
              <a:gd name="T15" fmla="*/ 1169 h 1998"/>
              <a:gd name="T16" fmla="*/ 255 w 1265"/>
              <a:gd name="T17" fmla="*/ 1286 h 1998"/>
              <a:gd name="T18" fmla="*/ 285 w 1265"/>
              <a:gd name="T19" fmla="*/ 1395 h 1998"/>
              <a:gd name="T20" fmla="*/ 315 w 1265"/>
              <a:gd name="T21" fmla="*/ 1495 h 1998"/>
              <a:gd name="T22" fmla="*/ 345 w 1265"/>
              <a:gd name="T23" fmla="*/ 1585 h 1998"/>
              <a:gd name="T24" fmla="*/ 375 w 1265"/>
              <a:gd name="T25" fmla="*/ 1667 h 1998"/>
              <a:gd name="T26" fmla="*/ 405 w 1265"/>
              <a:gd name="T27" fmla="*/ 1739 h 1998"/>
              <a:gd name="T28" fmla="*/ 435 w 1265"/>
              <a:gd name="T29" fmla="*/ 1803 h 1998"/>
              <a:gd name="T30" fmla="*/ 465 w 1265"/>
              <a:gd name="T31" fmla="*/ 1858 h 1998"/>
              <a:gd name="T32" fmla="*/ 495 w 1265"/>
              <a:gd name="T33" fmla="*/ 1903 h 1998"/>
              <a:gd name="T34" fmla="*/ 525 w 1265"/>
              <a:gd name="T35" fmla="*/ 1940 h 1998"/>
              <a:gd name="T36" fmla="*/ 555 w 1265"/>
              <a:gd name="T37" fmla="*/ 1967 h 1998"/>
              <a:gd name="T38" fmla="*/ 585 w 1265"/>
              <a:gd name="T39" fmla="*/ 1986 h 1998"/>
              <a:gd name="T40" fmla="*/ 615 w 1265"/>
              <a:gd name="T41" fmla="*/ 1996 h 1998"/>
              <a:gd name="T42" fmla="*/ 645 w 1265"/>
              <a:gd name="T43" fmla="*/ 1996 h 1998"/>
              <a:gd name="T44" fmla="*/ 675 w 1265"/>
              <a:gd name="T45" fmla="*/ 1988 h 1998"/>
              <a:gd name="T46" fmla="*/ 705 w 1265"/>
              <a:gd name="T47" fmla="*/ 1970 h 1998"/>
              <a:gd name="T48" fmla="*/ 735 w 1265"/>
              <a:gd name="T49" fmla="*/ 1944 h 1998"/>
              <a:gd name="T50" fmla="*/ 765 w 1265"/>
              <a:gd name="T51" fmla="*/ 1909 h 1998"/>
              <a:gd name="T52" fmla="*/ 795 w 1265"/>
              <a:gd name="T53" fmla="*/ 1864 h 1998"/>
              <a:gd name="T54" fmla="*/ 825 w 1265"/>
              <a:gd name="T55" fmla="*/ 1811 h 1998"/>
              <a:gd name="T56" fmla="*/ 855 w 1265"/>
              <a:gd name="T57" fmla="*/ 1748 h 1998"/>
              <a:gd name="T58" fmla="*/ 885 w 1265"/>
              <a:gd name="T59" fmla="*/ 1677 h 1998"/>
              <a:gd name="T60" fmla="*/ 915 w 1265"/>
              <a:gd name="T61" fmla="*/ 1597 h 1998"/>
              <a:gd name="T62" fmla="*/ 945 w 1265"/>
              <a:gd name="T63" fmla="*/ 1507 h 1998"/>
              <a:gd name="T64" fmla="*/ 975 w 1265"/>
              <a:gd name="T65" fmla="*/ 1409 h 1998"/>
              <a:gd name="T66" fmla="*/ 1005 w 1265"/>
              <a:gd name="T67" fmla="*/ 1301 h 1998"/>
              <a:gd name="T68" fmla="*/ 1035 w 1265"/>
              <a:gd name="T69" fmla="*/ 1185 h 1998"/>
              <a:gd name="T70" fmla="*/ 1065 w 1265"/>
              <a:gd name="T71" fmla="*/ 1060 h 1998"/>
              <a:gd name="T72" fmla="*/ 1095 w 1265"/>
              <a:gd name="T73" fmla="*/ 925 h 1998"/>
              <a:gd name="T74" fmla="*/ 1125 w 1265"/>
              <a:gd name="T75" fmla="*/ 782 h 1998"/>
              <a:gd name="T76" fmla="*/ 1155 w 1265"/>
              <a:gd name="T77" fmla="*/ 629 h 1998"/>
              <a:gd name="T78" fmla="*/ 1185 w 1265"/>
              <a:gd name="T79" fmla="*/ 468 h 1998"/>
              <a:gd name="T80" fmla="*/ 1215 w 1265"/>
              <a:gd name="T81" fmla="*/ 298 h 1998"/>
              <a:gd name="T82" fmla="*/ 1245 w 1265"/>
              <a:gd name="T83" fmla="*/ 118 h 1998"/>
              <a:gd name="T84" fmla="*/ 1264 w 1265"/>
              <a:gd name="T85" fmla="*/ 0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 i="1">
              <a:latin typeface="+mn-lt"/>
              <a:ea typeface="+mn-ea"/>
            </a:endParaRPr>
          </a:p>
        </p:txBody>
      </p:sp>
      <p:grpSp>
        <p:nvGrpSpPr>
          <p:cNvPr id="12292" name="Group 4"/>
          <p:cNvGrpSpPr/>
          <p:nvPr/>
        </p:nvGrpSpPr>
        <p:grpSpPr bwMode="auto">
          <a:xfrm>
            <a:off x="4724400" y="3733800"/>
            <a:ext cx="3422650" cy="2481263"/>
            <a:chOff x="2592" y="1584"/>
            <a:chExt cx="2540" cy="2376"/>
          </a:xfrm>
        </p:grpSpPr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H="1">
              <a:off x="3600" y="2111"/>
              <a:ext cx="0" cy="16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lt"/>
                <a:ea typeface="+mn-ea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4032" y="3072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>
                <a:latin typeface="+mn-lt"/>
                <a:ea typeface="+mn-ea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3120" y="3072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>
                <a:latin typeface="+mn-lt"/>
                <a:ea typeface="+mn-ea"/>
              </a:endParaRPr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3600" y="3553"/>
              <a:ext cx="46" cy="4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>
                <a:latin typeface="+mn-lt"/>
                <a:ea typeface="+mn-ea"/>
              </a:endParaRPr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 flipH="1">
              <a:off x="3600" y="3553"/>
              <a:ext cx="2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lt"/>
                <a:ea typeface="+mn-ea"/>
              </a:endParaRPr>
            </a:p>
          </p:txBody>
        </p:sp>
        <p:grpSp>
          <p:nvGrpSpPr>
            <p:cNvPr id="12303" name="Group 10"/>
            <p:cNvGrpSpPr/>
            <p:nvPr/>
          </p:nvGrpSpPr>
          <p:grpSpPr bwMode="auto">
            <a:xfrm>
              <a:off x="2592" y="1584"/>
              <a:ext cx="2540" cy="2376"/>
              <a:chOff x="1519" y="1480"/>
              <a:chExt cx="2540" cy="2903"/>
            </a:xfrm>
          </p:grpSpPr>
          <p:sp>
            <p:nvSpPr>
              <p:cNvPr id="39947" name="d82Line 2"/>
              <p:cNvSpPr>
                <a:spLocks noChangeShapeType="1"/>
              </p:cNvSpPr>
              <p:nvPr/>
            </p:nvSpPr>
            <p:spPr bwMode="auto">
              <a:xfrm>
                <a:off x="1685" y="3326"/>
                <a:ext cx="219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48" name="d82Line 3"/>
              <p:cNvSpPr>
                <a:spLocks noChangeShapeType="1"/>
              </p:cNvSpPr>
              <p:nvPr/>
            </p:nvSpPr>
            <p:spPr bwMode="auto">
              <a:xfrm flipV="1">
                <a:off x="2752" y="1480"/>
                <a:ext cx="0" cy="26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49" name="d82Line 4"/>
              <p:cNvSpPr>
                <a:spLocks noChangeShapeType="1"/>
              </p:cNvSpPr>
              <p:nvPr/>
            </p:nvSpPr>
            <p:spPr bwMode="auto">
              <a:xfrm flipV="1">
                <a:off x="2982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0" name="d82Line 5"/>
              <p:cNvSpPr>
                <a:spLocks noChangeShapeType="1"/>
              </p:cNvSpPr>
              <p:nvPr/>
            </p:nvSpPr>
            <p:spPr bwMode="auto">
              <a:xfrm flipV="1">
                <a:off x="3210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1" name="d82Line 6"/>
              <p:cNvSpPr>
                <a:spLocks noChangeShapeType="1"/>
              </p:cNvSpPr>
              <p:nvPr/>
            </p:nvSpPr>
            <p:spPr bwMode="auto">
              <a:xfrm flipV="1">
                <a:off x="3440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2" name="d82Line 7"/>
              <p:cNvSpPr>
                <a:spLocks noChangeShapeType="1"/>
              </p:cNvSpPr>
              <p:nvPr/>
            </p:nvSpPr>
            <p:spPr bwMode="auto">
              <a:xfrm flipV="1">
                <a:off x="3670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3" name="d82Line 10"/>
              <p:cNvSpPr>
                <a:spLocks noChangeShapeType="1"/>
              </p:cNvSpPr>
              <p:nvPr/>
            </p:nvSpPr>
            <p:spPr bwMode="auto">
              <a:xfrm flipV="1">
                <a:off x="2522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4" name="d82Line 11"/>
              <p:cNvSpPr>
                <a:spLocks noChangeShapeType="1"/>
              </p:cNvSpPr>
              <p:nvPr/>
            </p:nvSpPr>
            <p:spPr bwMode="auto">
              <a:xfrm flipV="1">
                <a:off x="2294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5" name="d82Line 12"/>
              <p:cNvSpPr>
                <a:spLocks noChangeShapeType="1"/>
              </p:cNvSpPr>
              <p:nvPr/>
            </p:nvSpPr>
            <p:spPr bwMode="auto">
              <a:xfrm flipV="1">
                <a:off x="2064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6" name="d82Line 14"/>
              <p:cNvSpPr>
                <a:spLocks noChangeShapeType="1"/>
              </p:cNvSpPr>
              <p:nvPr/>
            </p:nvSpPr>
            <p:spPr bwMode="auto">
              <a:xfrm flipV="1">
                <a:off x="1835" y="3280"/>
                <a:ext cx="0" cy="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7" name="d82Line 16"/>
              <p:cNvSpPr>
                <a:spLocks noChangeShapeType="1"/>
              </p:cNvSpPr>
              <p:nvPr/>
            </p:nvSpPr>
            <p:spPr bwMode="auto">
              <a:xfrm>
                <a:off x="2752" y="2589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8" name="d82Line 17"/>
              <p:cNvSpPr>
                <a:spLocks noChangeShapeType="1"/>
              </p:cNvSpPr>
              <p:nvPr/>
            </p:nvSpPr>
            <p:spPr bwMode="auto">
              <a:xfrm>
                <a:off x="2752" y="2403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59" name="d82Line 18"/>
              <p:cNvSpPr>
                <a:spLocks noChangeShapeType="1"/>
              </p:cNvSpPr>
              <p:nvPr/>
            </p:nvSpPr>
            <p:spPr bwMode="auto">
              <a:xfrm>
                <a:off x="2752" y="2219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0" name="d82Line 19"/>
              <p:cNvSpPr>
                <a:spLocks noChangeShapeType="1"/>
              </p:cNvSpPr>
              <p:nvPr/>
            </p:nvSpPr>
            <p:spPr bwMode="auto">
              <a:xfrm>
                <a:off x="2752" y="2033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1" name="d82Line 20"/>
              <p:cNvSpPr>
                <a:spLocks noChangeShapeType="1"/>
              </p:cNvSpPr>
              <p:nvPr/>
            </p:nvSpPr>
            <p:spPr bwMode="auto">
              <a:xfrm>
                <a:off x="2752" y="1850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2" name="d82Line 21"/>
              <p:cNvSpPr>
                <a:spLocks noChangeShapeType="1"/>
              </p:cNvSpPr>
              <p:nvPr/>
            </p:nvSpPr>
            <p:spPr bwMode="auto">
              <a:xfrm>
                <a:off x="2752" y="2957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3" name="d82Line 22"/>
              <p:cNvSpPr>
                <a:spLocks noChangeShapeType="1"/>
              </p:cNvSpPr>
              <p:nvPr/>
            </p:nvSpPr>
            <p:spPr bwMode="auto">
              <a:xfrm>
                <a:off x="2752" y="3142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4" name="d82Line 23"/>
              <p:cNvSpPr>
                <a:spLocks noChangeShapeType="1"/>
              </p:cNvSpPr>
              <p:nvPr/>
            </p:nvSpPr>
            <p:spPr bwMode="auto">
              <a:xfrm>
                <a:off x="2752" y="3326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5" name="d82Line 24"/>
              <p:cNvSpPr>
                <a:spLocks noChangeShapeType="1"/>
              </p:cNvSpPr>
              <p:nvPr/>
            </p:nvSpPr>
            <p:spPr bwMode="auto">
              <a:xfrm>
                <a:off x="2752" y="1666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66" name="d82Line 25"/>
              <p:cNvSpPr>
                <a:spLocks noChangeShapeType="1"/>
              </p:cNvSpPr>
              <p:nvPr/>
            </p:nvSpPr>
            <p:spPr bwMode="auto">
              <a:xfrm>
                <a:off x="2752" y="2773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12324" name="d82WordArt 28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12" y="3391"/>
                <a:ext cx="103" cy="10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b="1" i="1" kern="1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+mn-lt"/>
                    <a:ea typeface="+mn-lt"/>
                    <a:cs typeface="+mn-lt"/>
                  </a:rPr>
                  <a:t>x</a:t>
                </a:r>
                <a:endParaRPr lang="zh-CN" altLang="en-US" sz="3600" b="1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+mn-lt"/>
                  <a:ea typeface="+mn-lt"/>
                  <a:cs typeface="+mn-lt"/>
                </a:endParaRPr>
              </a:p>
            </p:txBody>
          </p:sp>
          <p:sp>
            <p:nvSpPr>
              <p:cNvPr id="12325" name="d82WordArt 29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09" y="1480"/>
                <a:ext cx="103" cy="10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b="1" kern="1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+mn-lt"/>
                    <a:ea typeface="+mn-lt"/>
                    <a:cs typeface="+mn-lt"/>
                  </a:rPr>
                  <a:t>y</a:t>
                </a:r>
                <a:endParaRPr lang="zh-CN" altLang="en-US" sz="3600" b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+mn-lt"/>
                  <a:ea typeface="+mn-lt"/>
                  <a:cs typeface="+mn-lt"/>
                </a:endParaRPr>
              </a:p>
            </p:txBody>
          </p:sp>
          <p:sp>
            <p:nvSpPr>
              <p:cNvPr id="12326" name="d82WordArt 12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533" y="3372"/>
                <a:ext cx="137" cy="14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b="1" i="1" kern="10">
                    <a:ln w="9525">
                      <a:solidFill>
                        <a:srgbClr val="000000"/>
                      </a:solidFill>
                      <a:round/>
                    </a:ln>
                    <a:solidFill>
                      <a:srgbClr val="000000"/>
                    </a:solidFill>
                    <a:latin typeface="+mn-lt"/>
                    <a:ea typeface="+mn-lt"/>
                    <a:cs typeface="+mn-lt"/>
                  </a:rPr>
                  <a:t>O</a:t>
                </a:r>
                <a:endParaRPr lang="zh-CN" altLang="en-US" b="1" i="1" kern="1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000000"/>
                  </a:solidFill>
                  <a:latin typeface="+mn-lt"/>
                  <a:ea typeface="+mn-lt"/>
                  <a:cs typeface="+mn-lt"/>
                </a:endParaRPr>
              </a:p>
            </p:txBody>
          </p:sp>
          <p:sp>
            <p:nvSpPr>
              <p:cNvPr id="39970" name="Text Box 34"/>
              <p:cNvSpPr txBox="1">
                <a:spLocks noChangeArrowheads="1"/>
              </p:cNvSpPr>
              <p:nvPr/>
            </p:nvSpPr>
            <p:spPr bwMode="auto">
              <a:xfrm>
                <a:off x="1890" y="3278"/>
                <a:ext cx="686" cy="46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　－</a:t>
                </a:r>
                <a:r>
                  <a:rPr lang="en-US" altLang="zh-CN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2</a:t>
                </a:r>
              </a:p>
            </p:txBody>
          </p:sp>
          <p:sp>
            <p:nvSpPr>
              <p:cNvPr id="12328" name="Text Box 35"/>
              <p:cNvSpPr txBox="1">
                <a:spLocks noChangeArrowheads="1"/>
              </p:cNvSpPr>
              <p:nvPr/>
            </p:nvSpPr>
            <p:spPr bwMode="auto">
              <a:xfrm>
                <a:off x="3058" y="3270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29" name="Text Box 36"/>
              <p:cNvSpPr txBox="1">
                <a:spLocks noChangeArrowheads="1"/>
              </p:cNvSpPr>
              <p:nvPr/>
            </p:nvSpPr>
            <p:spPr bwMode="auto">
              <a:xfrm>
                <a:off x="2469" y="2780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2330" name="Text Box 37"/>
              <p:cNvSpPr txBox="1">
                <a:spLocks noChangeArrowheads="1"/>
              </p:cNvSpPr>
              <p:nvPr/>
            </p:nvSpPr>
            <p:spPr bwMode="auto">
              <a:xfrm>
                <a:off x="2482" y="2427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2331" name="Text Box 38"/>
              <p:cNvSpPr txBox="1">
                <a:spLocks noChangeArrowheads="1"/>
              </p:cNvSpPr>
              <p:nvPr/>
            </p:nvSpPr>
            <p:spPr bwMode="auto">
              <a:xfrm>
                <a:off x="2482" y="2020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2332" name="Text Box 39"/>
              <p:cNvSpPr txBox="1">
                <a:spLocks noChangeArrowheads="1"/>
              </p:cNvSpPr>
              <p:nvPr/>
            </p:nvSpPr>
            <p:spPr bwMode="auto">
              <a:xfrm>
                <a:off x="3510" y="3270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9976" name="Text Box 40"/>
              <p:cNvSpPr txBox="1">
                <a:spLocks noChangeArrowheads="1"/>
              </p:cNvSpPr>
              <p:nvPr/>
            </p:nvSpPr>
            <p:spPr bwMode="auto">
              <a:xfrm>
                <a:off x="1519" y="3270"/>
                <a:ext cx="548" cy="46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－</a:t>
                </a:r>
                <a:r>
                  <a:rPr lang="en-US" altLang="zh-CN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4</a:t>
                </a:r>
              </a:p>
            </p:txBody>
          </p:sp>
          <p:sp>
            <p:nvSpPr>
              <p:cNvPr id="12334" name="Text Box 41"/>
              <p:cNvSpPr txBox="1">
                <a:spLocks noChangeArrowheads="1"/>
              </p:cNvSpPr>
              <p:nvPr/>
            </p:nvSpPr>
            <p:spPr bwMode="auto">
              <a:xfrm>
                <a:off x="2494" y="1671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39978" name="d82Line 22"/>
              <p:cNvSpPr>
                <a:spLocks noChangeShapeType="1"/>
              </p:cNvSpPr>
              <p:nvPr/>
            </p:nvSpPr>
            <p:spPr bwMode="auto">
              <a:xfrm>
                <a:off x="2756" y="3521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79" name="d82Line 22"/>
              <p:cNvSpPr>
                <a:spLocks noChangeShapeType="1"/>
              </p:cNvSpPr>
              <p:nvPr/>
            </p:nvSpPr>
            <p:spPr bwMode="auto">
              <a:xfrm>
                <a:off x="2756" y="3701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80" name="d82Line 22"/>
              <p:cNvSpPr>
                <a:spLocks noChangeShapeType="1"/>
              </p:cNvSpPr>
              <p:nvPr/>
            </p:nvSpPr>
            <p:spPr bwMode="auto">
              <a:xfrm>
                <a:off x="2756" y="3883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81" name="d82Line 22"/>
              <p:cNvSpPr>
                <a:spLocks noChangeShapeType="1"/>
              </p:cNvSpPr>
              <p:nvPr/>
            </p:nvSpPr>
            <p:spPr bwMode="auto">
              <a:xfrm>
                <a:off x="2763" y="4065"/>
                <a:ext cx="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b="1">
                  <a:latin typeface="+mn-lt"/>
                  <a:ea typeface="+mn-ea"/>
                </a:endParaRPr>
              </a:p>
            </p:txBody>
          </p:sp>
          <p:sp>
            <p:nvSpPr>
              <p:cNvPr id="39982" name="Text Box 46"/>
              <p:cNvSpPr txBox="1">
                <a:spLocks noChangeArrowheads="1"/>
              </p:cNvSpPr>
              <p:nvPr/>
            </p:nvSpPr>
            <p:spPr bwMode="auto">
              <a:xfrm>
                <a:off x="2381" y="3555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－</a:t>
                </a:r>
                <a:r>
                  <a:rPr lang="en-US" altLang="zh-CN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2</a:t>
                </a:r>
              </a:p>
            </p:txBody>
          </p:sp>
          <p:sp>
            <p:nvSpPr>
              <p:cNvPr id="39983" name="Text Box 47"/>
              <p:cNvSpPr txBox="1">
                <a:spLocks noChangeArrowheads="1"/>
              </p:cNvSpPr>
              <p:nvPr/>
            </p:nvSpPr>
            <p:spPr bwMode="auto">
              <a:xfrm>
                <a:off x="2383" y="3919"/>
                <a:ext cx="549" cy="46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zh-CN" altLang="en-US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－</a:t>
                </a:r>
                <a:r>
                  <a:rPr lang="en-US" altLang="zh-CN" sz="2000" b="1">
                    <a:solidFill>
                      <a:srgbClr val="000000"/>
                    </a:solidFill>
                    <a:latin typeface="+mn-lt"/>
                    <a:ea typeface="+mn-ea"/>
                  </a:rPr>
                  <a:t>4</a:t>
                </a:r>
              </a:p>
            </p:txBody>
          </p:sp>
        </p:grpSp>
      </p:grpSp>
      <p:sp>
        <p:nvSpPr>
          <p:cNvPr id="40000" name="Oval 64"/>
          <p:cNvSpPr>
            <a:spLocks noChangeArrowheads="1"/>
          </p:cNvSpPr>
          <p:nvPr/>
        </p:nvSpPr>
        <p:spPr bwMode="auto">
          <a:xfrm>
            <a:off x="76200" y="228600"/>
            <a:ext cx="3124200" cy="1295400"/>
          </a:xfrm>
          <a:prstGeom prst="ellipse">
            <a:avLst/>
          </a:prstGeom>
          <a:solidFill>
            <a:srgbClr val="FFFF66"/>
          </a:solidFill>
          <a:ln w="76200">
            <a:solidFill>
              <a:srgbClr val="00FF00"/>
            </a:solidFill>
            <a:rou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kumimoji="1" lang="zh-CN" altLang="zh-CN" sz="4800" b="1">
              <a:latin typeface="+mn-lt"/>
              <a:ea typeface="+mn-ea"/>
            </a:endParaRPr>
          </a:p>
        </p:txBody>
      </p:sp>
      <p:sp>
        <p:nvSpPr>
          <p:cNvPr id="12294" name="WordArt 65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17526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ea"/>
                <a:ea typeface="+mn-ea"/>
                <a:cs typeface="+mn-ea"/>
              </a:rPr>
              <a:t>应用迁移</a:t>
            </a:r>
          </a:p>
        </p:txBody>
      </p:sp>
      <p:sp>
        <p:nvSpPr>
          <p:cNvPr id="12295" name="Text Box 66"/>
          <p:cNvSpPr txBox="1">
            <a:spLocks noChangeArrowheads="1"/>
          </p:cNvSpPr>
          <p:nvPr/>
        </p:nvSpPr>
        <p:spPr bwMode="auto">
          <a:xfrm>
            <a:off x="5638800" y="571500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296" name="Text Box 67"/>
          <p:cNvSpPr txBox="1">
            <a:spLocks noChangeArrowheads="1"/>
          </p:cNvSpPr>
          <p:nvPr/>
        </p:nvSpPr>
        <p:spPr bwMode="auto">
          <a:xfrm>
            <a:off x="5410200" y="487680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297" name="Text Box 68"/>
          <p:cNvSpPr txBox="1">
            <a:spLocks noChangeArrowheads="1"/>
          </p:cNvSpPr>
          <p:nvPr/>
        </p:nvSpPr>
        <p:spPr bwMode="auto">
          <a:xfrm>
            <a:off x="6400800" y="487680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i="1"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9750" y="1676400"/>
            <a:ext cx="8604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已知三个点坐标三对对应值，选择一般式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424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已知顶点坐标或对称轴或最值，选择顶点式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4724400"/>
            <a:ext cx="8874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已知抛物线与</a:t>
            </a:r>
            <a:r>
              <a:rPr kumimoji="1" lang="en-US" altLang="zh-CN" sz="3200" b="1" i="1" dirty="0"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轴的两交点坐标，选择交点式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14400" y="196850"/>
            <a:ext cx="7537450" cy="1098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二次</a:t>
            </a:r>
            <a:r>
              <a:rPr kumimoji="1"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隶书" panose="02010509060101010101" pitchFamily="49" charset="-122"/>
              </a:rPr>
              <a:t>函数常用的几种解析式</a:t>
            </a:r>
          </a:p>
          <a:p>
            <a:pPr>
              <a:defRPr/>
            </a:pP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990600"/>
            <a:ext cx="6249988" cy="9159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一般式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 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y=ax</a:t>
            </a:r>
            <a:r>
              <a:rPr lang="en-US" altLang="zh-CN" sz="3600" b="1" i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+bx+c    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≠0)</a:t>
            </a:r>
          </a:p>
          <a:p>
            <a:pPr>
              <a:defRPr/>
            </a:pP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2438400"/>
            <a:ext cx="6299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ea typeface="隶书" panose="02010509060101010101" pitchFamily="49" charset="-122"/>
              </a:rPr>
              <a:t>顶点式</a:t>
            </a:r>
            <a:r>
              <a:rPr lang="zh-CN" altLang="en-US" sz="2800" b="1" dirty="0"/>
              <a:t>       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y=a</a:t>
            </a:r>
            <a:r>
              <a:rPr lang="en-US" altLang="zh-CN" sz="3600" b="1" dirty="0">
                <a:latin typeface="Times New Roman" panose="02020603050405020304" pitchFamily="18" charset="0"/>
              </a:rPr>
              <a:t>(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x-h</a:t>
            </a:r>
            <a:r>
              <a:rPr lang="en-US" altLang="zh-CN" sz="3600" b="1" dirty="0">
                <a:latin typeface="Times New Roman" panose="02020603050405020304" pitchFamily="18" charset="0"/>
              </a:rPr>
              <a:t>)</a:t>
            </a:r>
            <a:r>
              <a:rPr lang="en-US" altLang="zh-CN" sz="36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+k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(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600" b="1" dirty="0">
                <a:latin typeface="Times New Roman" panose="02020603050405020304" pitchFamily="18" charset="0"/>
              </a:rPr>
              <a:t>≠0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)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dirty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09600" y="3960813"/>
            <a:ext cx="6580188" cy="91598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交点式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     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y=a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x-x</a:t>
            </a:r>
            <a:r>
              <a:rPr lang="en-US" altLang="zh-CN" sz="3600" b="1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x-x</a:t>
            </a:r>
            <a:r>
              <a:rPr lang="en-US" altLang="zh-CN" sz="3600" b="1" i="1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   (</a:t>
            </a:r>
            <a:r>
              <a:rPr lang="en-US" altLang="zh-CN" sz="36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≠0)</a:t>
            </a:r>
          </a:p>
          <a:p>
            <a:pPr>
              <a:defRPr/>
            </a:pP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2400" y="5410200"/>
            <a:ext cx="89916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0000FF"/>
                </a:solidFill>
              </a:rPr>
              <a:t>用待定系数法确定二次函数的解析式时，应该根据条件的特点，恰当地选用一种函数表达式。 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6096000" y="3810000"/>
            <a:ext cx="2743200" cy="2667000"/>
            <a:chOff x="0" y="0"/>
            <a:chExt cx="1728" cy="1584"/>
          </a:xfrm>
        </p:grpSpPr>
        <p:sp>
          <p:nvSpPr>
            <p:cNvPr id="13323" name="AutoShape 12"/>
            <p:cNvSpPr>
              <a:spLocks noChangeArrowheads="1"/>
            </p:cNvSpPr>
            <p:nvPr/>
          </p:nvSpPr>
          <p:spPr bwMode="auto">
            <a:xfrm>
              <a:off x="0" y="48"/>
              <a:ext cx="1728" cy="1536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rgbClr val="99CCFF"/>
                </a:gs>
                <a:gs pos="50000">
                  <a:srgbClr val="FBFDFF"/>
                </a:gs>
                <a:gs pos="100000">
                  <a:srgbClr val="99CCFF"/>
                </a:gs>
              </a:gsLst>
              <a:lin ang="5400000" scaled="1"/>
            </a:gradFill>
            <a:ln w="41275">
              <a:solidFill>
                <a:srgbClr val="FFCC00"/>
              </a:solidFill>
              <a:round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algn="ctr"/>
              <a:endParaRPr kumimoji="1" lang="zh-CN" altLang="zh-CN" sz="2400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4" name="WordArt 13" descr="窄竖线"/>
            <p:cNvSpPr>
              <a:spLocks noChangeArrowheads="1" noChangeShapeType="1" noTextEdit="1"/>
            </p:cNvSpPr>
            <p:nvPr/>
          </p:nvSpPr>
          <p:spPr bwMode="auto">
            <a:xfrm>
              <a:off x="480" y="0"/>
              <a:ext cx="912" cy="240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pattFill prst="dashHorz">
                    <a:fgClr>
                      <a:srgbClr val="808080"/>
                    </a:fgClr>
                    <a:bgClr>
                      <a:srgbClr val="FFFF00"/>
                    </a:bgClr>
                  </a:patt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待定系数法</a:t>
              </a:r>
            </a:p>
          </p:txBody>
        </p:sp>
        <p:sp>
          <p:nvSpPr>
            <p:cNvPr id="13325" name="Text Box 14"/>
            <p:cNvSpPr txBox="1">
              <a:spLocks noChangeArrowheads="1"/>
            </p:cNvSpPr>
            <p:nvPr/>
          </p:nvSpPr>
          <p:spPr bwMode="auto">
            <a:xfrm>
              <a:off x="240" y="263"/>
              <a:ext cx="1012" cy="1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>
                  <a:solidFill>
                    <a:srgbClr val="0066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一、设</a:t>
              </a:r>
            </a:p>
            <a:p>
              <a:pPr eaLnBrk="1" hangingPunct="1"/>
              <a:r>
                <a:rPr kumimoji="1" lang="zh-CN" altLang="en-US" sz="2800" b="1">
                  <a:solidFill>
                    <a:srgbClr val="0066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二、代</a:t>
              </a:r>
            </a:p>
            <a:p>
              <a:pPr eaLnBrk="1" hangingPunct="1"/>
              <a:r>
                <a:rPr kumimoji="1" lang="zh-CN" altLang="en-US" sz="2800" b="1">
                  <a:solidFill>
                    <a:srgbClr val="0066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三、解</a:t>
              </a:r>
            </a:p>
            <a:p>
              <a:pPr eaLnBrk="1" hangingPunct="1"/>
              <a:r>
                <a:rPr kumimoji="1" lang="zh-CN" altLang="en-US" sz="2800" b="1">
                  <a:solidFill>
                    <a:srgbClr val="0066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四、还原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7" grpId="0"/>
      <p:bldP spid="15368" grpId="0"/>
      <p:bldP spid="15369" grpId="0" build="allAtOnce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6200" y="1795463"/>
            <a:ext cx="4818063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、已知抛物线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3200" i="1" dirty="0"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latin typeface="+mn-lt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+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bx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+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480050" y="2392363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2895600" y="304800"/>
            <a:ext cx="220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2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问题</a:t>
            </a:r>
            <a:r>
              <a:rPr lang="en-US" altLang="zh-CN" sz="32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1</a:t>
            </a:r>
            <a:endParaRPr lang="zh-CN" altLang="en-US" sz="32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69913" y="3000375"/>
            <a:ext cx="62833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经过点（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-1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），则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73088" y="3624263"/>
            <a:ext cx="62833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经过点（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-3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），则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14363" y="4219575"/>
            <a:ext cx="6148387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经过点（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5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），则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09600" y="5057775"/>
            <a:ext cx="6321425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对称轴为直线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x=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3200" b="1" i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则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33400" y="2392363"/>
            <a:ext cx="58324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当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=1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时，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=0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，则</a:t>
            </a:r>
            <a:r>
              <a:rPr lang="en-US" altLang="zh-CN" sz="3200" b="1" i="1" dirty="0" err="1">
                <a:latin typeface="+mn-lt"/>
                <a:ea typeface="+mn-ea"/>
                <a:cs typeface="Times New Roman" panose="02020603050405020304" pitchFamily="18" charset="0"/>
              </a:rPr>
              <a:t>a+b+c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=_____</a:t>
            </a:r>
          </a:p>
        </p:txBody>
      </p:sp>
      <p:grpSp>
        <p:nvGrpSpPr>
          <p:cNvPr id="2" name="Group 10"/>
          <p:cNvGrpSpPr/>
          <p:nvPr/>
        </p:nvGrpSpPr>
        <p:grpSpPr bwMode="auto">
          <a:xfrm>
            <a:off x="3429000" y="4800600"/>
            <a:ext cx="3390900" cy="1157288"/>
            <a:chOff x="240" y="1938"/>
            <a:chExt cx="1593" cy="729"/>
          </a:xfrm>
        </p:grpSpPr>
        <p:grpSp>
          <p:nvGrpSpPr>
            <p:cNvPr id="3086" name="Group 11"/>
            <p:cNvGrpSpPr>
              <a:grpSpLocks noChangeAspect="1"/>
            </p:cNvGrpSpPr>
            <p:nvPr/>
          </p:nvGrpSpPr>
          <p:grpSpPr bwMode="auto">
            <a:xfrm>
              <a:off x="240" y="1938"/>
              <a:ext cx="1104" cy="729"/>
              <a:chOff x="4224" y="1584"/>
              <a:chExt cx="1428" cy="943"/>
            </a:xfrm>
          </p:grpSpPr>
          <p:sp>
            <p:nvSpPr>
              <p:cNvPr id="32780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4224" y="1584"/>
                <a:ext cx="1428" cy="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2781" name="Line 13"/>
              <p:cNvSpPr>
                <a:spLocks noChangeShapeType="1"/>
              </p:cNvSpPr>
              <p:nvPr/>
            </p:nvSpPr>
            <p:spPr bwMode="auto">
              <a:xfrm>
                <a:off x="5304" y="1957"/>
                <a:ext cx="290" cy="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2782" name="Rectangle 14"/>
              <p:cNvSpPr>
                <a:spLocks noChangeArrowheads="1"/>
              </p:cNvSpPr>
              <p:nvPr/>
            </p:nvSpPr>
            <p:spPr bwMode="auto">
              <a:xfrm>
                <a:off x="5454" y="1928"/>
                <a:ext cx="109" cy="3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zh-CN" sz="2800" i="1">
                    <a:solidFill>
                      <a:srgbClr val="000000"/>
                    </a:solidFill>
                    <a:latin typeface="+mn-lt"/>
                    <a:ea typeface="+mn-ea"/>
                  </a:rPr>
                  <a:t>a</a:t>
                </a:r>
                <a:endParaRPr lang="en-US" altLang="zh-CN">
                  <a:latin typeface="+mn-lt"/>
                  <a:ea typeface="+mn-ea"/>
                </a:endParaRPr>
              </a:p>
            </p:txBody>
          </p:sp>
          <p:sp>
            <p:nvSpPr>
              <p:cNvPr id="32783" name="Rectangle 15"/>
              <p:cNvSpPr>
                <a:spLocks noChangeArrowheads="1"/>
              </p:cNvSpPr>
              <p:nvPr/>
            </p:nvSpPr>
            <p:spPr bwMode="auto">
              <a:xfrm>
                <a:off x="5384" y="1609"/>
                <a:ext cx="109" cy="3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zh-CN" sz="2800" i="1">
                    <a:solidFill>
                      <a:srgbClr val="000000"/>
                    </a:solidFill>
                    <a:latin typeface="+mn-lt"/>
                    <a:ea typeface="+mn-ea"/>
                  </a:rPr>
                  <a:t>b</a:t>
                </a:r>
                <a:endParaRPr lang="en-US" altLang="zh-CN">
                  <a:latin typeface="+mn-lt"/>
                  <a:ea typeface="+mn-ea"/>
                </a:endParaRPr>
              </a:p>
            </p:txBody>
          </p:sp>
          <p:sp>
            <p:nvSpPr>
              <p:cNvPr id="32784" name="Rectangle 16"/>
              <p:cNvSpPr>
                <a:spLocks noChangeArrowheads="1"/>
              </p:cNvSpPr>
              <p:nvPr/>
            </p:nvSpPr>
            <p:spPr bwMode="auto">
              <a:xfrm>
                <a:off x="4756" y="1752"/>
                <a:ext cx="0" cy="2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zh-CN" altLang="zh-CN">
                  <a:latin typeface="+mn-lt"/>
                  <a:ea typeface="+mn-ea"/>
                </a:endParaRPr>
              </a:p>
            </p:txBody>
          </p:sp>
          <p:sp>
            <p:nvSpPr>
              <p:cNvPr id="32785" name="Rectangle 17"/>
              <p:cNvSpPr>
                <a:spLocks noChangeArrowheads="1"/>
              </p:cNvSpPr>
              <p:nvPr/>
            </p:nvSpPr>
            <p:spPr bwMode="auto">
              <a:xfrm>
                <a:off x="5323" y="1928"/>
                <a:ext cx="109" cy="3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zh-CN" sz="2800" dirty="0">
                    <a:solidFill>
                      <a:srgbClr val="000000"/>
                    </a:solidFill>
                    <a:latin typeface="+mn-lt"/>
                    <a:ea typeface="+mn-ea"/>
                  </a:rPr>
                  <a:t>2</a:t>
                </a:r>
                <a:endParaRPr lang="en-US" altLang="zh-CN" dirty="0">
                  <a:latin typeface="+mn-lt"/>
                  <a:ea typeface="+mn-ea"/>
                </a:endParaRPr>
              </a:p>
            </p:txBody>
          </p:sp>
          <p:sp>
            <p:nvSpPr>
              <p:cNvPr id="32786" name="Rectangle 18"/>
              <p:cNvSpPr>
                <a:spLocks noChangeArrowheads="1"/>
              </p:cNvSpPr>
              <p:nvPr/>
            </p:nvSpPr>
            <p:spPr bwMode="auto">
              <a:xfrm>
                <a:off x="5129" y="1728"/>
                <a:ext cx="73" cy="3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zh-CN" sz="2800">
                    <a:solidFill>
                      <a:srgbClr val="000000"/>
                    </a:solidFill>
                    <a:latin typeface="+mn-lt"/>
                    <a:ea typeface="+mn-ea"/>
                  </a:rPr>
                  <a:t>-</a:t>
                </a:r>
                <a:endParaRPr lang="en-US" altLang="zh-CN">
                  <a:latin typeface="+mn-lt"/>
                  <a:ea typeface="+mn-ea"/>
                </a:endParaRPr>
              </a:p>
            </p:txBody>
          </p:sp>
          <p:sp>
            <p:nvSpPr>
              <p:cNvPr id="32787" name="Rectangle 19"/>
              <p:cNvSpPr>
                <a:spLocks noChangeArrowheads="1"/>
              </p:cNvSpPr>
              <p:nvPr/>
            </p:nvSpPr>
            <p:spPr bwMode="auto">
              <a:xfrm>
                <a:off x="4932" y="1728"/>
                <a:ext cx="0" cy="2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zh-CN" altLang="zh-CN">
                  <a:latin typeface="+mn-lt"/>
                  <a:ea typeface="+mn-ea"/>
                </a:endParaRPr>
              </a:p>
            </p:txBody>
          </p:sp>
          <p:sp>
            <p:nvSpPr>
              <p:cNvPr id="32788" name="Rectangle 20"/>
              <p:cNvSpPr>
                <a:spLocks noChangeArrowheads="1"/>
              </p:cNvSpPr>
              <p:nvPr/>
            </p:nvSpPr>
            <p:spPr bwMode="auto">
              <a:xfrm>
                <a:off x="4254" y="1760"/>
                <a:ext cx="0" cy="2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endParaRPr lang="zh-CN" altLang="zh-CN">
                  <a:latin typeface="+mn-lt"/>
                  <a:ea typeface="+mn-ea"/>
                </a:endParaRPr>
              </a:p>
            </p:txBody>
          </p:sp>
        </p:grpSp>
        <p:sp>
          <p:nvSpPr>
            <p:cNvPr id="32789" name="Text Box 21"/>
            <p:cNvSpPr txBox="1">
              <a:spLocks noChangeArrowheads="1"/>
            </p:cNvSpPr>
            <p:nvPr/>
          </p:nvSpPr>
          <p:spPr bwMode="auto">
            <a:xfrm>
              <a:off x="1386" y="2091"/>
              <a:ext cx="447" cy="3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800" dirty="0">
                  <a:solidFill>
                    <a:srgbClr val="FF0000"/>
                  </a:solidFill>
                  <a:latin typeface="+mn-lt"/>
                  <a:ea typeface="+mn-ea"/>
                </a:rPr>
                <a:t>=1</a:t>
              </a:r>
            </a:p>
          </p:txBody>
        </p:sp>
      </p:grp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4598988" y="3000375"/>
            <a:ext cx="16319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i="1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a-</a:t>
            </a:r>
            <a:r>
              <a:rPr lang="en-US" altLang="zh-CN" sz="3200" b="1" i="1" dirty="0" err="1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b+c</a:t>
            </a:r>
            <a:r>
              <a:rPr lang="en-US" altLang="zh-CN" sz="3200" b="1" i="1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=0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4953000" y="3609975"/>
            <a:ext cx="9429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i="1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c=-3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4343400" y="4221163"/>
            <a:ext cx="227965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i="1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16a+4b+c=5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4" grpId="0"/>
      <p:bldP spid="32776" grpId="0"/>
      <p:bldP spid="327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2209800"/>
            <a:ext cx="8915400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顶点坐标是（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-3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）， 则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h=_____</a:t>
            </a:r>
            <a:r>
              <a:rPr lang="zh-CN" altLang="en-US" sz="3200" b="1" i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k=______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endParaRPr lang="zh-CN" altLang="en-US" sz="3200" b="1" i="1" dirty="0">
              <a:latin typeface="+mn-lt"/>
              <a:ea typeface="+mn-ea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endParaRPr lang="en-US" altLang="zh-CN" sz="2800" b="1" dirty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791200" y="2160588"/>
            <a:ext cx="5254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</a:rPr>
              <a:t>-3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286000" y="2773363"/>
            <a:ext cx="24939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a</a:t>
            </a:r>
            <a:r>
              <a:rPr lang="zh-CN" altLang="en-US" sz="3200" b="1" i="1">
                <a:solidFill>
                  <a:srgbClr val="FF0000"/>
                </a:solidFill>
                <a:latin typeface="+mn-lt"/>
                <a:ea typeface="+mn-ea"/>
              </a:rPr>
              <a:t>（</a:t>
            </a: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x+3</a:t>
            </a:r>
            <a:r>
              <a:rPr lang="zh-CN" altLang="en-US" sz="3200" b="1" i="1">
                <a:solidFill>
                  <a:srgbClr val="FF0000"/>
                </a:solidFill>
                <a:latin typeface="+mn-lt"/>
                <a:ea typeface="+mn-ea"/>
              </a:rPr>
              <a:t>）</a:t>
            </a:r>
            <a:r>
              <a:rPr lang="en-US" altLang="zh-CN" sz="3200" b="1" i="1" baseline="3000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+4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7620000" y="2163763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3798" name="WordArt 6"/>
          <p:cNvSpPr>
            <a:spLocks noChangeArrowheads="1" noChangeShapeType="1" noTextEdit="1"/>
          </p:cNvSpPr>
          <p:nvPr/>
        </p:nvSpPr>
        <p:spPr bwMode="auto">
          <a:xfrm>
            <a:off x="2895600" y="228600"/>
            <a:ext cx="220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2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问题</a:t>
            </a:r>
            <a:r>
              <a:rPr lang="en-US" altLang="zh-CN" sz="32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2</a:t>
            </a:r>
            <a:endParaRPr lang="zh-CN" altLang="en-US" sz="32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" y="1371600"/>
            <a:ext cx="548005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、已知抛物线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y=a</a:t>
            </a:r>
            <a:r>
              <a:rPr lang="zh-CN" altLang="en-US" sz="3200" b="1" i="1" dirty="0">
                <a:latin typeface="+mn-lt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x-h</a:t>
            </a:r>
            <a:r>
              <a:rPr lang="zh-CN" altLang="en-US" sz="3200" b="1" i="1" dirty="0">
                <a:latin typeface="+mn-lt"/>
                <a:ea typeface="+mn-ea"/>
                <a:cs typeface="Times New Roman" panose="02020603050405020304" pitchFamily="18" charset="0"/>
              </a:rPr>
              <a:t>）</a:t>
            </a:r>
            <a:r>
              <a:rPr lang="en-US" altLang="zh-CN" sz="3200" b="1" i="1" baseline="30000" dirty="0">
                <a:latin typeface="+mn-lt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+k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81000" y="3505200"/>
            <a:ext cx="6389688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对称轴为直线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x=</a:t>
            </a:r>
            <a:r>
              <a:rPr lang="en-US" altLang="zh-CN" sz="3200" b="1" dirty="0">
                <a:latin typeface="+mn-lt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3200" b="1" i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则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___________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57200" y="2819400"/>
            <a:ext cx="47291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代入得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y=______________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57200" y="4267200"/>
            <a:ext cx="472916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+mn-lt"/>
                <a:ea typeface="+mn-ea"/>
                <a:cs typeface="Times New Roman" panose="02020603050405020304" pitchFamily="18" charset="0"/>
              </a:rPr>
              <a:t>代入得</a:t>
            </a:r>
            <a:r>
              <a:rPr lang="en-US" altLang="zh-CN" sz="3200" b="1" i="1" dirty="0">
                <a:latin typeface="+mn-lt"/>
                <a:ea typeface="+mn-ea"/>
                <a:cs typeface="Times New Roman" panose="02020603050405020304" pitchFamily="18" charset="0"/>
              </a:rPr>
              <a:t>y=______________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953000" y="3506788"/>
            <a:ext cx="8509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h</a:t>
            </a: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</a:rPr>
              <a:t>=1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362200" y="4192588"/>
            <a:ext cx="2335213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a</a:t>
            </a:r>
            <a:r>
              <a:rPr lang="zh-CN" altLang="en-US" sz="3200" b="1">
                <a:solidFill>
                  <a:srgbClr val="FF0000"/>
                </a:solidFill>
                <a:latin typeface="+mn-lt"/>
                <a:ea typeface="+mn-ea"/>
              </a:rPr>
              <a:t>（</a:t>
            </a: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x</a:t>
            </a: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</a:rPr>
              <a:t>-1</a:t>
            </a:r>
            <a:r>
              <a:rPr lang="zh-CN" altLang="en-US" sz="3200" b="1">
                <a:solidFill>
                  <a:srgbClr val="FF0000"/>
                </a:solidFill>
                <a:latin typeface="+mn-lt"/>
                <a:ea typeface="+mn-ea"/>
              </a:rPr>
              <a:t>）</a:t>
            </a:r>
            <a:r>
              <a:rPr lang="en-US" altLang="zh-CN" sz="3200" b="1" baseline="3000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+mn-lt"/>
                <a:ea typeface="+mn-ea"/>
              </a:rPr>
              <a:t>+</a:t>
            </a:r>
            <a:r>
              <a:rPr lang="en-US" altLang="zh-CN" sz="3200" b="1" i="1">
                <a:solidFill>
                  <a:srgbClr val="FF0000"/>
                </a:solidFill>
                <a:latin typeface="+mn-lt"/>
                <a:ea typeface="+mn-ea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  <p:bldP spid="33797" grpId="0"/>
      <p:bldP spid="33800" grpId="0"/>
      <p:bldP spid="33802" grpId="0"/>
      <p:bldP spid="338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/>
        </p:nvGraphicFramePr>
        <p:xfrm>
          <a:off x="557213" y="1752600"/>
          <a:ext cx="7696200" cy="4343412"/>
        </p:xfrm>
        <a:graphic>
          <a:graphicData uri="http://schemas.openxmlformats.org/drawingml/2006/table">
            <a:tbl>
              <a:tblPr/>
              <a:tblGrid>
                <a:gridCol w="38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抛物线解析式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抛物线与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轴交点坐标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0)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x-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3(</a:t>
                      </a: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+1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=-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5(</a:t>
                      </a: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+4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)(</a:t>
                      </a: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+6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1981200" y="5043488"/>
            <a:ext cx="60483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zh-CN" sz="2800" b="1" i="1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3124200" y="5043488"/>
            <a:ext cx="69373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- </a:t>
            </a:r>
            <a:r>
              <a:rPr lang="en-US" altLang="zh-CN" sz="2800" b="1" i="1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-133350" y="1157288"/>
            <a:ext cx="9277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ea typeface="黑体" panose="02010609060101010101" pitchFamily="49" charset="-122"/>
              </a:rPr>
              <a:t>求出下表中抛物线与</a:t>
            </a:r>
            <a:r>
              <a:rPr lang="en-US" altLang="zh-CN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轴的交点坐标，看看你有什么发现？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4833938" y="2833688"/>
            <a:ext cx="30734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1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）（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3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）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4876800" y="3581400"/>
            <a:ext cx="325437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2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）（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-1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）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4800600" y="4281488"/>
            <a:ext cx="343535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+mn-lt"/>
                <a:ea typeface="+mn-ea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-4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）（</a:t>
            </a:r>
            <a:r>
              <a:rPr lang="en-US" altLang="zh-CN" sz="2800" b="1" dirty="0">
                <a:solidFill>
                  <a:srgbClr val="FF0000"/>
                </a:solidFill>
                <a:latin typeface="+mn-lt"/>
                <a:ea typeface="+mn-ea"/>
              </a:rPr>
              <a:t>-6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）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105400" y="5272088"/>
            <a:ext cx="27955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n-lt"/>
                <a:ea typeface="+mn-ea"/>
                <a:cs typeface="Times New Roman" panose="02020603050405020304" pitchFamily="18" charset="0"/>
              </a:rPr>
              <a:t>(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+mn-lt"/>
                <a:ea typeface="+mn-ea"/>
                <a:cs typeface="Times New Roman" panose="02020603050405020304" pitchFamily="18" charset="0"/>
              </a:rPr>
              <a:t>0)</a:t>
            </a:r>
            <a:r>
              <a:rPr lang="zh-CN" altLang="en-US" sz="28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+mn-lt"/>
                <a:ea typeface="+mn-ea"/>
                <a:cs typeface="Times New Roman" panose="02020603050405020304" pitchFamily="18" charset="0"/>
              </a:rPr>
              <a:t>( </a:t>
            </a:r>
            <a:r>
              <a:rPr lang="en-US" altLang="zh-CN" sz="2800" b="1" i="1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 dirty="0">
                <a:solidFill>
                  <a:srgbClr val="FF0000"/>
                </a:solidFill>
                <a:latin typeface="+mn-lt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+mn-lt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+mn-lt"/>
                <a:ea typeface="+mn-ea"/>
                <a:cs typeface="Times New Roman" panose="02020603050405020304" pitchFamily="18" charset="0"/>
              </a:rPr>
              <a:t>0)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990600" y="5105400"/>
            <a:ext cx="2914650" cy="9540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i="1">
                <a:latin typeface="+mn-lt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2800" b="1">
                <a:latin typeface="+mn-lt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zh-CN" sz="2800" b="1" i="1">
                <a:latin typeface="+mn-lt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latin typeface="+mn-lt"/>
                <a:ea typeface="+mn-ea"/>
                <a:cs typeface="Times New Roman" panose="02020603050405020304" pitchFamily="18" charset="0"/>
              </a:rPr>
              <a:t>(</a:t>
            </a:r>
            <a:r>
              <a:rPr lang="en-US" altLang="zh-CN" sz="2800" b="1" i="1"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+mn-lt"/>
                <a:ea typeface="+mn-ea"/>
                <a:cs typeface="Times New Roman" panose="02020603050405020304" pitchFamily="18" charset="0"/>
              </a:rPr>
              <a:t>___)(</a:t>
            </a:r>
            <a:r>
              <a:rPr lang="en-US" altLang="zh-CN" sz="2800" b="1" i="1">
                <a:latin typeface="+mn-lt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+mn-lt"/>
                <a:ea typeface="+mn-ea"/>
                <a:cs typeface="Times New Roman" panose="02020603050405020304" pitchFamily="18" charset="0"/>
              </a:rPr>
              <a:t>____) </a:t>
            </a:r>
          </a:p>
          <a:p>
            <a:pPr>
              <a:defRPr/>
            </a:pPr>
            <a:r>
              <a:rPr lang="en-US" altLang="zh-CN" sz="2800" b="1">
                <a:latin typeface="+mn-lt"/>
                <a:ea typeface="+mn-ea"/>
                <a:cs typeface="Times New Roman" panose="02020603050405020304" pitchFamily="18" charset="0"/>
              </a:rPr>
              <a:t>    </a:t>
            </a:r>
            <a:r>
              <a:rPr lang="zh-CN" altLang="en-US" sz="2800" b="1">
                <a:latin typeface="+mn-lt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2800" b="1" i="1">
                <a:latin typeface="+mn-lt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en-US" sz="2800" b="1" i="1">
                <a:latin typeface="+mn-lt"/>
                <a:ea typeface="+mn-ea"/>
              </a:rPr>
              <a:t>≠</a:t>
            </a:r>
            <a:r>
              <a:rPr lang="en-US" altLang="zh-CN" sz="2800" b="1">
                <a:latin typeface="+mn-lt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2800" b="1">
                <a:latin typeface="+mn-lt"/>
                <a:ea typeface="+mn-ea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4847" name="AutoShape 31"/>
          <p:cNvSpPr>
            <a:spLocks noChangeArrowheads="1"/>
          </p:cNvSpPr>
          <p:nvPr/>
        </p:nvSpPr>
        <p:spPr bwMode="auto">
          <a:xfrm>
            <a:off x="4114800" y="6172200"/>
            <a:ext cx="3124200" cy="685800"/>
          </a:xfrm>
          <a:prstGeom prst="wedgeRoundRectCallout">
            <a:avLst>
              <a:gd name="adj1" fmla="val -70273"/>
              <a:gd name="adj2" fmla="val -143519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kumimoji="1" lang="zh-CN" altLang="en-US" sz="3200" b="1">
                <a:solidFill>
                  <a:srgbClr val="FF0000"/>
                </a:solidFill>
                <a:latin typeface="+mn-lt"/>
                <a:ea typeface="+mn-ea"/>
              </a:rPr>
              <a:t>交点式</a:t>
            </a:r>
          </a:p>
        </p:txBody>
      </p:sp>
      <p:sp>
        <p:nvSpPr>
          <p:cNvPr id="34848" name="WordArt 32"/>
          <p:cNvSpPr>
            <a:spLocks noChangeArrowheads="1" noChangeShapeType="1" noTextEdit="1"/>
          </p:cNvSpPr>
          <p:nvPr/>
        </p:nvSpPr>
        <p:spPr bwMode="auto">
          <a:xfrm>
            <a:off x="2895600" y="76200"/>
            <a:ext cx="220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2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问题</a:t>
            </a:r>
            <a:r>
              <a:rPr lang="en-US" altLang="zh-CN" sz="32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3</a:t>
            </a:r>
            <a:endParaRPr lang="zh-CN" altLang="en-US" sz="32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4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4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8" grpId="0"/>
      <p:bldP spid="34839" grpId="0"/>
      <p:bldP spid="34841" grpId="0"/>
      <p:bldP spid="3484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/>
        </p:nvGraphicFramePr>
        <p:xfrm>
          <a:off x="557213" y="1752600"/>
          <a:ext cx="7696200" cy="4343412"/>
        </p:xfrm>
        <a:graphic>
          <a:graphicData uri="http://schemas.openxmlformats.org/drawingml/2006/table">
            <a:tbl>
              <a:tblPr/>
              <a:tblGrid>
                <a:gridCol w="38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抛物线解析式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抛物线与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轴交点坐标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0)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kumimoji="0" lang="en-US" altLang="zh-CN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kumimoji="0" lang="en-US" altLang="zh-CN" sz="2800" b="1" i="1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0)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1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981200" y="5043488"/>
            <a:ext cx="60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124200" y="5043488"/>
            <a:ext cx="690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1584325" y="4254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800" b="1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0" y="1157288"/>
            <a:ext cx="9170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ea typeface="黑体" panose="02010609060101010101" pitchFamily="49" charset="-122"/>
              </a:rPr>
              <a:t>求出下表中抛物线与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轴的交点坐标，看看你有什么发现？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833938" y="2833688"/>
            <a:ext cx="3038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）（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876800" y="3595688"/>
            <a:ext cx="3157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）（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4800600" y="4281488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）（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-6</a:t>
            </a:r>
            <a:r>
              <a:rPr lang="zh-CN" altLang="en-US" sz="2800" b="1">
                <a:latin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5105400" y="5272088"/>
            <a:ext cx="3133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0)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(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 i="1" baseline="-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0)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990600" y="5105400"/>
            <a:ext cx="3219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) </a:t>
            </a:r>
          </a:p>
          <a:p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i="1"/>
              <a:t>≠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4114800" y="6172200"/>
            <a:ext cx="3124200" cy="685800"/>
          </a:xfrm>
          <a:prstGeom prst="wedgeRoundRectCallout">
            <a:avLst>
              <a:gd name="adj1" fmla="val -70273"/>
              <a:gd name="adj2" fmla="val -143519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交点式</a:t>
            </a:r>
          </a:p>
        </p:txBody>
      </p:sp>
      <p:sp>
        <p:nvSpPr>
          <p:cNvPr id="35872" name="WordArt 32"/>
          <p:cNvSpPr>
            <a:spLocks noChangeArrowheads="1" noChangeShapeType="1" noTextEdit="1"/>
          </p:cNvSpPr>
          <p:nvPr/>
        </p:nvSpPr>
        <p:spPr bwMode="auto">
          <a:xfrm>
            <a:off x="2895600" y="0"/>
            <a:ext cx="220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2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问题</a:t>
            </a:r>
            <a:r>
              <a:rPr lang="en-US" altLang="zh-CN" sz="32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3</a:t>
            </a:r>
            <a:endParaRPr lang="zh-CN" altLang="en-US" sz="32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09600" y="2743200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1)(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3)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i="1"/>
              <a:t>≠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33400" y="358140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i="1"/>
              <a:t>≠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533400" y="4267200"/>
            <a:ext cx="533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)(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x+6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i="1"/>
              <a:t>≠</a:t>
            </a:r>
            <a:r>
              <a:rPr lang="en-US" altLang="zh-CN" sz="2800" b="1">
                <a:latin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3813"/>
            <a:ext cx="86868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例</a:t>
            </a:r>
            <a:r>
              <a:rPr lang="en-US" altLang="zh-CN" sz="2800" b="1" dirty="0">
                <a:latin typeface="+mn-lt"/>
                <a:ea typeface="+mn-ea"/>
              </a:rPr>
              <a:t>     </a:t>
            </a:r>
            <a:r>
              <a:rPr lang="zh-CN" altLang="zh-CN" sz="2800" b="1" dirty="0">
                <a:latin typeface="+mn-lt"/>
                <a:ea typeface="+mn-ea"/>
              </a:rPr>
              <a:t>已知三点</a:t>
            </a:r>
            <a:r>
              <a:rPr lang="zh-CN" altLang="zh-CN" sz="2800" b="1" i="1" dirty="0">
                <a:latin typeface="+mn-lt"/>
                <a:ea typeface="+mn-ea"/>
              </a:rPr>
              <a:t>A</a:t>
            </a:r>
            <a:r>
              <a:rPr lang="zh-CN" altLang="zh-CN" sz="2800" b="1" dirty="0">
                <a:latin typeface="+mn-lt"/>
                <a:ea typeface="+mn-ea"/>
              </a:rPr>
              <a:t>(0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1</a:t>
            </a:r>
            <a:r>
              <a:rPr lang="zh-CN" altLang="zh-CN" sz="2800" b="1" dirty="0">
                <a:latin typeface="+mn-lt"/>
                <a:ea typeface="+mn-ea"/>
              </a:rPr>
              <a:t>)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B</a:t>
            </a:r>
            <a:r>
              <a:rPr lang="zh-CN" altLang="zh-CN" sz="2800" b="1" dirty="0">
                <a:latin typeface="+mn-lt"/>
                <a:ea typeface="+mn-ea"/>
              </a:rPr>
              <a:t>(1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0)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C</a:t>
            </a:r>
            <a:r>
              <a:rPr lang="zh-CN" altLang="zh-CN" sz="2800" b="1" dirty="0">
                <a:latin typeface="+mn-lt"/>
                <a:ea typeface="+mn-ea"/>
              </a:rPr>
              <a:t>(2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3)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求由这三点所确定的二次函数表达式．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286000" y="2667000"/>
          <a:ext cx="25606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公式" r:id="rId3" imgW="1066800" imgH="698500" progId="Equation.3">
                  <p:embed/>
                </p:oleObj>
              </mc:Choice>
              <mc:Fallback>
                <p:oleObj name="公式" r:id="rId3" imgW="1066800" imgH="698500" progId="Equation.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25606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775" y="1447800"/>
            <a:ext cx="86868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解：设所求二次函数为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en-US" altLang="zh-CN" sz="2800" b="1" i="1" dirty="0">
                <a:latin typeface="+mn-lt"/>
                <a:ea typeface="+mn-ea"/>
              </a:rPr>
              <a:t>ax</a:t>
            </a:r>
            <a:r>
              <a:rPr lang="en-US" altLang="zh-CN" sz="2800" b="1" baseline="30000" dirty="0">
                <a:latin typeface="+mn-lt"/>
                <a:ea typeface="+mn-ea"/>
              </a:rPr>
              <a:t>2</a:t>
            </a:r>
            <a:r>
              <a:rPr lang="en-US" altLang="zh-CN" sz="2800" b="1" dirty="0">
                <a:latin typeface="+mn-lt"/>
                <a:ea typeface="+mn-ea"/>
              </a:rPr>
              <a:t>+</a:t>
            </a:r>
            <a:r>
              <a:rPr lang="zh-CN" altLang="zh-CN" sz="2800" b="1" i="1" dirty="0">
                <a:latin typeface="+mn-lt"/>
                <a:ea typeface="+mn-ea"/>
              </a:rPr>
              <a:t>bx</a:t>
            </a:r>
            <a:r>
              <a:rPr lang="zh-CN" altLang="zh-CN" sz="2800" b="1" dirty="0">
                <a:latin typeface="+mn-lt"/>
                <a:ea typeface="+mn-ea"/>
              </a:rPr>
              <a:t>+</a:t>
            </a:r>
            <a:r>
              <a:rPr lang="zh-CN" altLang="zh-CN" sz="2800" b="1" i="1" dirty="0">
                <a:latin typeface="+mn-lt"/>
                <a:ea typeface="+mn-ea"/>
              </a:rPr>
              <a:t>c</a:t>
            </a:r>
            <a:r>
              <a:rPr lang="zh-CN" altLang="zh-CN" sz="2800" b="1" dirty="0">
                <a:latin typeface="+mn-lt"/>
                <a:ea typeface="+mn-ea"/>
              </a:rPr>
              <a:t>．将</a:t>
            </a:r>
            <a:r>
              <a:rPr lang="zh-CN" altLang="zh-CN" sz="2800" b="1" i="1" dirty="0">
                <a:latin typeface="+mn-lt"/>
                <a:ea typeface="+mn-ea"/>
              </a:rPr>
              <a:t>A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B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i="1" dirty="0">
                <a:latin typeface="+mn-lt"/>
                <a:ea typeface="+mn-ea"/>
              </a:rPr>
              <a:t>C</a:t>
            </a:r>
            <a:r>
              <a:rPr lang="zh-CN" altLang="zh-CN" sz="2800" b="1" dirty="0">
                <a:latin typeface="+mn-lt"/>
                <a:ea typeface="+mn-ea"/>
              </a:rPr>
              <a:t>三点的坐标分别代入二次函数表达式中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zh-CN" altLang="zh-CN" sz="2800" b="1" dirty="0">
                <a:latin typeface="+mn-lt"/>
                <a:ea typeface="+mn-ea"/>
              </a:rPr>
              <a:t>得</a:t>
            </a:r>
            <a:endParaRPr lang="en-US" altLang="zh-CN" sz="2800" b="1" dirty="0"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063" y="4244975"/>
            <a:ext cx="1201737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800" b="1" dirty="0">
                <a:latin typeface="+mn-lt"/>
                <a:ea typeface="+mn-ea"/>
              </a:rPr>
              <a:t>解得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981200" y="4419600"/>
          <a:ext cx="13414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公式" r:id="rId5" imgW="558800" imgH="698500" progId="Equation.3">
                  <p:embed/>
                </p:oleObj>
              </mc:Choice>
              <mc:Fallback>
                <p:oleObj name="公式" r:id="rId5" imgW="558800" imgH="698500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19600"/>
                        <a:ext cx="13414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6063" y="6181725"/>
            <a:ext cx="8686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所求二次函数的表达式为</a:t>
            </a:r>
            <a:r>
              <a:rPr lang="zh-CN" altLang="zh-CN" sz="2800" b="1" i="1" dirty="0">
                <a:latin typeface="+mn-lt"/>
                <a:ea typeface="+mn-ea"/>
              </a:rPr>
              <a:t>y</a:t>
            </a:r>
            <a:r>
              <a:rPr lang="en-US" altLang="zh-CN" sz="2800" b="1" dirty="0">
                <a:latin typeface="+mn-lt"/>
                <a:ea typeface="+mn-ea"/>
              </a:rPr>
              <a:t>=2</a:t>
            </a:r>
            <a:r>
              <a:rPr lang="en-US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baseline="30000" dirty="0">
                <a:latin typeface="+mn-lt"/>
                <a:ea typeface="+mn-ea"/>
              </a:rPr>
              <a:t>2</a:t>
            </a:r>
            <a:r>
              <a:rPr lang="en-US" altLang="zh-CN" sz="2800" b="1" dirty="0">
                <a:latin typeface="+mn-lt"/>
                <a:ea typeface="+mn-ea"/>
              </a:rPr>
              <a:t>-3</a:t>
            </a:r>
            <a:r>
              <a:rPr lang="zh-CN" altLang="zh-CN" sz="2800" b="1" i="1" dirty="0">
                <a:latin typeface="+mn-lt"/>
                <a:ea typeface="+mn-ea"/>
              </a:rPr>
              <a:t>x</a:t>
            </a:r>
            <a:r>
              <a:rPr lang="zh-CN" altLang="zh-CN" sz="2800" b="1" dirty="0">
                <a:latin typeface="+mn-lt"/>
                <a:ea typeface="+mn-ea"/>
              </a:rPr>
              <a:t>+</a:t>
            </a:r>
            <a:r>
              <a:rPr lang="en-US" altLang="zh-CN" sz="2800" b="1" dirty="0">
                <a:latin typeface="+mn-lt"/>
                <a:ea typeface="+mn-ea"/>
              </a:rPr>
              <a:t>1</a:t>
            </a:r>
            <a:r>
              <a:rPr lang="zh-CN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81025" y="2590800"/>
            <a:ext cx="1171575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latin typeface="+mn-lt"/>
                <a:ea typeface="+mn-ea"/>
              </a:rPr>
              <a:t>解：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295400" y="2605088"/>
            <a:ext cx="3505200" cy="519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latin typeface="+mn-lt"/>
                <a:ea typeface="+mn-ea"/>
              </a:rPr>
              <a:t>设所求的二次函数为　</a:t>
            </a:r>
            <a:endParaRPr lang="zh-CN" altLang="en-US" sz="2800" b="1" i="1" dirty="0">
              <a:latin typeface="+mn-lt"/>
              <a:ea typeface="+mn-ea"/>
            </a:endParaRPr>
          </a:p>
        </p:txBody>
      </p:sp>
      <p:sp>
        <p:nvSpPr>
          <p:cNvPr id="46084" name="AutoShape 4"/>
          <p:cNvSpPr/>
          <p:nvPr/>
        </p:nvSpPr>
        <p:spPr bwMode="auto">
          <a:xfrm>
            <a:off x="1143000" y="39624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25875" y="4038600"/>
            <a:ext cx="898525" cy="5191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latin typeface="+mn-lt"/>
                <a:ea typeface="+mn-ea"/>
              </a:rPr>
              <a:t>解得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09600" y="5410200"/>
            <a:ext cx="3040063" cy="5191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dirty="0">
                <a:latin typeface="+mn-lt"/>
                <a:ea typeface="+mn-ea"/>
              </a:rPr>
              <a:t>∴</a:t>
            </a:r>
            <a:r>
              <a:rPr lang="zh-CN" altLang="en-US" sz="2800" b="1" dirty="0">
                <a:latin typeface="+mn-lt"/>
                <a:ea typeface="+mn-ea"/>
              </a:rPr>
              <a:t>所求二次函数为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657600" y="5410200"/>
            <a:ext cx="1627188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dirty="0">
                <a:latin typeface="+mn-lt"/>
                <a:ea typeface="+mn-ea"/>
              </a:rPr>
              <a:t>y=x</a:t>
            </a:r>
            <a:r>
              <a:rPr lang="en-US" altLang="zh-CN" sz="2800" b="1" i="1" baseline="30000" dirty="0">
                <a:latin typeface="+mn-lt"/>
                <a:ea typeface="+mn-ea"/>
              </a:rPr>
              <a:t>2</a:t>
            </a:r>
            <a:r>
              <a:rPr lang="en-US" altLang="zh-CN" sz="2800" b="1" i="1" dirty="0">
                <a:latin typeface="+mn-lt"/>
                <a:ea typeface="+mn-ea"/>
              </a:rPr>
              <a:t>-</a:t>
            </a:r>
            <a:r>
              <a:rPr lang="en-US" altLang="zh-CN" sz="2800" b="1" dirty="0">
                <a:latin typeface="+mn-lt"/>
                <a:ea typeface="+mn-ea"/>
              </a:rPr>
              <a:t>2</a:t>
            </a:r>
            <a:r>
              <a:rPr lang="en-US" altLang="zh-CN" sz="2800" b="1" i="1" dirty="0">
                <a:latin typeface="+mn-lt"/>
                <a:ea typeface="+mn-ea"/>
              </a:rPr>
              <a:t>x</a:t>
            </a:r>
            <a:r>
              <a:rPr lang="en-US" altLang="zh-CN" sz="2800" b="1" dirty="0">
                <a:latin typeface="+mn-lt"/>
                <a:ea typeface="+mn-ea"/>
              </a:rPr>
              <a:t>-3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0" y="1371600"/>
            <a:ext cx="8991600" cy="1066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已知一个二次函数的图象过点（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-3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 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5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</a:t>
            </a:r>
          </a:p>
          <a:p>
            <a:pPr eaLnBrk="0" hangingPunct="0"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-1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）三点，求这个函数的解析式？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331913" y="609600"/>
            <a:ext cx="192087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zh-CN" altLang="zh-CN" sz="2800" b="1" i="1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6096000" y="3810000"/>
            <a:ext cx="2743200" cy="2667000"/>
            <a:chOff x="0" y="0"/>
            <a:chExt cx="1728" cy="1584"/>
          </a:xfrm>
        </p:grpSpPr>
        <p:sp>
          <p:nvSpPr>
            <p:cNvPr id="46093" name="AutoShape 13"/>
            <p:cNvSpPr>
              <a:spLocks noChangeArrowheads="1"/>
            </p:cNvSpPr>
            <p:nvPr/>
          </p:nvSpPr>
          <p:spPr bwMode="auto">
            <a:xfrm>
              <a:off x="0" y="48"/>
              <a:ext cx="1728" cy="1536"/>
            </a:xfrm>
            <a:prstGeom prst="verticalScroll">
              <a:avLst>
                <a:gd name="adj" fmla="val 12500"/>
              </a:avLst>
            </a:prstGeom>
            <a:gradFill rotWithShape="0">
              <a:gsLst>
                <a:gs pos="0">
                  <a:srgbClr val="99CCFF"/>
                </a:gs>
                <a:gs pos="50000">
                  <a:srgbClr val="99CCFF">
                    <a:gamma/>
                    <a:tint val="3922"/>
                    <a:invGamma/>
                  </a:srgbClr>
                </a:gs>
                <a:gs pos="100000">
                  <a:srgbClr val="99CCFF"/>
                </a:gs>
              </a:gsLst>
              <a:lin ang="5400000" scaled="1"/>
            </a:gradFill>
            <a:ln w="41275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kumimoji="1" lang="zh-CN" altLang="zh-CN" sz="2400">
                <a:solidFill>
                  <a:srgbClr val="006600"/>
                </a:solidFill>
                <a:latin typeface="+mn-lt"/>
                <a:ea typeface="+mn-ea"/>
              </a:endParaRPr>
            </a:p>
          </p:txBody>
        </p:sp>
        <p:sp>
          <p:nvSpPr>
            <p:cNvPr id="8216" name="WordArt 14" descr="窄竖线"/>
            <p:cNvSpPr>
              <a:spLocks noChangeArrowheads="1" noChangeShapeType="1" noTextEdit="1"/>
            </p:cNvSpPr>
            <p:nvPr/>
          </p:nvSpPr>
          <p:spPr bwMode="auto">
            <a:xfrm>
              <a:off x="480" y="0"/>
              <a:ext cx="912" cy="240"/>
            </a:xfrm>
            <a:prstGeom prst="rect">
              <a:avLst/>
            </a:prstGeom>
          </p:spPr>
          <p:txBody>
            <a:bodyPr wrap="none" fromWordArt="1">
              <a:prstTxWarp prst="textCurveUp">
                <a:avLst>
                  <a:gd name="adj" fmla="val 40356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pattFill prst="dashHorz">
                    <a:fgClr>
                      <a:srgbClr val="808080"/>
                    </a:fgClr>
                    <a:bgClr>
                      <a:srgbClr val="FFFF00"/>
                    </a:bgClr>
                  </a:patt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+mn-ea"/>
                  <a:ea typeface="+mn-ea"/>
                  <a:cs typeface="+mn-ea"/>
                </a:rPr>
                <a:t>待定系数法</a:t>
              </a:r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240" y="263"/>
              <a:ext cx="1025" cy="10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800" b="1">
                  <a:solidFill>
                    <a:srgbClr val="006600"/>
                  </a:solidFill>
                  <a:latin typeface="+mn-lt"/>
                  <a:ea typeface="+mn-ea"/>
                </a:rPr>
                <a:t>一、设</a:t>
              </a:r>
            </a:p>
            <a:p>
              <a:pPr>
                <a:defRPr/>
              </a:pPr>
              <a:r>
                <a:rPr kumimoji="1" lang="zh-CN" altLang="en-US" sz="2800" b="1">
                  <a:solidFill>
                    <a:srgbClr val="006600"/>
                  </a:solidFill>
                  <a:latin typeface="+mn-lt"/>
                  <a:ea typeface="+mn-ea"/>
                </a:rPr>
                <a:t>二、代</a:t>
              </a:r>
            </a:p>
            <a:p>
              <a:pPr>
                <a:defRPr/>
              </a:pPr>
              <a:r>
                <a:rPr kumimoji="1" lang="zh-CN" altLang="en-US" sz="2800" b="1">
                  <a:solidFill>
                    <a:srgbClr val="006600"/>
                  </a:solidFill>
                  <a:latin typeface="+mn-lt"/>
                  <a:ea typeface="+mn-ea"/>
                </a:rPr>
                <a:t>三、解</a:t>
              </a:r>
            </a:p>
            <a:p>
              <a:pPr>
                <a:defRPr/>
              </a:pPr>
              <a:r>
                <a:rPr kumimoji="1" lang="zh-CN" altLang="en-US" sz="2800" b="1">
                  <a:solidFill>
                    <a:srgbClr val="006600"/>
                  </a:solidFill>
                  <a:latin typeface="+mn-lt"/>
                  <a:ea typeface="+mn-ea"/>
                </a:rPr>
                <a:t>四、还原</a:t>
              </a:r>
            </a:p>
          </p:txBody>
        </p:sp>
      </p:grp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57200" y="3200400"/>
            <a:ext cx="82296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n-lt"/>
                <a:ea typeface="+mn-ea"/>
              </a:rPr>
              <a:t>∵</a:t>
            </a:r>
            <a:r>
              <a:rPr lang="zh-CN" altLang="en-US" sz="2800" b="1" dirty="0">
                <a:latin typeface="+mn-lt"/>
                <a:ea typeface="+mn-ea"/>
              </a:rPr>
              <a:t>二次函数的图象过点（</a:t>
            </a:r>
            <a:r>
              <a:rPr lang="en-US" altLang="zh-CN" sz="2800" b="1" dirty="0">
                <a:latin typeface="+mn-lt"/>
                <a:ea typeface="+mn-ea"/>
              </a:rPr>
              <a:t>0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-3</a:t>
            </a:r>
            <a:r>
              <a:rPr lang="zh-CN" altLang="en-US" sz="2800" b="1" dirty="0">
                <a:latin typeface="+mn-lt"/>
                <a:ea typeface="+mn-ea"/>
              </a:rPr>
              <a:t>）（</a:t>
            </a:r>
            <a:r>
              <a:rPr lang="en-US" altLang="zh-CN" sz="2800" b="1" dirty="0">
                <a:latin typeface="+mn-lt"/>
                <a:ea typeface="+mn-ea"/>
              </a:rPr>
              <a:t>4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5</a:t>
            </a:r>
            <a:r>
              <a:rPr lang="zh-CN" altLang="en-US" sz="2800" b="1" dirty="0">
                <a:latin typeface="+mn-lt"/>
                <a:ea typeface="+mn-ea"/>
              </a:rPr>
              <a:t>）（</a:t>
            </a:r>
            <a:r>
              <a:rPr lang="en-US" altLang="zh-CN" sz="2800" b="1" dirty="0">
                <a:latin typeface="+mn-lt"/>
                <a:ea typeface="+mn-ea"/>
              </a:rPr>
              <a:t>-1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 0</a:t>
            </a:r>
            <a:r>
              <a:rPr lang="zh-CN" altLang="en-US" sz="2800" b="1" dirty="0">
                <a:latin typeface="+mn-lt"/>
                <a:ea typeface="+mn-ea"/>
              </a:rPr>
              <a:t>）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450850" y="4114800"/>
            <a:ext cx="53975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+mn-lt"/>
                <a:ea typeface="+mn-ea"/>
              </a:rPr>
              <a:t>∴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1447800" y="3733800"/>
            <a:ext cx="938213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dirty="0">
                <a:latin typeface="+mn-lt"/>
                <a:ea typeface="+mn-ea"/>
              </a:rPr>
              <a:t>c</a:t>
            </a:r>
            <a:r>
              <a:rPr lang="en-US" altLang="zh-CN" sz="2800" b="1" dirty="0">
                <a:latin typeface="+mn-lt"/>
                <a:ea typeface="+mn-ea"/>
              </a:rPr>
              <a:t>=-3 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1371600" y="4572000"/>
            <a:ext cx="1452563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dirty="0" err="1">
                <a:latin typeface="+mn-lt"/>
                <a:ea typeface="+mn-ea"/>
              </a:rPr>
              <a:t>a-b+c</a:t>
            </a:r>
            <a:r>
              <a:rPr lang="en-US" altLang="zh-CN" sz="2800" b="1" dirty="0">
                <a:latin typeface="+mn-lt"/>
                <a:ea typeface="+mn-ea"/>
              </a:rPr>
              <a:t>=0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1295400" y="4114800"/>
            <a:ext cx="2043113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dirty="0">
                <a:latin typeface="+mn-lt"/>
                <a:ea typeface="+mn-ea"/>
              </a:rPr>
              <a:t>16a+4b+c</a:t>
            </a:r>
            <a:r>
              <a:rPr lang="en-US" altLang="zh-CN" sz="2800" b="1" dirty="0">
                <a:latin typeface="+mn-lt"/>
                <a:ea typeface="+mn-ea"/>
              </a:rPr>
              <a:t>=</a:t>
            </a:r>
            <a:r>
              <a:rPr lang="en-US" altLang="zh-CN" sz="2800" b="1" i="1" dirty="0">
                <a:latin typeface="+mn-lt"/>
                <a:ea typeface="+mn-ea"/>
              </a:rPr>
              <a:t>5</a:t>
            </a:r>
          </a:p>
        </p:txBody>
      </p:sp>
      <p:sp>
        <p:nvSpPr>
          <p:cNvPr id="46101" name="AutoShape 21"/>
          <p:cNvSpPr/>
          <p:nvPr/>
        </p:nvSpPr>
        <p:spPr bwMode="auto">
          <a:xfrm>
            <a:off x="4648200" y="39624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4724400" y="3733800"/>
            <a:ext cx="1311275" cy="1373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i="1" dirty="0">
                <a:latin typeface="+mn-lt"/>
                <a:ea typeface="+mn-ea"/>
              </a:rPr>
              <a:t>a=</a:t>
            </a:r>
          </a:p>
          <a:p>
            <a:pPr>
              <a:defRPr/>
            </a:pPr>
            <a:r>
              <a:rPr lang="en-US" altLang="zh-CN" sz="2800" b="1" i="1" dirty="0">
                <a:latin typeface="+mn-lt"/>
                <a:ea typeface="+mn-ea"/>
              </a:rPr>
              <a:t>b=</a:t>
            </a:r>
          </a:p>
          <a:p>
            <a:pPr>
              <a:defRPr/>
            </a:pPr>
            <a:r>
              <a:rPr lang="en-US" altLang="zh-CN" sz="2800" b="1" i="1" dirty="0">
                <a:latin typeface="+mn-lt"/>
                <a:ea typeface="+mn-ea"/>
              </a:rPr>
              <a:t>c=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5181600" y="3733800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105400" y="4114800"/>
            <a:ext cx="4841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latin typeface="+mn-lt"/>
                <a:ea typeface="+mn-ea"/>
              </a:rPr>
              <a:t>-2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5105400" y="4572000"/>
            <a:ext cx="4841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latin typeface="+mn-lt"/>
                <a:ea typeface="+mn-ea"/>
              </a:rPr>
              <a:t>-3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096000" y="3886200"/>
            <a:ext cx="2895600" cy="2052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i="1" dirty="0">
                <a:latin typeface="+mn-lt"/>
                <a:ea typeface="+mn-ea"/>
              </a:rPr>
              <a:t>x</a:t>
            </a:r>
            <a:r>
              <a:rPr lang="en-US" altLang="zh-CN" sz="3200" b="1" dirty="0">
                <a:latin typeface="+mn-lt"/>
                <a:ea typeface="+mn-ea"/>
              </a:rPr>
              <a:t>=0</a:t>
            </a:r>
            <a:r>
              <a:rPr lang="zh-CN" altLang="en-US" sz="3200" b="1" dirty="0">
                <a:latin typeface="+mn-lt"/>
                <a:ea typeface="+mn-ea"/>
              </a:rPr>
              <a:t>时，</a:t>
            </a:r>
            <a:r>
              <a:rPr lang="en-US" altLang="zh-CN" sz="3200" b="1" i="1" dirty="0">
                <a:latin typeface="+mn-lt"/>
                <a:ea typeface="+mn-ea"/>
              </a:rPr>
              <a:t>y=-</a:t>
            </a:r>
            <a:r>
              <a:rPr lang="en-US" altLang="zh-CN" sz="3200" b="1" dirty="0">
                <a:latin typeface="+mn-lt"/>
                <a:ea typeface="+mn-ea"/>
              </a:rPr>
              <a:t>3</a:t>
            </a:r>
            <a:r>
              <a:rPr lang="en-US" altLang="zh-CN" sz="3200" b="1" i="1" dirty="0">
                <a:latin typeface="+mn-lt"/>
                <a:ea typeface="+mn-ea"/>
              </a:rPr>
              <a:t>;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i="1" dirty="0">
                <a:latin typeface="+mn-lt"/>
                <a:ea typeface="+mn-ea"/>
              </a:rPr>
              <a:t>x</a:t>
            </a:r>
            <a:r>
              <a:rPr lang="en-US" altLang="zh-CN" sz="3200" b="1" dirty="0">
                <a:latin typeface="+mn-lt"/>
                <a:ea typeface="+mn-ea"/>
              </a:rPr>
              <a:t>=4</a:t>
            </a:r>
            <a:r>
              <a:rPr lang="zh-CN" altLang="en-US" sz="3200" b="1" dirty="0">
                <a:latin typeface="+mn-lt"/>
                <a:ea typeface="+mn-ea"/>
              </a:rPr>
              <a:t>时，</a:t>
            </a:r>
            <a:r>
              <a:rPr lang="en-US" altLang="zh-CN" sz="3200" b="1" i="1" dirty="0">
                <a:latin typeface="+mn-lt"/>
                <a:ea typeface="+mn-ea"/>
              </a:rPr>
              <a:t>y</a:t>
            </a:r>
            <a:r>
              <a:rPr lang="en-US" altLang="zh-CN" sz="3200" b="1" dirty="0">
                <a:latin typeface="+mn-lt"/>
                <a:ea typeface="+mn-ea"/>
              </a:rPr>
              <a:t>=5;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i="1" dirty="0">
                <a:latin typeface="+mn-lt"/>
                <a:ea typeface="+mn-ea"/>
              </a:rPr>
              <a:t> x</a:t>
            </a:r>
            <a:r>
              <a:rPr lang="en-US" altLang="zh-CN" sz="3200" b="1" dirty="0">
                <a:latin typeface="+mn-lt"/>
                <a:ea typeface="+mn-ea"/>
              </a:rPr>
              <a:t>=-1</a:t>
            </a:r>
            <a:r>
              <a:rPr lang="zh-CN" altLang="en-US" sz="3200" b="1" dirty="0">
                <a:latin typeface="+mn-lt"/>
                <a:ea typeface="+mn-ea"/>
              </a:rPr>
              <a:t>时，</a:t>
            </a:r>
            <a:r>
              <a:rPr lang="en-US" altLang="zh-CN" sz="3200" b="1" i="1" dirty="0">
                <a:latin typeface="+mn-lt"/>
                <a:ea typeface="+mn-ea"/>
              </a:rPr>
              <a:t>y</a:t>
            </a:r>
            <a:r>
              <a:rPr lang="en-US" altLang="zh-CN" sz="3200" b="1" dirty="0">
                <a:latin typeface="+mn-lt"/>
                <a:ea typeface="+mn-ea"/>
              </a:rPr>
              <a:t>=0;</a:t>
            </a:r>
            <a:endParaRPr lang="en-US" altLang="zh-CN" sz="3200" b="1" i="1" dirty="0">
              <a:latin typeface="+mn-lt"/>
              <a:ea typeface="+mn-ea"/>
            </a:endParaRP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4724400" y="2590800"/>
            <a:ext cx="1939925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dirty="0">
                <a:latin typeface="+mn-lt"/>
                <a:ea typeface="+mn-ea"/>
              </a:rPr>
              <a:t>y=ax</a:t>
            </a:r>
            <a:r>
              <a:rPr lang="en-US" altLang="zh-CN" sz="2800" b="1" i="1" baseline="30000" dirty="0">
                <a:latin typeface="+mn-lt"/>
                <a:ea typeface="+mn-ea"/>
              </a:rPr>
              <a:t>2</a:t>
            </a:r>
            <a:r>
              <a:rPr lang="en-US" altLang="zh-CN" sz="2800" b="1" i="1" dirty="0">
                <a:latin typeface="+mn-lt"/>
                <a:ea typeface="+mn-ea"/>
              </a:rPr>
              <a:t>+bx+c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 autoUpdateAnimBg="0"/>
      <p:bldP spid="461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57225" y="2757488"/>
            <a:ext cx="1171575" cy="519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latin typeface="+mn-lt"/>
                <a:ea typeface="+mn-ea"/>
              </a:rPr>
              <a:t>解：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19200" y="2819400"/>
            <a:ext cx="5791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latin typeface="+mn-lt"/>
                <a:ea typeface="+mn-ea"/>
              </a:rPr>
              <a:t>设所求的二次函数为　</a:t>
            </a:r>
            <a:r>
              <a:rPr lang="en-US" altLang="zh-CN" sz="2800" b="1" i="1">
                <a:latin typeface="+mn-lt"/>
                <a:ea typeface="+mn-ea"/>
              </a:rPr>
              <a:t>y=ax</a:t>
            </a:r>
            <a:r>
              <a:rPr lang="en-US" altLang="zh-CN" sz="2800" b="1" i="1" baseline="30000">
                <a:latin typeface="+mn-lt"/>
                <a:ea typeface="+mn-ea"/>
              </a:rPr>
              <a:t>2</a:t>
            </a:r>
            <a:r>
              <a:rPr lang="en-US" altLang="zh-CN" sz="2800" b="1" i="1">
                <a:latin typeface="+mn-lt"/>
                <a:ea typeface="+mn-ea"/>
              </a:rPr>
              <a:t>+bx+c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133600" y="3352800"/>
            <a:ext cx="1865313" cy="1373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>
                <a:latin typeface="+mn-lt"/>
                <a:ea typeface="+mn-ea"/>
              </a:rPr>
              <a:t>c</a:t>
            </a:r>
            <a:r>
              <a:rPr lang="en-US" altLang="zh-CN" sz="2800" b="1">
                <a:latin typeface="+mn-lt"/>
                <a:ea typeface="+mn-ea"/>
              </a:rPr>
              <a:t>=-3 </a:t>
            </a:r>
          </a:p>
          <a:p>
            <a:pPr eaLnBrk="0" hangingPunct="0">
              <a:defRPr/>
            </a:pPr>
            <a:r>
              <a:rPr lang="en-US" altLang="zh-CN" sz="2800" b="1" i="1">
                <a:latin typeface="+mn-lt"/>
                <a:ea typeface="+mn-ea"/>
              </a:rPr>
              <a:t>a-b+c</a:t>
            </a:r>
            <a:r>
              <a:rPr lang="en-US" altLang="zh-CN" sz="2800" b="1">
                <a:latin typeface="+mn-lt"/>
                <a:ea typeface="+mn-ea"/>
              </a:rPr>
              <a:t>=0</a:t>
            </a:r>
          </a:p>
          <a:p>
            <a:pPr eaLnBrk="0" hangingPunct="0">
              <a:defRPr/>
            </a:pPr>
            <a:r>
              <a:rPr lang="en-US" altLang="zh-CN" sz="2800" b="1">
                <a:latin typeface="+mn-lt"/>
                <a:ea typeface="+mn-ea"/>
              </a:rPr>
              <a:t>9</a:t>
            </a:r>
            <a:r>
              <a:rPr lang="en-US" altLang="zh-CN" sz="2800" b="1" i="1">
                <a:latin typeface="+mn-lt"/>
                <a:ea typeface="+mn-ea"/>
              </a:rPr>
              <a:t>a+</a:t>
            </a:r>
            <a:r>
              <a:rPr lang="en-US" altLang="zh-CN" sz="2800" b="1">
                <a:latin typeface="+mn-lt"/>
                <a:ea typeface="+mn-ea"/>
              </a:rPr>
              <a:t>3</a:t>
            </a:r>
            <a:r>
              <a:rPr lang="en-US" altLang="zh-CN" sz="2800" b="1" i="1">
                <a:latin typeface="+mn-lt"/>
                <a:ea typeface="+mn-ea"/>
              </a:rPr>
              <a:t>b+c</a:t>
            </a:r>
            <a:r>
              <a:rPr lang="en-US" altLang="zh-CN" sz="2800" b="1">
                <a:latin typeface="+mn-lt"/>
                <a:ea typeface="+mn-ea"/>
              </a:rPr>
              <a:t>=0</a:t>
            </a:r>
          </a:p>
        </p:txBody>
      </p:sp>
      <p:sp>
        <p:nvSpPr>
          <p:cNvPr id="37893" name="AutoShape 5"/>
          <p:cNvSpPr/>
          <p:nvPr/>
        </p:nvSpPr>
        <p:spPr bwMode="auto">
          <a:xfrm>
            <a:off x="2057400" y="35814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zh-CN" altLang="zh-CN">
              <a:latin typeface="+mn-lt"/>
              <a:ea typeface="+mn-ea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1143000"/>
            <a:ext cx="9144000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已知一个二次函数的图象过点（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-3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 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-1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 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 三点，求这个函数的解析式？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331913" y="609600"/>
            <a:ext cx="192087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endParaRPr lang="zh-CN" altLang="zh-CN" sz="2800" b="1" i="1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0" y="76200"/>
            <a:ext cx="2438400" cy="1295400"/>
          </a:xfrm>
          <a:prstGeom prst="ellipse">
            <a:avLst/>
          </a:prstGeom>
          <a:solidFill>
            <a:srgbClr val="FFFF66"/>
          </a:solidFill>
          <a:ln w="76200">
            <a:solidFill>
              <a:srgbClr val="00FF00"/>
            </a:solidFill>
            <a:rou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kumimoji="1" lang="zh-CN" altLang="zh-CN" sz="4800" b="1">
              <a:latin typeface="+mn-lt"/>
              <a:ea typeface="+mn-ea"/>
            </a:endParaRPr>
          </a:p>
        </p:txBody>
      </p:sp>
      <p:sp>
        <p:nvSpPr>
          <p:cNvPr id="37897" name="WordArt 9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144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变式</a:t>
            </a:r>
            <a:r>
              <a:rPr lang="en-US" altLang="zh-CN" sz="40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1</a:t>
            </a:r>
            <a:endParaRPr lang="zh-CN" altLang="en-US" sz="40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054475" y="3824288"/>
            <a:ext cx="898525" cy="519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latin typeface="+mn-lt"/>
                <a:ea typeface="+mn-ea"/>
              </a:rPr>
              <a:t>解得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5013325" y="3352800"/>
            <a:ext cx="1311275" cy="13731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i="1">
                <a:latin typeface="+mn-lt"/>
                <a:ea typeface="+mn-ea"/>
              </a:rPr>
              <a:t>a=</a:t>
            </a:r>
          </a:p>
          <a:p>
            <a:pPr>
              <a:defRPr/>
            </a:pPr>
            <a:r>
              <a:rPr lang="en-US" altLang="zh-CN" sz="2800" b="1" i="1">
                <a:latin typeface="+mn-lt"/>
                <a:ea typeface="+mn-ea"/>
              </a:rPr>
              <a:t>b=</a:t>
            </a:r>
          </a:p>
          <a:p>
            <a:pPr>
              <a:defRPr/>
            </a:pPr>
            <a:r>
              <a:rPr lang="en-US" altLang="zh-CN" sz="2800" b="1" i="1">
                <a:latin typeface="+mn-lt"/>
                <a:ea typeface="+mn-ea"/>
              </a:rPr>
              <a:t>c=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5502275" y="3352800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410200" y="3733800"/>
            <a:ext cx="4841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latin typeface="+mn-lt"/>
                <a:ea typeface="+mn-ea"/>
              </a:rPr>
              <a:t>-2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5410200" y="4191000"/>
            <a:ext cx="4841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latin typeface="+mn-lt"/>
                <a:ea typeface="+mn-ea"/>
              </a:rPr>
              <a:t>-3</a:t>
            </a:r>
          </a:p>
        </p:txBody>
      </p:sp>
      <p:sp>
        <p:nvSpPr>
          <p:cNvPr id="37903" name="AutoShape 15"/>
          <p:cNvSpPr/>
          <p:nvPr/>
        </p:nvSpPr>
        <p:spPr bwMode="auto">
          <a:xfrm>
            <a:off x="4876800" y="35814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endParaRPr lang="zh-CN" altLang="zh-CN">
              <a:latin typeface="+mn-lt"/>
              <a:ea typeface="+mn-ea"/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295400" y="5410200"/>
            <a:ext cx="3040063" cy="5191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>
                <a:latin typeface="+mn-lt"/>
                <a:ea typeface="+mn-ea"/>
              </a:rPr>
              <a:t>∴</a:t>
            </a:r>
            <a:r>
              <a:rPr lang="zh-CN" altLang="en-US" sz="2800" b="1">
                <a:latin typeface="+mn-lt"/>
                <a:ea typeface="+mn-ea"/>
              </a:rPr>
              <a:t>所求二次函数为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343400" y="5410200"/>
            <a:ext cx="1627188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>
                <a:latin typeface="+mn-lt"/>
                <a:ea typeface="+mn-ea"/>
              </a:rPr>
              <a:t>y=x</a:t>
            </a:r>
            <a:r>
              <a:rPr lang="en-US" altLang="zh-CN" sz="2800" b="1" i="1" baseline="30000">
                <a:latin typeface="+mn-lt"/>
                <a:ea typeface="+mn-ea"/>
              </a:rPr>
              <a:t>2</a:t>
            </a:r>
            <a:r>
              <a:rPr lang="en-US" altLang="zh-CN" sz="2800" b="1" i="1">
                <a:latin typeface="+mn-lt"/>
                <a:ea typeface="+mn-ea"/>
              </a:rPr>
              <a:t>-2x-3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584325" y="3908425"/>
            <a:ext cx="18415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>
              <a:latin typeface="+mn-lt"/>
              <a:ea typeface="+mn-ea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81000" y="3810000"/>
            <a:ext cx="1612900" cy="5191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>
                <a:latin typeface="+mn-lt"/>
                <a:ea typeface="+mn-ea"/>
              </a:rPr>
              <a:t>依题意得</a:t>
            </a:r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381000" y="2514600"/>
            <a:ext cx="274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  <p:bldP spid="37892" grpId="0"/>
      <p:bldP spid="37893" grpId="0" animBg="1"/>
      <p:bldP spid="37898" grpId="0"/>
      <p:bldP spid="37899" grpId="0"/>
      <p:bldP spid="37900" grpId="0"/>
      <p:bldP spid="37901" grpId="0"/>
      <p:bldP spid="37902" grpId="0"/>
      <p:bldP spid="37903" grpId="0" animBg="1"/>
      <p:bldP spid="37904" grpId="0"/>
      <p:bldP spid="37905" grpId="0"/>
      <p:bldP spid="37906" grpId="0"/>
      <p:bldP spid="379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2870200"/>
            <a:ext cx="1219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latin typeface="+mn-lt"/>
                <a:ea typeface="+mn-ea"/>
              </a:rPr>
              <a:t>解：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0" y="2887663"/>
            <a:ext cx="3756025" cy="519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latin typeface="+mn-lt"/>
                <a:ea typeface="+mn-ea"/>
              </a:rPr>
              <a:t>设所求的二次函数为　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690688"/>
            <a:ext cx="8534400" cy="1066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已知抛物线的顶点为（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，－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），</a:t>
            </a:r>
          </a:p>
          <a:p>
            <a:pPr eaLnBrk="0" hangingPunct="0"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且过点（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0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，－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</a:rPr>
              <a:t>），求抛物线的解析式？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881188" y="3436938"/>
            <a:ext cx="3519487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latin typeface="+mn-lt"/>
                <a:ea typeface="+mn-ea"/>
              </a:rPr>
              <a:t>点</a:t>
            </a:r>
            <a:r>
              <a:rPr lang="en-US" altLang="zh-CN" sz="2800" b="1" dirty="0">
                <a:latin typeface="+mn-lt"/>
                <a:ea typeface="+mn-ea"/>
              </a:rPr>
              <a:t>( 0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-3)</a:t>
            </a:r>
            <a:r>
              <a:rPr lang="zh-CN" altLang="en-US" sz="2800" b="1" dirty="0">
                <a:latin typeface="+mn-lt"/>
                <a:ea typeface="+mn-ea"/>
              </a:rPr>
              <a:t>在抛物线上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033588" y="4173538"/>
            <a:ext cx="2068512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i="1" dirty="0">
                <a:latin typeface="+mn-lt"/>
                <a:ea typeface="+mn-ea"/>
              </a:rPr>
              <a:t>a</a:t>
            </a:r>
            <a:r>
              <a:rPr lang="en-US" altLang="zh-CN" sz="2800" b="1" dirty="0">
                <a:latin typeface="+mn-lt"/>
                <a:ea typeface="+mn-ea"/>
              </a:rPr>
              <a:t>-4=-3</a:t>
            </a:r>
            <a:r>
              <a:rPr lang="zh-CN" altLang="en-US" sz="2800" b="1" dirty="0">
                <a:latin typeface="+mn-lt"/>
                <a:ea typeface="+mn-ea"/>
              </a:rPr>
              <a:t>，</a:t>
            </a:r>
            <a:r>
              <a:rPr lang="en-US" altLang="zh-CN" sz="2800" b="1" dirty="0">
                <a:latin typeface="+mn-lt"/>
                <a:ea typeface="+mn-ea"/>
              </a:rPr>
              <a:t>     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524000" y="4967288"/>
            <a:ext cx="7620000" cy="519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>
                <a:latin typeface="+mn-lt"/>
                <a:ea typeface="+mn-ea"/>
              </a:rPr>
              <a:t>∴</a:t>
            </a:r>
            <a:r>
              <a:rPr lang="zh-CN" altLang="en-US" sz="2800" b="1">
                <a:latin typeface="+mn-lt"/>
                <a:ea typeface="+mn-ea"/>
              </a:rPr>
              <a:t>所求的抛物线解析式为  </a:t>
            </a:r>
            <a:r>
              <a:rPr lang="en-US" altLang="zh-CN" sz="2800" b="1" i="1">
                <a:latin typeface="+mn-lt"/>
                <a:ea typeface="+mn-ea"/>
              </a:rPr>
              <a:t>y</a:t>
            </a:r>
            <a:r>
              <a:rPr lang="en-US" altLang="zh-CN" sz="2800" b="1">
                <a:latin typeface="+mn-lt"/>
                <a:ea typeface="+mn-ea"/>
              </a:rPr>
              <a:t>=(</a:t>
            </a:r>
            <a:r>
              <a:rPr lang="en-US" altLang="zh-CN" sz="2800" b="1" i="1">
                <a:latin typeface="+mn-lt"/>
                <a:ea typeface="+mn-ea"/>
              </a:rPr>
              <a:t>x</a:t>
            </a:r>
            <a:r>
              <a:rPr lang="en-US" altLang="zh-CN" sz="2800" b="1">
                <a:latin typeface="+mn-lt"/>
                <a:ea typeface="+mn-ea"/>
              </a:rPr>
              <a:t>-1)</a:t>
            </a:r>
            <a:r>
              <a:rPr lang="en-US" altLang="zh-CN" sz="2800" b="1" baseline="30000">
                <a:latin typeface="+mn-lt"/>
                <a:ea typeface="+mn-ea"/>
              </a:rPr>
              <a:t>2</a:t>
            </a:r>
            <a:r>
              <a:rPr lang="en-US" altLang="zh-CN" sz="2800" b="1">
                <a:latin typeface="+mn-lt"/>
                <a:ea typeface="+mn-ea"/>
              </a:rPr>
              <a:t>-4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6200" y="242888"/>
            <a:ext cx="2438400" cy="1295400"/>
          </a:xfrm>
          <a:prstGeom prst="ellipse">
            <a:avLst/>
          </a:prstGeom>
          <a:solidFill>
            <a:srgbClr val="FFFF66"/>
          </a:solidFill>
          <a:ln w="76200">
            <a:solidFill>
              <a:srgbClr val="00FF00"/>
            </a:solidFill>
            <a:rou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defRPr/>
            </a:pPr>
            <a:endParaRPr kumimoji="1" lang="zh-CN" altLang="zh-CN" sz="4800" b="1">
              <a:latin typeface="+mn-lt"/>
              <a:ea typeface="+mn-ea"/>
            </a:endParaRP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457200" y="471487"/>
            <a:ext cx="15240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变式</a:t>
            </a:r>
            <a:r>
              <a:rPr lang="en-US" altLang="zh-CN" sz="44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+mn-lt"/>
                <a:ea typeface="+mn-ea"/>
              </a:rPr>
              <a:t>2</a:t>
            </a:r>
            <a:endParaRPr lang="zh-CN" altLang="en-US" sz="44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524000" y="3443288"/>
            <a:ext cx="541338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latin typeface="+mn-lt"/>
                <a:ea typeface="+mn-ea"/>
              </a:rPr>
              <a:t>∵</a:t>
            </a:r>
            <a:endParaRPr lang="en-US" altLang="zh-CN">
              <a:latin typeface="+mn-lt"/>
              <a:ea typeface="+mn-ea"/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1500188" y="4173538"/>
            <a:ext cx="5397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>
                <a:latin typeface="+mn-lt"/>
                <a:ea typeface="+mn-ea"/>
              </a:rPr>
              <a:t>∴</a:t>
            </a:r>
            <a:endParaRPr lang="en-US" altLang="zh-CN">
              <a:latin typeface="+mn-lt"/>
              <a:ea typeface="+mn-ea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3657600" y="4173538"/>
            <a:ext cx="118427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>
                <a:latin typeface="+mn-lt"/>
                <a:ea typeface="+mn-ea"/>
              </a:rPr>
              <a:t>∴</a:t>
            </a:r>
            <a:r>
              <a:rPr lang="en-US" altLang="zh-CN" sz="2400" b="1" i="1">
                <a:latin typeface="+mn-lt"/>
                <a:ea typeface="+mn-ea"/>
              </a:rPr>
              <a:t> </a:t>
            </a:r>
            <a:r>
              <a:rPr lang="en-US" altLang="zh-CN" sz="2800" b="1" i="1">
                <a:latin typeface="+mn-lt"/>
                <a:ea typeface="+mn-ea"/>
              </a:rPr>
              <a:t>a</a:t>
            </a:r>
            <a:r>
              <a:rPr lang="en-US" altLang="zh-CN" sz="2800" b="1">
                <a:latin typeface="+mn-lt"/>
                <a:ea typeface="+mn-ea"/>
              </a:rPr>
              <a:t>=1</a:t>
            </a: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2971800" y="2224088"/>
            <a:ext cx="30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3886200" y="319088"/>
            <a:ext cx="4495800" cy="1066800"/>
          </a:xfrm>
          <a:prstGeom prst="wedgeRoundRectCallout">
            <a:avLst>
              <a:gd name="adj1" fmla="val -45870"/>
              <a:gd name="adj2" fmla="val 89731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sz="3200" b="1" dirty="0">
                <a:latin typeface="+mn-lt"/>
                <a:ea typeface="+mn-ea"/>
              </a:rPr>
              <a:t>最低点为（</a:t>
            </a:r>
            <a:r>
              <a:rPr lang="en-US" altLang="zh-CN" sz="3200" b="1" dirty="0">
                <a:latin typeface="+mn-lt"/>
                <a:ea typeface="+mn-ea"/>
              </a:rPr>
              <a:t>1</a:t>
            </a:r>
            <a:r>
              <a:rPr lang="zh-CN" altLang="en-US" sz="3200" b="1" dirty="0">
                <a:latin typeface="+mn-lt"/>
                <a:ea typeface="+mn-ea"/>
              </a:rPr>
              <a:t>，</a:t>
            </a:r>
            <a:r>
              <a:rPr lang="en-US" altLang="zh-CN" sz="3200" b="1" dirty="0">
                <a:latin typeface="+mn-lt"/>
                <a:ea typeface="+mn-ea"/>
              </a:rPr>
              <a:t>-4</a:t>
            </a:r>
            <a:r>
              <a:rPr lang="zh-CN" altLang="en-US" sz="3200" b="1" dirty="0">
                <a:latin typeface="+mn-lt"/>
                <a:ea typeface="+mn-ea"/>
              </a:rPr>
              <a:t>）</a:t>
            </a:r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3886200" y="319088"/>
            <a:ext cx="4495800" cy="1066800"/>
          </a:xfrm>
          <a:prstGeom prst="wedgeRoundRectCallout">
            <a:avLst>
              <a:gd name="adj1" fmla="val -45870"/>
              <a:gd name="adj2" fmla="val 89731"/>
              <a:gd name="adj3" fmla="val 16667"/>
            </a:avLst>
          </a:prstGeom>
          <a:gradFill rotWithShape="0">
            <a:gsLst>
              <a:gs pos="0">
                <a:srgbClr val="33CCCC"/>
              </a:gs>
              <a:gs pos="100000">
                <a:srgbClr val="33CCCC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3200" b="1" i="1" dirty="0">
                <a:latin typeface="+mn-lt"/>
                <a:ea typeface="+mn-ea"/>
              </a:rPr>
              <a:t>x</a:t>
            </a:r>
            <a:r>
              <a:rPr lang="en-US" altLang="zh-CN" sz="3200" b="1" dirty="0">
                <a:latin typeface="+mn-lt"/>
                <a:ea typeface="+mn-ea"/>
              </a:rPr>
              <a:t>=1</a:t>
            </a:r>
            <a:r>
              <a:rPr lang="zh-CN" altLang="en-US" sz="3200" b="1" dirty="0">
                <a:latin typeface="+mn-lt"/>
                <a:ea typeface="+mn-ea"/>
              </a:rPr>
              <a:t>，</a:t>
            </a:r>
            <a:r>
              <a:rPr lang="en-US" altLang="zh-CN" sz="3200" b="1" i="1" dirty="0">
                <a:latin typeface="+mn-lt"/>
                <a:ea typeface="+mn-ea"/>
              </a:rPr>
              <a:t>y</a:t>
            </a:r>
            <a:r>
              <a:rPr lang="zh-CN" altLang="en-US" sz="3200" b="1" baseline="-25000" dirty="0">
                <a:latin typeface="+mn-lt"/>
                <a:ea typeface="+mn-ea"/>
              </a:rPr>
              <a:t>最值</a:t>
            </a:r>
            <a:r>
              <a:rPr lang="en-US" altLang="zh-CN" sz="3200" b="1" dirty="0">
                <a:latin typeface="+mn-lt"/>
                <a:ea typeface="+mn-ea"/>
              </a:rPr>
              <a:t>=-4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4876800" y="2909888"/>
            <a:ext cx="1868488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i="1">
                <a:latin typeface="+mn-lt"/>
                <a:ea typeface="+mn-ea"/>
              </a:rPr>
              <a:t>y=a</a:t>
            </a:r>
            <a:r>
              <a:rPr lang="en-US" altLang="zh-CN" sz="2800" b="1">
                <a:latin typeface="+mn-lt"/>
                <a:ea typeface="+mn-ea"/>
              </a:rPr>
              <a:t>(</a:t>
            </a:r>
            <a:r>
              <a:rPr lang="en-US" altLang="zh-CN" sz="2800" b="1" i="1">
                <a:latin typeface="+mn-lt"/>
                <a:ea typeface="+mn-ea"/>
              </a:rPr>
              <a:t>x-</a:t>
            </a:r>
            <a:r>
              <a:rPr lang="en-US" altLang="zh-CN" sz="2800" b="1">
                <a:latin typeface="+mn-lt"/>
                <a:ea typeface="+mn-ea"/>
              </a:rPr>
              <a:t>1)</a:t>
            </a:r>
            <a:r>
              <a:rPr lang="en-US" altLang="zh-CN" sz="2800" b="1" baseline="30000">
                <a:latin typeface="+mn-lt"/>
                <a:ea typeface="+mn-ea"/>
              </a:rPr>
              <a:t>2</a:t>
            </a:r>
            <a:r>
              <a:rPr lang="en-US" altLang="zh-CN" sz="2800" b="1">
                <a:latin typeface="+mn-lt"/>
                <a:ea typeface="+mn-ea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全屏显示(4:3)</PresentationFormat>
  <Paragraphs>164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汉仪大宋简</vt:lpstr>
      <vt:lpstr>黑体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7AA342A9258742E7A5A623538BB26C2B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