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3" r:id="rId3"/>
    <p:sldId id="257" r:id="rId4"/>
    <p:sldId id="258" r:id="rId5"/>
    <p:sldId id="259" r:id="rId6"/>
    <p:sldId id="262" r:id="rId7"/>
    <p:sldId id="265" r:id="rId8"/>
    <p:sldId id="269" r:id="rId9"/>
    <p:sldId id="270" r:id="rId10"/>
    <p:sldId id="260" r:id="rId11"/>
    <p:sldId id="261" r:id="rId12"/>
    <p:sldId id="266" r:id="rId13"/>
    <p:sldId id="267" r:id="rId14"/>
    <p:sldId id="268" r:id="rId15"/>
    <p:sldId id="271" r:id="rId16"/>
    <p:sldId id="272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FF33CC"/>
    <a:srgbClr val="FFFFCC"/>
    <a:srgbClr val="FF3300"/>
    <a:srgbClr val="CC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56410CFD-F85A-461F-A006-6DE2C2FD0F5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D2AE8945-ABA6-4150-A0E8-09D91298883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D951CD4-52C5-4EB4-96BD-9B0F6AA86D31}" type="slidenum">
              <a:rPr lang="zh-CN" altLang="en-US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99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D254DC6-8A96-42D7-83BA-850B496F10B1}" type="slidenum">
              <a:rPr lang="zh-CN" altLang="en-US"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1813C0C-2BD9-41EC-95FE-D2D47B1A9831}" type="slidenum">
              <a:rPr lang="zh-CN" altLang="en-US"/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19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53CF261-7867-4EA9-BBED-4C0A1893DEF9}" type="slidenum">
              <a:rPr lang="zh-CN" altLang="en-US"/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99C5932-F9D9-4146-8922-00C16C77CCD7}" type="slidenum">
              <a:rPr lang="zh-CN" altLang="en-US"/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40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9B370C1-CE71-4043-870D-167257C5F372}" type="slidenum">
              <a:rPr lang="zh-CN" altLang="en-US"/>
              <a:t>14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50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5CE1B74-2E84-4EA7-BB0D-30304EDDB2F1}" type="slidenum">
              <a:rPr lang="zh-CN" altLang="en-US"/>
              <a:t>15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60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18111A5-42E4-4D06-8A0A-5919A7AB5BDF}" type="slidenum">
              <a:rPr lang="zh-CN" altLang="en-US"/>
              <a:t>16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17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722BB39-FC72-4002-8EC5-2415C882958A}" type="slidenum">
              <a:rPr lang="zh-CN" altLang="en-US"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E6864D4-806D-4318-BEFF-D53CBD039280}" type="slidenum">
              <a:rPr lang="zh-CN" altLang="en-US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40EF597-944D-437D-BDF1-A5C8F869E116}" type="slidenum">
              <a:rPr lang="zh-CN" altLang="en-US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482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F943305-25A6-4E8A-9FC7-8EC037627205}" type="slidenum">
              <a:rPr lang="zh-CN" altLang="en-US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584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0E903D8-85F7-446E-8B16-4182EE5A0BBC}" type="slidenum">
              <a:rPr lang="zh-CN" altLang="en-US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488F439-CD04-4B53-9D84-F8D001D59272}" type="slidenum">
              <a:rPr lang="zh-CN" altLang="en-US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78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B9FF460-5F19-46B2-B54F-289AB252FD9D}" type="slidenum">
              <a:rPr lang="zh-CN" altLang="en-US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B2F75C7-C0CD-45DB-9CE5-CD28A6D63C11}" type="slidenum">
              <a:rPr lang="zh-CN" altLang="en-US"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2C5FEE-903B-4D51-A74C-916C6A90905F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5B3EC-6BA0-4EBE-8E22-CAD5642C5012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801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801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4460E4-3470-48AB-B1FA-5F015255DE91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0C139-4B77-4C02-97F9-EDB738042FC3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E98EB7-F49C-4AD5-A448-F42F351EBACE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C0E88-4A27-46D1-911B-441E22B12E22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0E5D6B-BD35-4833-B343-ABCE198255A4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6D12D-A56B-4905-A45C-4EDA8A293C1E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DF78FB-4FDB-43B6-AA12-7802A279B8DF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808B3-C7F4-412E-B0FB-C1B3A8C546A9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5636F2-7ECF-4954-BAB9-8608A1AC0982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5A9CD-6A5F-413B-9209-02CE7857754A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916908-AB35-4F2F-A27B-ECC95DDEB673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84AAB-0B95-42DA-B033-767B9351FEDE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62E0E3-0F38-48AB-BA7A-9CF729AB9181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2E705-B0EF-404E-8B00-E4DC30D27D9E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797C8A-97E8-4FCC-86B9-EA69534DA563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2524C-493F-4F87-AED0-02B0292BF435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90B863-18C6-4798-8AAA-BE47D87F12E6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00802-2FDE-4B57-9159-F6A629432F4C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fr-CA" smtClean="0"/>
              <a:t>单击此处编辑母版标题样式</a:t>
            </a:r>
          </a:p>
        </p:txBody>
      </p:sp>
      <p:sp>
        <p:nvSpPr>
          <p:cNvPr id="614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fr-CA" smtClean="0"/>
              <a:t>单击此处编辑母版文本样式</a:t>
            </a:r>
          </a:p>
          <a:p>
            <a:pPr lvl="1"/>
            <a:r>
              <a:rPr lang="zh-CN" altLang="fr-CA" smtClean="0"/>
              <a:t>第二级</a:t>
            </a:r>
          </a:p>
          <a:p>
            <a:pPr lvl="2"/>
            <a:r>
              <a:rPr lang="zh-CN" altLang="fr-CA" smtClean="0"/>
              <a:t>第三级</a:t>
            </a:r>
          </a:p>
          <a:p>
            <a:pPr lvl="3"/>
            <a:r>
              <a:rPr lang="zh-CN" altLang="fr-CA" smtClean="0"/>
              <a:t>第四级</a:t>
            </a:r>
          </a:p>
          <a:p>
            <a:pPr lvl="4"/>
            <a:r>
              <a:rPr lang="zh-CN" altLang="fr-CA" smtClean="0"/>
              <a:t>第五级</a:t>
            </a:r>
          </a:p>
        </p:txBody>
      </p:sp>
      <p:sp>
        <p:nvSpPr>
          <p:cNvPr id="614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defRPr sz="8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fld id="{E12E34AA-C2EF-4E35-92A4-526406E0D164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614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defRPr sz="8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615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 eaLnBrk="0" hangingPunct="0">
              <a:defRPr sz="8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fld id="{E7B44D1A-A037-4C4C-8177-B2716A41A3EA}" type="slidenum">
              <a:rPr lang="zh-CN" altLang="fr-CA"/>
              <a:t>‹#›</a:t>
            </a:fld>
            <a:endParaRPr lang="fr-CA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Calibri" panose="020F050202020403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Calibri" panose="020F050202020403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Calibri" panose="020F050202020403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Calibri" panose="020F050202020403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Calibri" panose="020F050202020403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Calibri" panose="020F050202020403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Calibri" panose="020F050202020403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Calibri" panose="020F050202020403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rgbClr val="C0C0C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rgbClr val="C0C0C0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>
          <a:solidFill>
            <a:srgbClr val="C0C0C0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>
          <a:solidFill>
            <a:srgbClr val="C0C0C0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>
          <a:solidFill>
            <a:srgbClr val="C0C0C0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>
          <a:solidFill>
            <a:srgbClr val="C0C0C0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>
          <a:solidFill>
            <a:srgbClr val="C0C0C0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>
          <a:solidFill>
            <a:srgbClr val="C0C0C0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>
          <a:solidFill>
            <a:srgbClr val="C0C0C0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1125028" y="2386713"/>
            <a:ext cx="6629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积的近似值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79099" y="967217"/>
            <a:ext cx="7572375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b="1" dirty="0">
                <a:solidFill>
                  <a:schemeClr val="accent4">
                    <a:lumMod val="1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冀教版数学五年级上册第二单元</a:t>
            </a:r>
          </a:p>
        </p:txBody>
      </p:sp>
      <p:sp>
        <p:nvSpPr>
          <p:cNvPr id="5" name="矩形 4"/>
          <p:cNvSpPr/>
          <p:nvPr/>
        </p:nvSpPr>
        <p:spPr>
          <a:xfrm>
            <a:off x="2788196" y="5373216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22530" name="Text Box 10"/>
          <p:cNvSpPr txBox="1">
            <a:spLocks noChangeArrowheads="1"/>
          </p:cNvSpPr>
          <p:nvPr/>
        </p:nvSpPr>
        <p:spPr bwMode="auto">
          <a:xfrm>
            <a:off x="900113" y="2564904"/>
            <a:ext cx="76327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小数乘小数，乘得的积的小数位数不够时，要在前面补</a:t>
            </a: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占位</a:t>
            </a:r>
            <a:r>
              <a:rPr lang="zh-CN" altLang="en-US" sz="32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。 </a:t>
            </a:r>
            <a:endParaRPr lang="en-US" altLang="zh-CN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求积的近似值的方法：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先算出积，然后看需要保留位数的下一位，按照“四舍五入法”求出结果，最后用“≈”链接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  <p:pic>
        <p:nvPicPr>
          <p:cNvPr id="22531" name="Picture 2" descr="HH00625_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" y="548680"/>
            <a:ext cx="1741488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Box 5"/>
          <p:cNvSpPr txBox="1">
            <a:spLocks noChangeArrowheads="1"/>
          </p:cNvSpPr>
          <p:nvPr/>
        </p:nvSpPr>
        <p:spPr bwMode="auto">
          <a:xfrm>
            <a:off x="857250" y="762993"/>
            <a:ext cx="121443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归纳总结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23554" name="图片 6" descr="抠图、练一练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857250"/>
            <a:ext cx="257175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Box 7"/>
          <p:cNvSpPr txBox="1">
            <a:spLocks noChangeArrowheads="1"/>
          </p:cNvSpPr>
          <p:nvPr/>
        </p:nvSpPr>
        <p:spPr bwMode="auto">
          <a:xfrm>
            <a:off x="1285875" y="1720850"/>
            <a:ext cx="1714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练一练</a:t>
            </a:r>
          </a:p>
        </p:txBody>
      </p:sp>
      <p:sp>
        <p:nvSpPr>
          <p:cNvPr id="23556" name="TextBox 8"/>
          <p:cNvSpPr txBox="1">
            <a:spLocks noChangeArrowheads="1"/>
          </p:cNvSpPr>
          <p:nvPr/>
        </p:nvSpPr>
        <p:spPr bwMode="auto">
          <a:xfrm>
            <a:off x="500063" y="2630488"/>
            <a:ext cx="8501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计算，并用“四舍五入法”保留积的近似值。</a:t>
            </a:r>
          </a:p>
        </p:txBody>
      </p:sp>
      <p:pic>
        <p:nvPicPr>
          <p:cNvPr id="23557" name="图片 9" descr="QQ截图20140903144924.jpg"/>
          <p:cNvPicPr>
            <a:picLocks noChangeAspect="1"/>
          </p:cNvPicPr>
          <p:nvPr/>
        </p:nvPicPr>
        <p:blipFill>
          <a:blip r:embed="rId4">
            <a:lum bright="-10000" contrast="20000"/>
          </a:blip>
          <a:srcRect/>
          <a:stretch>
            <a:fillRect/>
          </a:stretch>
        </p:blipFill>
        <p:spPr bwMode="auto">
          <a:xfrm>
            <a:off x="428625" y="3429000"/>
            <a:ext cx="824865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143250" y="4119563"/>
            <a:ext cx="500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000625" y="4119563"/>
            <a:ext cx="785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0.2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072313" y="4119563"/>
            <a:ext cx="7858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0.20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143250" y="4691063"/>
            <a:ext cx="500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000625" y="4691063"/>
            <a:ext cx="785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0.2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072313" y="4691063"/>
            <a:ext cx="7858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0.17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000375" y="5191125"/>
            <a:ext cx="642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16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929188" y="5191125"/>
            <a:ext cx="7858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15.7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000875" y="5191125"/>
            <a:ext cx="1071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15.69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24578" name="TextBox 6"/>
          <p:cNvSpPr txBox="1">
            <a:spLocks noChangeArrowheads="1"/>
          </p:cNvSpPr>
          <p:nvPr/>
        </p:nvSpPr>
        <p:spPr bwMode="auto">
          <a:xfrm>
            <a:off x="642938" y="1501775"/>
            <a:ext cx="8001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张宏走一步的平均长度是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0.62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米，他沿一条跑道走了一圈，一共走了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645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步。这条跑道的长大约是多少米？（得数保留整数）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000250" y="3571875"/>
            <a:ext cx="26431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0.62×645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285875" y="4429125"/>
            <a:ext cx="7143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答：这条跑道的长大约是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400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米。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3973513" y="3568700"/>
            <a:ext cx="34559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≈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400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（米）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25602" name="TextBox 6"/>
          <p:cNvSpPr txBox="1">
            <a:spLocks noChangeArrowheads="1"/>
          </p:cNvSpPr>
          <p:nvPr/>
        </p:nvSpPr>
        <p:spPr bwMode="auto">
          <a:xfrm>
            <a:off x="642938" y="1285875"/>
            <a:ext cx="80010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3.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一个用篱笆墙围成的长方形菜园子，长是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14.8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米，宽是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8.6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米。菜园子的面积大约是多少平方米？篱笆墙大约有多长？（得数保留整数）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000250" y="3571875"/>
            <a:ext cx="26431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14.8×8.6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285875" y="5068888"/>
            <a:ext cx="7143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答：菜园子的面积大约是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127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平方米，篱笆墙大约长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47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米。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3929063" y="3568700"/>
            <a:ext cx="34559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≈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127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（平方米）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714500" y="4211638"/>
            <a:ext cx="39290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14.8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8.6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×2 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5214938" y="4211638"/>
            <a:ext cx="34559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≈ 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47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（米）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4"/>
          <p:cNvSpPr txBox="1">
            <a:spLocks noChangeArrowheads="1"/>
          </p:cNvSpPr>
          <p:nvPr/>
        </p:nvSpPr>
        <p:spPr bwMode="auto">
          <a:xfrm>
            <a:off x="642938" y="1285875"/>
            <a:ext cx="8001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4.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一只仪表的表面是正方形，边长是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0.17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米，它的面积大约是多少平方米？（得数保留两位小数）</a:t>
            </a:r>
          </a:p>
        </p:txBody>
      </p:sp>
      <p:pic>
        <p:nvPicPr>
          <p:cNvPr id="26627" name="图片 5" descr="QQ截图20140903144924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63" y="2571750"/>
            <a:ext cx="16383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357313" y="3432175"/>
            <a:ext cx="26431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0.17×0.17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71563" y="4497388"/>
            <a:ext cx="71437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答：它的面积大约是</a:t>
            </a:r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0.03</a:t>
            </a: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平方米。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3330575" y="3429000"/>
            <a:ext cx="34559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≈</a:t>
            </a:r>
            <a:r>
              <a:rPr lang="en-US" altLang="zh-CN" sz="36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0.03</a:t>
            </a: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（平方米）</a:t>
            </a:r>
            <a:endParaRPr lang="en-US" altLang="zh-CN" sz="36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27650" name="TextBox 3"/>
          <p:cNvSpPr txBox="1">
            <a:spLocks noChangeArrowheads="1"/>
          </p:cNvSpPr>
          <p:nvPr/>
        </p:nvSpPr>
        <p:spPr bwMode="auto">
          <a:xfrm>
            <a:off x="642938" y="1143000"/>
            <a:ext cx="80010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5.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邻居张阿姨从香港出差归来，送给红红一个文具盒，这个文具盒的价钱是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8.9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港元。当时的汇率 如下图所示。当时这个文具盒的价钱这盒人民币大约多少元？（根据自己的经验确定保留几位小数）</a:t>
            </a:r>
          </a:p>
        </p:txBody>
      </p:sp>
      <p:pic>
        <p:nvPicPr>
          <p:cNvPr id="27651" name="图片 4" descr="QQ截图20140903144924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3125" y="3651250"/>
            <a:ext cx="4429125" cy="274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28674" name="图片 3" descr="QQ截图20140903144924.jpg"/>
          <p:cNvPicPr>
            <a:picLocks noChangeAspect="1"/>
          </p:cNvPicPr>
          <p:nvPr/>
        </p:nvPicPr>
        <p:blipFill>
          <a:blip r:embed="rId3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357188" y="2500313"/>
            <a:ext cx="8396287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357188" y="1714500"/>
            <a:ext cx="8477250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、结合具体事例，经历自主解决问题并用近似数表示结果的过程。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、进一步掌握小数乘法的计算方法；会用“四舍五入”法求积的近似值。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、感受求积的近似值与生活的密切联系，能说明自己确定的近似数位数的合理性。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2971800" y="922338"/>
            <a:ext cx="3048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教学目标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403350" y="2220913"/>
            <a:ext cx="5976938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口算：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0.05×10                  5÷100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7.9×100                  53.8÷1000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403350" y="4381500"/>
            <a:ext cx="70564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0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30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不用计算，直接说出积的小数位数。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3.2×34           2.34×12           0.46×1.8</a:t>
            </a:r>
          </a:p>
        </p:txBody>
      </p:sp>
      <p:pic>
        <p:nvPicPr>
          <p:cNvPr id="15364" name="图片 6" descr="复习回顾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714375"/>
            <a:ext cx="2452687" cy="197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971550" y="4786313"/>
            <a:ext cx="758031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0.6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千克猕猴桃至少含糖多少千克？（得数保留两位小数）</a:t>
            </a:r>
          </a:p>
        </p:txBody>
      </p:sp>
      <p:pic>
        <p:nvPicPr>
          <p:cNvPr id="16387" name="图片 5" descr="QQ截图20140903132016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25" y="1143000"/>
            <a:ext cx="65722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Box 6"/>
          <p:cNvSpPr txBox="1">
            <a:spLocks noChangeArrowheads="1"/>
          </p:cNvSpPr>
          <p:nvPr/>
        </p:nvSpPr>
        <p:spPr bwMode="auto">
          <a:xfrm>
            <a:off x="1714500" y="1285875"/>
            <a:ext cx="5715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猕猴桃的含糖量。</a:t>
            </a:r>
          </a:p>
        </p:txBody>
      </p:sp>
      <p:pic>
        <p:nvPicPr>
          <p:cNvPr id="16389" name="图片 7" descr="QQ截图20140903132016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43000" y="1928813"/>
            <a:ext cx="6929438" cy="224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905000" y="3854450"/>
            <a:ext cx="33099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0.08×0.6=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4071938" y="3854450"/>
            <a:ext cx="34559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0.048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（千克）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544888" y="4425950"/>
            <a:ext cx="34559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≈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0.05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（千克）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2" name="Group 23"/>
          <p:cNvGrpSpPr/>
          <p:nvPr/>
        </p:nvGrpSpPr>
        <p:grpSpPr bwMode="auto">
          <a:xfrm>
            <a:off x="1643063" y="4702175"/>
            <a:ext cx="2125662" cy="1155700"/>
            <a:chOff x="679" y="1698"/>
            <a:chExt cx="1339" cy="728"/>
          </a:xfrm>
        </p:grpSpPr>
        <p:sp>
          <p:nvSpPr>
            <p:cNvPr id="17421" name="Text Box 24"/>
            <p:cNvSpPr txBox="1">
              <a:spLocks noChangeArrowheads="1"/>
            </p:cNvSpPr>
            <p:nvPr/>
          </p:nvSpPr>
          <p:spPr bwMode="auto">
            <a:xfrm>
              <a:off x="1020" y="1698"/>
              <a:ext cx="998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3840"/>
                </a:lnSpc>
              </a:pPr>
              <a:r>
                <a:rPr lang="en-US" altLang="zh-CN" sz="32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0 . 0 8</a:t>
              </a:r>
            </a:p>
          </p:txBody>
        </p:sp>
        <p:sp>
          <p:nvSpPr>
            <p:cNvPr id="17422" name="Rectangle 25"/>
            <p:cNvSpPr>
              <a:spLocks noChangeArrowheads="1"/>
            </p:cNvSpPr>
            <p:nvPr/>
          </p:nvSpPr>
          <p:spPr bwMode="auto">
            <a:xfrm>
              <a:off x="679" y="1969"/>
              <a:ext cx="375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ts val="3840"/>
                </a:lnSpc>
              </a:pPr>
              <a:r>
                <a:rPr lang="en-US" altLang="zh-CN" sz="32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×</a:t>
              </a:r>
            </a:p>
          </p:txBody>
        </p:sp>
        <p:sp>
          <p:nvSpPr>
            <p:cNvPr id="17423" name="Text Box 26"/>
            <p:cNvSpPr txBox="1">
              <a:spLocks noChangeArrowheads="1"/>
            </p:cNvSpPr>
            <p:nvPr/>
          </p:nvSpPr>
          <p:spPr bwMode="auto">
            <a:xfrm>
              <a:off x="1287" y="2058"/>
              <a:ext cx="63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3840"/>
                </a:lnSpc>
              </a:pPr>
              <a:r>
                <a:rPr lang="en-US" altLang="zh-CN" sz="32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0. 6</a:t>
              </a:r>
            </a:p>
          </p:txBody>
        </p:sp>
        <p:sp>
          <p:nvSpPr>
            <p:cNvPr id="17424" name="Line 27"/>
            <p:cNvSpPr>
              <a:spLocks noChangeShapeType="1"/>
            </p:cNvSpPr>
            <p:nvPr/>
          </p:nvSpPr>
          <p:spPr bwMode="auto">
            <a:xfrm flipV="1">
              <a:off x="738" y="2387"/>
              <a:ext cx="113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2643188" y="5786438"/>
            <a:ext cx="1150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4  8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2209800" y="5808663"/>
            <a:ext cx="57626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0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 flipH="1">
            <a:off x="1931988" y="5808663"/>
            <a:ext cx="41116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000" b="1">
                <a:solidFill>
                  <a:srgbClr val="FF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1639888" y="5808663"/>
            <a:ext cx="431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0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</a:t>
            </a:r>
          </a:p>
        </p:txBody>
      </p:sp>
      <p:sp>
        <p:nvSpPr>
          <p:cNvPr id="17418" name="Text Box 5"/>
          <p:cNvSpPr txBox="1">
            <a:spLocks noChangeArrowheads="1"/>
          </p:cNvSpPr>
          <p:nvPr/>
        </p:nvSpPr>
        <p:spPr bwMode="auto">
          <a:xfrm>
            <a:off x="714375" y="1000125"/>
            <a:ext cx="758031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0.6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千克猕猴桃至少含糖多少千克？（得数保留两位小数）</a:t>
            </a:r>
          </a:p>
        </p:txBody>
      </p:sp>
      <p:pic>
        <p:nvPicPr>
          <p:cNvPr id="17419" name="图片 16" descr="QQ截图20140903132016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00250" y="2071688"/>
            <a:ext cx="49291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714750" y="5286375"/>
            <a:ext cx="47148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答：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0.6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千克猕猴桃至少含糖量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0.05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千克。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/>
      <p:bldP spid="6158" grpId="0"/>
      <p:bldP spid="6159" grpId="0"/>
      <p:bldP spid="6174" grpId="0"/>
      <p:bldP spid="6175" grpId="0"/>
      <p:bldP spid="6176" grpId="0"/>
      <p:bldP spid="617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87450" y="4437063"/>
            <a:ext cx="71278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0.6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千克猕猴桃最多含糖多少千克？</a:t>
            </a:r>
            <a:endParaRPr lang="en-US" altLang="zh-CN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（得数保留两位小数）</a:t>
            </a:r>
            <a:endParaRPr lang="en-US" altLang="zh-CN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18435" name="图片 5" descr="QQ截图20140903132016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14438" y="1965325"/>
            <a:ext cx="6929437" cy="224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图片 6" descr="QQ截图20140903132016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25" y="1143000"/>
            <a:ext cx="65722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Box 7"/>
          <p:cNvSpPr txBox="1">
            <a:spLocks noChangeArrowheads="1"/>
          </p:cNvSpPr>
          <p:nvPr/>
        </p:nvSpPr>
        <p:spPr bwMode="auto">
          <a:xfrm>
            <a:off x="1714500" y="1285875"/>
            <a:ext cx="5715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猕猴桃的含糖量。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000250" y="4572000"/>
            <a:ext cx="16430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840"/>
              </a:lnSpc>
            </a:pP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    0 . 1 4</a:t>
            </a:r>
          </a:p>
          <a:p>
            <a:pPr eaLnBrk="1" hangingPunct="1">
              <a:lnSpc>
                <a:spcPts val="3840"/>
              </a:lnSpc>
            </a:pP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×    0. 6        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786063" y="5643563"/>
            <a:ext cx="857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8  4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230438" y="3786188"/>
            <a:ext cx="35274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0.14×0.6 =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071938" y="4286250"/>
            <a:ext cx="37449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≈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0.08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（千克）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357438" y="5643563"/>
            <a:ext cx="4238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2143125" y="5630863"/>
            <a:ext cx="354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785938" y="5643563"/>
            <a:ext cx="500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471988" y="3767138"/>
            <a:ext cx="36004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0.084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（千克）</a:t>
            </a:r>
          </a:p>
        </p:txBody>
      </p:sp>
      <p:pic>
        <p:nvPicPr>
          <p:cNvPr id="19466" name="图片 11" descr="QQ截图20140903132016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71688" y="2185988"/>
            <a:ext cx="492918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7" name="Text Box 4"/>
          <p:cNvSpPr txBox="1">
            <a:spLocks noChangeArrowheads="1"/>
          </p:cNvSpPr>
          <p:nvPr/>
        </p:nvSpPr>
        <p:spPr bwMode="auto">
          <a:xfrm>
            <a:off x="500063" y="890588"/>
            <a:ext cx="71278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0.6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千克猕猴桃最多含糖多少千克？</a:t>
            </a:r>
            <a:endParaRPr lang="en-US" altLang="zh-CN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（得数保留两位小数）</a:t>
            </a:r>
            <a:endParaRPr lang="en-US" altLang="zh-CN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4" name="Line 27"/>
          <p:cNvSpPr>
            <a:spLocks noChangeShapeType="1"/>
          </p:cNvSpPr>
          <p:nvPr/>
        </p:nvSpPr>
        <p:spPr bwMode="auto">
          <a:xfrm flipV="1">
            <a:off x="1914525" y="5638800"/>
            <a:ext cx="1800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714750" y="5286375"/>
            <a:ext cx="47148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答：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0.6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千克猕猴桃最多含糖量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0.08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千克。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  <p:bldP spid="13318" grpId="0"/>
      <p:bldP spid="13319" grpId="0"/>
      <p:bldP spid="13321" grpId="0"/>
      <p:bldP spid="13322" grpId="0"/>
      <p:bldP spid="13323" grpId="0"/>
      <p:bldP spid="13324" grpId="0"/>
      <p:bldP spid="14" grpId="0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20482" name="图片 3" descr="抠图、试一试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928688"/>
            <a:ext cx="2571750" cy="153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1285875" y="1643063"/>
            <a:ext cx="1714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试一试</a:t>
            </a:r>
          </a:p>
        </p:txBody>
      </p:sp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642938" y="2643188"/>
            <a:ext cx="5286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）这种空调每天耗电多少千瓦时？</a:t>
            </a:r>
          </a:p>
        </p:txBody>
      </p:sp>
      <p:pic>
        <p:nvPicPr>
          <p:cNvPr id="20485" name="图片 6" descr="QQ截图20140903143742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57875" y="2214563"/>
            <a:ext cx="2786063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071563" y="4065588"/>
            <a:ext cx="35274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0.9×24 =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3000375" y="4068763"/>
            <a:ext cx="36004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21.6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（千瓦时）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57250" y="5068888"/>
            <a:ext cx="71437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答：这种空调每天耗电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21.6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千瓦时。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21506" name="TextBox 3"/>
          <p:cNvSpPr txBox="1">
            <a:spLocks noChangeArrowheads="1"/>
          </p:cNvSpPr>
          <p:nvPr/>
        </p:nvSpPr>
        <p:spPr bwMode="auto">
          <a:xfrm>
            <a:off x="642938" y="1071563"/>
            <a:ext cx="77152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）每天需要电费多少元？（根据生活经验保留几位小数）</a:t>
            </a:r>
          </a:p>
        </p:txBody>
      </p:sp>
      <p:pic>
        <p:nvPicPr>
          <p:cNvPr id="21507" name="图片 4" descr="QQ截图20140903143742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57875" y="2214563"/>
            <a:ext cx="2786063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85813" y="4065588"/>
            <a:ext cx="35274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0.52×21.6 =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3186113" y="4068763"/>
            <a:ext cx="36004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11.232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（元）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57250" y="5354638"/>
            <a:ext cx="71437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答：每天需要电费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11.2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元。</a:t>
            </a:r>
          </a:p>
        </p:txBody>
      </p:sp>
      <p:pic>
        <p:nvPicPr>
          <p:cNvPr id="21511" name="图片 8" descr="QQ截图20140903132517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5813" y="2286000"/>
            <a:ext cx="4929187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2714625" y="4568825"/>
            <a:ext cx="34559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≈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11.2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（元）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</p:bldLst>
  </p:timing>
</p:sld>
</file>

<file path=ppt/theme/theme1.xml><?xml version="1.0" encoding="utf-8"?>
<a:theme xmlns:a="http://schemas.openxmlformats.org/drawingml/2006/main" name="WWW.2PPT.COM&#10;">
  <a:themeElements>
    <a:clrScheme name="濯清涟而不妖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濯清涟而不妖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fr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fr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濯清涟而不妖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主题8</Template>
  <TotalTime>0</TotalTime>
  <Words>657</Words>
  <Application>Microsoft Office PowerPoint</Application>
  <PresentationFormat>全屏显示(4:3)</PresentationFormat>
  <Paragraphs>96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华文楷体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2014-09-03T07:06:00Z</dcterms:created>
  <dcterms:modified xsi:type="dcterms:W3CDTF">2023-01-17T02:44:01Z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DB6A01E1790945D893B44F8AAEF5E492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