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handoutMasterIdLst>
    <p:handoutMasterId r:id="rId33"/>
  </p:handoutMasterIdLst>
  <p:sldIdLst>
    <p:sldId id="257" r:id="rId2"/>
    <p:sldId id="259" r:id="rId3"/>
    <p:sldId id="299" r:id="rId4"/>
    <p:sldId id="264" r:id="rId5"/>
    <p:sldId id="318" r:id="rId6"/>
    <p:sldId id="261" r:id="rId7"/>
    <p:sldId id="265" r:id="rId8"/>
    <p:sldId id="266" r:id="rId9"/>
    <p:sldId id="267" r:id="rId10"/>
    <p:sldId id="268" r:id="rId11"/>
    <p:sldId id="304" r:id="rId12"/>
    <p:sldId id="305" r:id="rId13"/>
    <p:sldId id="306" r:id="rId14"/>
    <p:sldId id="307" r:id="rId15"/>
    <p:sldId id="308" r:id="rId16"/>
    <p:sldId id="313" r:id="rId17"/>
    <p:sldId id="314" r:id="rId18"/>
    <p:sldId id="319" r:id="rId19"/>
    <p:sldId id="320" r:id="rId20"/>
    <p:sldId id="321" r:id="rId21"/>
    <p:sldId id="322" r:id="rId22"/>
    <p:sldId id="323" r:id="rId23"/>
    <p:sldId id="324" r:id="rId24"/>
    <p:sldId id="325" r:id="rId25"/>
    <p:sldId id="327" r:id="rId26"/>
    <p:sldId id="328" r:id="rId27"/>
    <p:sldId id="329" r:id="rId28"/>
    <p:sldId id="330" r:id="rId29"/>
    <p:sldId id="331" r:id="rId30"/>
    <p:sldId id="332" r:id="rId31"/>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637030" y="1503377"/>
            <a:ext cx="8917940" cy="2592070"/>
            <a:chOff x="4661" y="959"/>
            <a:chExt cx="14044" cy="4082"/>
          </a:xfrm>
        </p:grpSpPr>
        <p:sp>
          <p:nvSpPr>
            <p:cNvPr id="10"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1" name="文本框 5"/>
            <p:cNvSpPr txBox="1"/>
            <p:nvPr/>
          </p:nvSpPr>
          <p:spPr>
            <a:xfrm>
              <a:off x="4661" y="959"/>
              <a:ext cx="14044" cy="3054"/>
            </a:xfrm>
            <a:prstGeom prst="rect">
              <a:avLst/>
            </a:prstGeom>
            <a:noFill/>
          </p:spPr>
          <p:txBody>
            <a:bodyPr wrap="square" rtlCol="0">
              <a:spAutoFit/>
            </a:bodyPr>
            <a:lstStyle/>
            <a:p>
              <a:pPr algn="ctr"/>
              <a:r>
                <a:rPr lang="en-US" altLang="zh-CN" sz="4000" b="1" dirty="0" smtClean="0">
                  <a:latin typeface="Times New Roman" panose="02020603050405020304" pitchFamily="18" charset="0"/>
                  <a:ea typeface="微软雅黑" panose="020B0503020204020204" charset="-122"/>
                  <a:cs typeface="Times New Roman" panose="02020603050405020304" pitchFamily="18" charset="0"/>
                </a:rPr>
                <a:t>Unit 7</a:t>
              </a:r>
            </a:p>
            <a:p>
              <a:pPr algn="ctr"/>
              <a:r>
                <a:rPr lang="en-US" altLang="zh-CN" sz="4000" b="1" dirty="0" smtClean="0">
                  <a:latin typeface="Times New Roman" panose="02020603050405020304" pitchFamily="18" charset="0"/>
                  <a:ea typeface="微软雅黑" panose="020B0503020204020204" charset="-122"/>
                  <a:cs typeface="Times New Roman" panose="02020603050405020304" pitchFamily="18" charset="0"/>
                </a:rPr>
                <a:t>Teenagers should be allowed to choose their own clothes.</a:t>
              </a:r>
              <a:endParaRPr lang="zh-CN" altLang="en-US" sz="4000" b="1" dirty="0">
                <a:latin typeface="Times New Roman" panose="02020603050405020304" pitchFamily="18" charset="0"/>
                <a:ea typeface="微软雅黑" panose="020B0503020204020204" charset="-122"/>
                <a:cs typeface="Times New Roman" panose="02020603050405020304" pitchFamily="18" charset="0"/>
              </a:endParaRPr>
            </a:p>
          </p:txBody>
        </p:sp>
      </p:grpSp>
      <p:pic>
        <p:nvPicPr>
          <p:cNvPr id="12" name="Picture 4"/>
          <p:cNvPicPr>
            <a:picLocks noChangeAspect="1"/>
          </p:cNvPicPr>
          <p:nvPr/>
        </p:nvPicPr>
        <p:blipFill>
          <a:blip r:embed="rId2" cstate="email"/>
          <a:stretch>
            <a:fillRect/>
          </a:stretch>
        </p:blipFill>
        <p:spPr>
          <a:xfrm>
            <a:off x="902653" y="1909777"/>
            <a:ext cx="379412" cy="1127125"/>
          </a:xfrm>
          <a:prstGeom prst="rect">
            <a:avLst/>
          </a:prstGeom>
          <a:noFill/>
          <a:ln w="9525">
            <a:noFill/>
          </a:ln>
        </p:spPr>
      </p:pic>
      <p:sp>
        <p:nvSpPr>
          <p:cNvPr id="13" name="Rectangle 5"/>
          <p:cNvSpPr/>
          <p:nvPr/>
        </p:nvSpPr>
        <p:spPr>
          <a:xfrm>
            <a:off x="4940618" y="4095447"/>
            <a:ext cx="2165978" cy="76944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2</a:t>
            </a:r>
            <a:r>
              <a:rPr lang="zh-CN" altLang="en-US" sz="44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400" dirty="0">
              <a:solidFill>
                <a:schemeClr val="tx1"/>
              </a:solidFill>
              <a:latin typeface="微软雅黑" panose="020B0503020204020204" charset="-122"/>
              <a:ea typeface="微软雅黑" panose="020B0503020204020204" charset="-122"/>
            </a:endParaRPr>
          </a:p>
        </p:txBody>
      </p:sp>
      <p:sp>
        <p:nvSpPr>
          <p:cNvPr id="14" name="矩形 13"/>
          <p:cNvSpPr/>
          <p:nvPr/>
        </p:nvSpPr>
        <p:spPr>
          <a:xfrm>
            <a:off x="0" y="5612242"/>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384174"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)5. Lucy and her brother are my good friends.  They hurt  ________ when they fell off the tree. </a:t>
            </a:r>
          </a:p>
          <a:p>
            <a:pPr>
              <a:lnSpc>
                <a:spcPct val="150000"/>
              </a:lnSpc>
            </a:pPr>
            <a:r>
              <a:rPr lang="en-US" altLang="zh-CN" sz="2400" b="1" dirty="0" smtClean="0">
                <a:latin typeface="Times New Roman" panose="02020603050405020304" pitchFamily="18" charset="0"/>
              </a:rPr>
              <a:t>A. herself  		B. himself		C. themselves  	D. ourselves</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688974"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)6. (2017·</a:t>
            </a:r>
            <a:r>
              <a:rPr lang="zh-CN" altLang="en-US" sz="2400" b="1" dirty="0" smtClean="0">
                <a:latin typeface="Times New Roman" panose="02020603050405020304" pitchFamily="18" charset="0"/>
              </a:rPr>
              <a:t>安徽</a:t>
            </a:r>
            <a:r>
              <a:rPr lang="en-US" altLang="zh-CN" sz="2400" b="1" dirty="0" smtClean="0">
                <a:latin typeface="Times New Roman" panose="02020603050405020304" pitchFamily="18" charset="0"/>
              </a:rPr>
              <a:t>)The New Silk Road will offer a good  ________ for nations to communicate. </a:t>
            </a:r>
          </a:p>
          <a:p>
            <a:pPr>
              <a:lnSpc>
                <a:spcPct val="150000"/>
              </a:lnSpc>
            </a:pPr>
            <a:r>
              <a:rPr lang="en-US" altLang="zh-CN" sz="2400" b="1" dirty="0" smtClean="0">
                <a:latin typeface="Times New Roman" panose="02020603050405020304" pitchFamily="18" charset="0"/>
              </a:rPr>
              <a:t>A. chance  		B. habit		C. question  			D. price</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39058" y="4226444"/>
            <a:ext cx="107902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考查名词词义辨析。句意：新的丝绸之路将会为各个国家提供一个交流的好</a:t>
            </a:r>
            <a:r>
              <a:rPr lang="en-US" altLang="zh-CN" sz="2200" b="1" dirty="0" smtClean="0">
                <a:latin typeface="仿宋" panose="02010609060101010101" charset="-122"/>
                <a:ea typeface="仿宋" panose="02010609060101010101" charset="-122"/>
              </a:rPr>
              <a:t>________</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chance</a:t>
            </a:r>
            <a:r>
              <a:rPr lang="zh-CN" altLang="en-US" sz="2200" b="1" dirty="0" smtClean="0">
                <a:latin typeface="仿宋" panose="02010609060101010101" charset="-122"/>
                <a:ea typeface="仿宋" panose="02010609060101010101" charset="-122"/>
              </a:rPr>
              <a:t>意为“机会”；</a:t>
            </a:r>
            <a:r>
              <a:rPr lang="en-US" altLang="zh-CN" sz="2200" b="1" dirty="0" smtClean="0">
                <a:latin typeface="仿宋" panose="02010609060101010101" charset="-122"/>
                <a:ea typeface="仿宋" panose="02010609060101010101" charset="-122"/>
              </a:rPr>
              <a:t>habit</a:t>
            </a:r>
            <a:r>
              <a:rPr lang="zh-CN" altLang="en-US" sz="2200" b="1" dirty="0" smtClean="0">
                <a:latin typeface="仿宋" panose="02010609060101010101" charset="-122"/>
                <a:ea typeface="仿宋" panose="02010609060101010101" charset="-122"/>
              </a:rPr>
              <a:t>意为“习惯”；</a:t>
            </a:r>
            <a:r>
              <a:rPr lang="en-US" altLang="zh-CN" sz="2200" b="1" dirty="0" smtClean="0">
                <a:latin typeface="仿宋" panose="02010609060101010101" charset="-122"/>
                <a:ea typeface="仿宋" panose="02010609060101010101" charset="-122"/>
              </a:rPr>
              <a:t>question</a:t>
            </a:r>
            <a:r>
              <a:rPr lang="zh-CN" altLang="en-US" sz="2200" b="1" dirty="0" smtClean="0">
                <a:latin typeface="仿宋" panose="02010609060101010101" charset="-122"/>
                <a:ea typeface="仿宋" panose="02010609060101010101" charset="-122"/>
              </a:rPr>
              <a:t>意为“问题”；</a:t>
            </a:r>
            <a:r>
              <a:rPr lang="en-US" altLang="zh-CN" sz="2200" b="1" dirty="0" smtClean="0">
                <a:latin typeface="仿宋" panose="02010609060101010101" charset="-122"/>
                <a:ea typeface="仿宋" panose="02010609060101010101" charset="-122"/>
              </a:rPr>
              <a:t>price</a:t>
            </a:r>
            <a:r>
              <a:rPr lang="zh-CN" altLang="en-US" sz="2200" b="1" dirty="0" smtClean="0">
                <a:latin typeface="仿宋" panose="02010609060101010101" charset="-122"/>
                <a:ea typeface="仿宋" panose="02010609060101010101" charset="-122"/>
              </a:rPr>
              <a:t>意为“价格”。根据句意可知选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13648" y="1443407"/>
            <a:ext cx="10427862"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)7. (2016·</a:t>
            </a:r>
            <a:r>
              <a:rPr lang="zh-CN" altLang="en-US" sz="2400" b="1" dirty="0" smtClean="0">
                <a:latin typeface="Times New Roman" panose="02020603050405020304" pitchFamily="18" charset="0"/>
              </a:rPr>
              <a:t>青岛</a:t>
            </a:r>
            <a:r>
              <a:rPr lang="en-US" altLang="zh-CN" sz="2400" b="1" dirty="0" smtClean="0">
                <a:latin typeface="Times New Roman" panose="02020603050405020304" pitchFamily="18" charset="0"/>
              </a:rPr>
              <a:t>)Children should ________ to be honest from a young age. </a:t>
            </a:r>
          </a:p>
          <a:p>
            <a:pPr>
              <a:lnSpc>
                <a:spcPct val="150000"/>
              </a:lnSpc>
            </a:pPr>
            <a:r>
              <a:rPr lang="en-US" altLang="zh-CN" sz="2400" b="1" dirty="0" smtClean="0">
                <a:latin typeface="Times New Roman" panose="02020603050405020304" pitchFamily="18" charset="0"/>
              </a:rPr>
              <a:t>A. educate  		B. be educated		C. punish  	D. be punished</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290390"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)8. I ________ my arms above the head and felt relaxed. </a:t>
            </a:r>
          </a:p>
          <a:p>
            <a:pPr>
              <a:lnSpc>
                <a:spcPct val="150000"/>
              </a:lnSpc>
            </a:pPr>
            <a:r>
              <a:rPr lang="en-US" altLang="zh-CN" sz="2400" b="1" dirty="0" smtClean="0">
                <a:latin typeface="Times New Roman" panose="02020603050405020304" pitchFamily="18" charset="0"/>
              </a:rPr>
              <a:t>A. cried  		B. educated		C. warned  		D. lifted</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en-US" altLang="zh-C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384174"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)9. —What are they doing in the classroom now? </a:t>
            </a:r>
          </a:p>
          <a:p>
            <a:pPr>
              <a:lnSpc>
                <a:spcPct val="150000"/>
              </a:lnSpc>
            </a:pPr>
            <a:r>
              <a:rPr lang="en-US" altLang="zh-CN" sz="2400" b="1" dirty="0" smtClean="0">
                <a:latin typeface="Times New Roman" panose="02020603050405020304" pitchFamily="18" charset="0"/>
              </a:rPr>
              <a:t>—Their teacher is teaching them  ________ to play basketball. </a:t>
            </a:r>
          </a:p>
          <a:p>
            <a:pPr>
              <a:lnSpc>
                <a:spcPct val="150000"/>
              </a:lnSpc>
            </a:pPr>
            <a:r>
              <a:rPr lang="en-US" altLang="zh-CN" sz="2400" b="1" dirty="0" smtClean="0">
                <a:latin typeface="Times New Roman" panose="02020603050405020304" pitchFamily="18" charset="0"/>
              </a:rPr>
              <a:t>A. why  		B. how  		C. what  		D. which</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384174"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)10. Our teachers always encourage us ________ with our problems by ourselves. </a:t>
            </a:r>
          </a:p>
          <a:p>
            <a:pPr>
              <a:lnSpc>
                <a:spcPct val="150000"/>
              </a:lnSpc>
            </a:pPr>
            <a:r>
              <a:rPr lang="en-US" altLang="zh-CN" sz="2400" b="1" dirty="0" smtClean="0">
                <a:latin typeface="Times New Roman" panose="02020603050405020304" pitchFamily="18" charset="0"/>
              </a:rPr>
              <a:t>A. dealing  		B. dealt		C. to deal  		D. deal</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39058" y="4226444"/>
            <a:ext cx="10790233"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en-US" altLang="zh-CN" sz="2200" b="1" dirty="0" smtClean="0">
                <a:latin typeface="仿宋" panose="02010609060101010101" charset="-122"/>
                <a:ea typeface="仿宋" panose="02010609060101010101" charset="-122"/>
              </a:rPr>
              <a:t>encourage </a:t>
            </a:r>
            <a:r>
              <a:rPr lang="en-US" altLang="zh-CN" sz="2200" b="1" dirty="0" err="1" smtClean="0">
                <a:latin typeface="仿宋" panose="02010609060101010101" charset="-122"/>
                <a:ea typeface="仿宋" panose="02010609060101010101" charset="-122"/>
              </a:rPr>
              <a:t>sb</a:t>
            </a:r>
            <a:r>
              <a:rPr lang="en-US" altLang="zh-CN" sz="2200" b="1" dirty="0" smtClean="0">
                <a:latin typeface="仿宋" panose="02010609060101010101" charset="-122"/>
                <a:ea typeface="仿宋" panose="02010609060101010101" charset="-122"/>
              </a:rPr>
              <a:t> to do </a:t>
            </a:r>
            <a:r>
              <a:rPr lang="en-US" altLang="zh-CN" sz="2200" b="1" dirty="0" err="1" smtClean="0">
                <a:latin typeface="仿宋" panose="02010609060101010101" charset="-122"/>
                <a:ea typeface="仿宋" panose="02010609060101010101" charset="-122"/>
              </a:rPr>
              <a:t>sth</a:t>
            </a:r>
            <a:r>
              <a:rPr lang="en-US" altLang="zh-CN" sz="2200" b="1" dirty="0" smtClean="0">
                <a:latin typeface="仿宋" panose="02010609060101010101" charset="-122"/>
                <a:ea typeface="仿宋" panose="02010609060101010101" charset="-122"/>
              </a:rPr>
              <a:t> </a:t>
            </a:r>
            <a:r>
              <a:rPr lang="zh-CN" altLang="en-US" sz="2200" b="1" dirty="0" smtClean="0">
                <a:latin typeface="仿宋" panose="02010609060101010101" charset="-122"/>
                <a:ea typeface="仿宋" panose="02010609060101010101" charset="-122"/>
              </a:rPr>
              <a:t>意为“鼓励某人做某事”。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09562" y="1480237"/>
            <a:ext cx="11272838" cy="5011949"/>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ea typeface="宋体" panose="02010600030101010101" pitchFamily="2" charset="-122"/>
              </a:rPr>
              <a:t>My mother used to ask me, “What is the most important part of the body</a:t>
            </a:r>
            <a:r>
              <a:rPr lang="zh-CN" altLang="en-US" sz="2400" b="1" dirty="0" smtClean="0">
                <a:latin typeface="Times New Roman" panose="02020603050405020304" pitchFamily="18" charset="0"/>
                <a:ea typeface="宋体" panose="02010600030101010101" pitchFamily="2" charset="-122"/>
              </a:rPr>
              <a:t>？” </a:t>
            </a:r>
            <a:r>
              <a:rPr lang="en-US" altLang="zh-CN" sz="2400" b="1" dirty="0" smtClean="0">
                <a:latin typeface="Times New Roman" panose="02020603050405020304" pitchFamily="18" charset="0"/>
                <a:ea typeface="宋体" panose="02010600030101010101" pitchFamily="2" charset="-122"/>
              </a:rPr>
              <a:t>When I was young, I thought  __1__ was very important to us, so I said, “My ears, Mommy. ” She said, “No.  Many people are deaf but still live a  __2__ life.  Keep thinking and I will ask you again. ”</a:t>
            </a:r>
          </a:p>
          <a:p>
            <a:pPr indent="457200" algn="just">
              <a:lnSpc>
                <a:spcPct val="150000"/>
              </a:lnSpc>
            </a:pPr>
            <a:r>
              <a:rPr lang="en-US" altLang="zh-CN" sz="2400" b="1" dirty="0" smtClean="0">
                <a:latin typeface="Times New Roman" panose="02020603050405020304" pitchFamily="18" charset="0"/>
                <a:ea typeface="宋体" panose="02010600030101010101" pitchFamily="2" charset="-122"/>
              </a:rPr>
              <a:t>Several years  __3__ before she asked me again.  This time I told her</a:t>
            </a:r>
            <a:r>
              <a:rPr lang="zh-CN" altLang="en-US" sz="2400" b="1" dirty="0" smtClean="0">
                <a:latin typeface="Times New Roman" panose="02020603050405020304" pitchFamily="18" charset="0"/>
                <a:ea typeface="宋体" panose="02010600030101010101" pitchFamily="2" charset="-122"/>
              </a:rPr>
              <a:t>，“</a:t>
            </a:r>
            <a:r>
              <a:rPr lang="en-US" altLang="zh-CN" sz="2400" b="1" dirty="0" smtClean="0">
                <a:latin typeface="Times New Roman" panose="02020603050405020304" pitchFamily="18" charset="0"/>
                <a:ea typeface="宋体" panose="02010600030101010101" pitchFamily="2" charset="-122"/>
              </a:rPr>
              <a:t>Mommy</a:t>
            </a:r>
            <a:r>
              <a:rPr lang="zh-CN" altLang="en-US" sz="2400" b="1" dirty="0" smtClean="0">
                <a:latin typeface="Times New Roman" panose="02020603050405020304" pitchFamily="18" charset="0"/>
                <a:ea typeface="宋体" panose="02010600030101010101" pitchFamily="2" charset="-122"/>
              </a:rPr>
              <a:t>，</a:t>
            </a:r>
            <a:r>
              <a:rPr lang="en-US" altLang="zh-CN" sz="2400" b="1" dirty="0" smtClean="0">
                <a:latin typeface="Times New Roman" panose="02020603050405020304" pitchFamily="18" charset="0"/>
                <a:ea typeface="宋体" panose="02010600030101010101" pitchFamily="2" charset="-122"/>
              </a:rPr>
              <a:t>sight is very important to everybody, so it  __4__ be our eyes. ” She looked  __5__ me and told me, “You are learning fast, but the answer is not correct.  Many people are blind,  __6__ they still live happily. ” Over the years, she asked me many times and always  __7__ answer was, “No.  But you are getting  __8__ every year, my child. ”</a:t>
            </a:r>
          </a:p>
        </p:txBody>
      </p:sp>
      <p:pic>
        <p:nvPicPr>
          <p:cNvPr id="3" name="Picture 4"/>
          <p:cNvPicPr>
            <a:picLocks noChangeAspect="1"/>
          </p:cNvPicPr>
          <p:nvPr/>
        </p:nvPicPr>
        <p:blipFill>
          <a:blip r:embed="rId2" cstate="email"/>
          <a:stretch>
            <a:fillRect/>
          </a:stretch>
        </p:blipFill>
        <p:spPr>
          <a:xfrm>
            <a:off x="552791" y="1039819"/>
            <a:ext cx="84455" cy="414020"/>
          </a:xfrm>
          <a:prstGeom prst="rect">
            <a:avLst/>
          </a:prstGeom>
          <a:noFill/>
          <a:ln w="9525">
            <a:noFill/>
          </a:ln>
        </p:spPr>
      </p:pic>
      <p:sp>
        <p:nvSpPr>
          <p:cNvPr id="7"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Rectangle 9"/>
          <p:cNvSpPr/>
          <p:nvPr/>
        </p:nvSpPr>
        <p:spPr>
          <a:xfrm>
            <a:off x="650513" y="922356"/>
            <a:ext cx="355578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Ⅵ.   (2017·</a:t>
            </a:r>
            <a:r>
              <a:rPr lang="zh-CN" altLang="en-US" sz="2400" b="1" dirty="0" smtClean="0">
                <a:solidFill>
                  <a:srgbClr val="F1AF00"/>
                </a:solidFill>
                <a:latin typeface="Times New Roman" panose="02020603050405020304" pitchFamily="18" charset="0"/>
                <a:sym typeface="+mn-ea"/>
              </a:rPr>
              <a:t>安顺</a:t>
            </a:r>
            <a:r>
              <a:rPr lang="en-US" altLang="zh-CN" sz="2400" b="1" dirty="0" smtClean="0">
                <a:solidFill>
                  <a:srgbClr val="F1AF00"/>
                </a:solidFill>
                <a:latin typeface="Times New Roman" panose="02020603050405020304" pitchFamily="18" charset="0"/>
                <a:sym typeface="+mn-ea"/>
              </a:rPr>
              <a:t>)</a:t>
            </a:r>
            <a:r>
              <a:rPr lang="zh-CN" altLang="en-US" sz="2400" b="1" dirty="0" smtClean="0">
                <a:solidFill>
                  <a:srgbClr val="F1AF00"/>
                </a:solidFill>
                <a:latin typeface="Times New Roman" panose="02020603050405020304" pitchFamily="18" charset="0"/>
                <a:sym typeface="+mn-ea"/>
              </a:rPr>
              <a:t>完形填空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94640" y="1225689"/>
            <a:ext cx="11370310" cy="5565947"/>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pitchFamily="18" charset="0"/>
                <a:ea typeface="宋体" panose="02010600030101010101" pitchFamily="2" charset="-122"/>
              </a:rPr>
              <a:t>Then last year, my grandpa  __9__.  Everybody was crying.  When it was our  __10__ to say our final goodbye to him, my mother asked me, “Do you know the most important body part yet, my dear</a:t>
            </a:r>
            <a:r>
              <a:rPr lang="zh-CN" altLang="en-US" sz="2400" b="1" dirty="0" smtClean="0">
                <a:latin typeface="Times New Roman" panose="02020603050405020304" pitchFamily="18" charset="0"/>
                <a:ea typeface="宋体" panose="02010600030101010101" pitchFamily="2" charset="-122"/>
              </a:rPr>
              <a:t>？” </a:t>
            </a:r>
            <a:r>
              <a:rPr lang="en-US" altLang="zh-CN" sz="2400" b="1" dirty="0" smtClean="0">
                <a:latin typeface="Times New Roman" panose="02020603050405020304" pitchFamily="18" charset="0"/>
                <a:ea typeface="宋体" panose="02010600030101010101" pitchFamily="2" charset="-122"/>
              </a:rPr>
              <a:t>I was  __11__ when she asked me this.  I always thought this was a game  __12__ her and me.  I saw her eyes with tears.  She said, “My dear, the most important body part is your shoulder. ” I asked</a:t>
            </a:r>
            <a:r>
              <a:rPr lang="zh-CN" altLang="en-US" sz="2400" b="1" dirty="0" smtClean="0">
                <a:latin typeface="Times New Roman" panose="02020603050405020304" pitchFamily="18" charset="0"/>
                <a:ea typeface="宋体" panose="02010600030101010101" pitchFamily="2" charset="-122"/>
              </a:rPr>
              <a:t>，“</a:t>
            </a:r>
            <a:r>
              <a:rPr lang="en-US" altLang="zh-CN" sz="2400" b="1" dirty="0" smtClean="0">
                <a:latin typeface="Times New Roman" panose="02020603050405020304" pitchFamily="18" charset="0"/>
                <a:ea typeface="宋体" panose="02010600030101010101" pitchFamily="2" charset="-122"/>
              </a:rPr>
              <a:t>Is it because it holds up my  __13__</a:t>
            </a:r>
            <a:r>
              <a:rPr lang="zh-CN" altLang="en-US" sz="2400" b="1" dirty="0" smtClean="0">
                <a:latin typeface="Times New Roman" panose="02020603050405020304" pitchFamily="18" charset="0"/>
                <a:ea typeface="宋体" panose="02010600030101010101" pitchFamily="2" charset="-122"/>
              </a:rPr>
              <a:t>？” </a:t>
            </a:r>
            <a:r>
              <a:rPr lang="en-US" altLang="zh-CN" sz="2400" b="1" dirty="0" smtClean="0">
                <a:latin typeface="Times New Roman" panose="02020603050405020304" pitchFamily="18" charset="0"/>
                <a:ea typeface="宋体" panose="02010600030101010101" pitchFamily="2" charset="-122"/>
              </a:rPr>
              <a:t>She replied, “No.  It is because it can hold the head of a friend or a relative when he or she  __14__.  Everybody needs a shoulder to cry on sometime in life, my dear.  I only hope that you have enough love and friends, so you will  __15__ have a shoulder to cry on when you need it. ” That was when I realized what the most important body part is.  </a:t>
            </a:r>
          </a:p>
        </p:txBody>
      </p:sp>
      <p:sp>
        <p:nvSpPr>
          <p:cNvPr id="4"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 A. report  		B. sound		C. noise  		D. music</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)2. A. happy  		B. hard		C. unhappy  		D. sad</a:t>
            </a:r>
          </a:p>
        </p:txBody>
      </p:sp>
      <p:sp>
        <p:nvSpPr>
          <p:cNvPr id="11" name="文本框 10"/>
          <p:cNvSpPr txBox="1"/>
          <p:nvPr/>
        </p:nvSpPr>
        <p:spPr>
          <a:xfrm>
            <a:off x="1060127" y="1161336"/>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21" name="文本框 10"/>
          <p:cNvSpPr txBox="1"/>
          <p:nvPr/>
        </p:nvSpPr>
        <p:spPr>
          <a:xfrm>
            <a:off x="1048405" y="335353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0" name="文本框 9"/>
          <p:cNvSpPr txBox="1"/>
          <p:nvPr/>
        </p:nvSpPr>
        <p:spPr>
          <a:xfrm>
            <a:off x="839751" y="1682488"/>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考查名词的用法辨析。根据后文内容 “</a:t>
            </a:r>
            <a:r>
              <a:rPr lang="en-US" altLang="zh-CN" sz="2200" b="1" dirty="0" smtClean="0">
                <a:latin typeface="仿宋" panose="02010609060101010101" charset="-122"/>
                <a:ea typeface="仿宋" panose="02010609060101010101" charset="-122"/>
              </a:rPr>
              <a:t>My ears, Mommy. ”</a:t>
            </a:r>
            <a:r>
              <a:rPr lang="zh-CN" altLang="en-US" sz="2200" b="1" dirty="0" smtClean="0">
                <a:latin typeface="仿宋" panose="02010609060101010101" charset="-122"/>
                <a:ea typeface="仿宋" panose="02010609060101010101" charset="-122"/>
              </a:rPr>
              <a:t>可知答案为</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sound</a:t>
            </a:r>
            <a:r>
              <a:rPr lang="zh-CN" altLang="en-US" sz="2200" b="1" dirty="0" smtClean="0">
                <a:latin typeface="仿宋" panose="02010609060101010101" charset="-122"/>
                <a:ea typeface="仿宋" panose="02010609060101010101" charset="-122"/>
              </a:rPr>
              <a:t>表示“声音”。</a:t>
            </a:r>
          </a:p>
        </p:txBody>
      </p:sp>
      <p:sp>
        <p:nvSpPr>
          <p:cNvPr id="7" name="文本框 9"/>
          <p:cNvSpPr txBox="1"/>
          <p:nvPr/>
        </p:nvSpPr>
        <p:spPr>
          <a:xfrm>
            <a:off x="890551" y="4009128"/>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考查形容词的用法辨析。根据上文内容“</a:t>
            </a:r>
            <a:r>
              <a:rPr lang="en-US" altLang="zh-CN" sz="2200" b="1" dirty="0" smtClean="0">
                <a:latin typeface="仿宋" panose="02010609060101010101" charset="-122"/>
                <a:ea typeface="仿宋" panose="02010609060101010101" charset="-122"/>
              </a:rPr>
              <a:t>Many people are deaf”</a:t>
            </a:r>
            <a:r>
              <a:rPr lang="zh-CN" altLang="en-US" sz="2200" b="1" dirty="0" smtClean="0">
                <a:latin typeface="仿宋" panose="02010609060101010101" charset="-122"/>
                <a:ea typeface="仿宋" panose="02010609060101010101" charset="-122"/>
              </a:rPr>
              <a:t>及转折连词</a:t>
            </a:r>
            <a:r>
              <a:rPr lang="en-US" altLang="zh-CN" sz="2200" b="1" dirty="0" smtClean="0">
                <a:latin typeface="仿宋" panose="02010609060101010101" charset="-122"/>
                <a:ea typeface="仿宋" panose="02010609060101010101" charset="-122"/>
              </a:rPr>
              <a:t>but</a:t>
            </a:r>
            <a:r>
              <a:rPr lang="zh-CN" altLang="en-US" sz="2200" b="1" dirty="0" smtClean="0">
                <a:latin typeface="仿宋" panose="02010609060101010101" charset="-122"/>
                <a:ea typeface="仿宋" panose="02010609060101010101" charset="-122"/>
              </a:rPr>
              <a:t>可知，后文应该为表示积极意义的词，故选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happy</a:t>
            </a:r>
            <a:r>
              <a:rPr lang="zh-CN" altLang="en-US" sz="2200" b="1" dirty="0" smtClean="0">
                <a:latin typeface="仿宋" panose="02010609060101010101" charset="-122"/>
                <a:ea typeface="仿宋" panose="02010609060101010101" charset="-122"/>
              </a:rPr>
              <a:t>表示“高兴的”。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1" grpId="0"/>
      <p:bldP spid="10"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)3. A. came  		B. left		C. passed  		D. walked</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)4. A. can  		B. may		C. must  		D. would</a:t>
            </a:r>
          </a:p>
        </p:txBody>
      </p:sp>
      <p:sp>
        <p:nvSpPr>
          <p:cNvPr id="1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10"/>
          <p:cNvSpPr txBox="1"/>
          <p:nvPr/>
        </p:nvSpPr>
        <p:spPr>
          <a:xfrm>
            <a:off x="1060127" y="116133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6" name="文本框 10"/>
          <p:cNvSpPr txBox="1"/>
          <p:nvPr/>
        </p:nvSpPr>
        <p:spPr>
          <a:xfrm>
            <a:off x="1048405" y="339104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11" name="文本框 9"/>
          <p:cNvSpPr txBox="1"/>
          <p:nvPr/>
        </p:nvSpPr>
        <p:spPr>
          <a:xfrm>
            <a:off x="675628" y="184659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考查动词的用法辨析。根据后文内容“</a:t>
            </a:r>
            <a:r>
              <a:rPr lang="en-US" altLang="zh-CN" sz="2200" b="1" dirty="0" smtClean="0">
                <a:latin typeface="仿宋" panose="02010609060101010101" charset="-122"/>
                <a:ea typeface="仿宋" panose="02010609060101010101" charset="-122"/>
              </a:rPr>
              <a:t>before she asked me again”</a:t>
            </a:r>
            <a:r>
              <a:rPr lang="zh-CN" altLang="en-US" sz="2200" b="1" dirty="0" smtClean="0">
                <a:latin typeface="仿宋" panose="02010609060101010101" charset="-122"/>
                <a:ea typeface="仿宋" panose="02010609060101010101" charset="-122"/>
              </a:rPr>
              <a:t>可知答案为</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pass</a:t>
            </a:r>
            <a:r>
              <a:rPr lang="zh-CN" altLang="en-US" sz="2200" b="1" dirty="0" smtClean="0">
                <a:latin typeface="仿宋" panose="02010609060101010101" charset="-122"/>
                <a:ea typeface="仿宋" panose="02010609060101010101" charset="-122"/>
              </a:rPr>
              <a:t>表示“时间逝去”。</a:t>
            </a:r>
          </a:p>
        </p:txBody>
      </p:sp>
      <p:sp>
        <p:nvSpPr>
          <p:cNvPr id="12" name="文本框 9"/>
          <p:cNvSpPr txBox="1"/>
          <p:nvPr/>
        </p:nvSpPr>
        <p:spPr>
          <a:xfrm>
            <a:off x="710798" y="4624946"/>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考查情态动词的用法辨析。句意：妈妈，视力对每个人来说都很重要，因此它一定是我们的眼睛。表示“一定”用</a:t>
            </a:r>
            <a:r>
              <a:rPr lang="en-US" altLang="zh-CN" sz="2200" b="1" dirty="0" smtClean="0">
                <a:latin typeface="仿宋" panose="02010609060101010101" charset="-122"/>
                <a:ea typeface="仿宋" panose="02010609060101010101" charset="-122"/>
              </a:rPr>
              <a:t>must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6"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123824" y="2206625"/>
            <a:ext cx="11763375"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宋体" panose="02010600030101010101" pitchFamily="2" charset="-122"/>
              </a:rPr>
              <a:t>1. The weather was so _____________(</a:t>
            </a:r>
            <a:r>
              <a:rPr lang="zh-CN" altLang="en-US" sz="2400" b="1" dirty="0" smtClean="0">
                <a:latin typeface="Times New Roman" panose="02020603050405020304" pitchFamily="18" charset="0"/>
                <a:ea typeface="宋体" panose="02010600030101010101" pitchFamily="2" charset="-122"/>
              </a:rPr>
              <a:t>糟糕</a:t>
            </a:r>
            <a:r>
              <a:rPr lang="en-US" altLang="zh-CN" sz="2400" b="1" dirty="0" smtClean="0">
                <a:latin typeface="Times New Roman" panose="02020603050405020304" pitchFamily="18" charset="0"/>
                <a:ea typeface="宋体" panose="02010600030101010101" pitchFamily="2" charset="-122"/>
              </a:rPr>
              <a:t>) that we had to put off the sports meeting. </a:t>
            </a:r>
          </a:p>
          <a:p>
            <a:pPr>
              <a:lnSpc>
                <a:spcPct val="150000"/>
              </a:lnSpc>
            </a:pPr>
            <a:r>
              <a:rPr lang="en-US" altLang="zh-CN" sz="2400" b="1" dirty="0" smtClean="0">
                <a:latin typeface="Times New Roman" panose="02020603050405020304" pitchFamily="18" charset="0"/>
                <a:ea typeface="宋体" panose="02010600030101010101" pitchFamily="2" charset="-122"/>
              </a:rPr>
              <a:t>2. All his ________(</a:t>
            </a:r>
            <a:r>
              <a:rPr lang="zh-CN" altLang="en-US" sz="2400" b="1" dirty="0" smtClean="0">
                <a:latin typeface="Times New Roman" panose="02020603050405020304" pitchFamily="18" charset="0"/>
                <a:ea typeface="宋体" panose="02010600030101010101" pitchFamily="2" charset="-122"/>
              </a:rPr>
              <a:t>诗</a:t>
            </a:r>
            <a:r>
              <a:rPr lang="en-US" altLang="zh-CN" sz="2400" b="1" dirty="0" smtClean="0">
                <a:latin typeface="Times New Roman" panose="02020603050405020304" pitchFamily="18" charset="0"/>
                <a:ea typeface="宋体" panose="02010600030101010101" pitchFamily="2" charset="-122"/>
              </a:rPr>
              <a:t>) are based on the difference between villages and cities. </a:t>
            </a:r>
          </a:p>
          <a:p>
            <a:pPr>
              <a:lnSpc>
                <a:spcPct val="150000"/>
              </a:lnSpc>
            </a:pPr>
            <a:r>
              <a:rPr lang="en-US" altLang="zh-CN" sz="2400" b="1" dirty="0" smtClean="0">
                <a:latin typeface="Times New Roman" panose="02020603050405020304" pitchFamily="18" charset="0"/>
                <a:ea typeface="宋体" panose="02010600030101010101" pitchFamily="2" charset="-122"/>
              </a:rPr>
              <a:t>3. Everyone has his own good _____________(</a:t>
            </a:r>
            <a:r>
              <a:rPr lang="zh-CN" altLang="en-US" sz="2400" b="1" dirty="0" smtClean="0">
                <a:latin typeface="Times New Roman" panose="02020603050405020304" pitchFamily="18" charset="0"/>
                <a:ea typeface="宋体" panose="02010600030101010101" pitchFamily="2" charset="-122"/>
              </a:rPr>
              <a:t>机会</a:t>
            </a:r>
            <a:r>
              <a:rPr lang="en-US" altLang="zh-CN" sz="2400" b="1" dirty="0" smtClean="0">
                <a:latin typeface="Times New Roman" panose="02020603050405020304" pitchFamily="18" charset="0"/>
                <a:ea typeface="宋体" panose="02010600030101010101" pitchFamily="2" charset="-122"/>
              </a:rPr>
              <a:t>) if he tries his best. </a:t>
            </a:r>
          </a:p>
          <a:p>
            <a:pPr>
              <a:lnSpc>
                <a:spcPct val="150000"/>
              </a:lnSpc>
            </a:pPr>
            <a:r>
              <a:rPr lang="en-US" altLang="zh-CN" sz="2400" b="1" dirty="0" smtClean="0">
                <a:latin typeface="Times New Roman" panose="02020603050405020304" pitchFamily="18" charset="0"/>
                <a:ea typeface="宋体" panose="02010600030101010101" pitchFamily="2" charset="-122"/>
              </a:rPr>
              <a:t>4. She gave her mother a big ________(</a:t>
            </a:r>
            <a:r>
              <a:rPr lang="zh-CN" altLang="en-US" sz="2400" b="1" dirty="0" smtClean="0">
                <a:latin typeface="Times New Roman" panose="02020603050405020304" pitchFamily="18" charset="0"/>
                <a:ea typeface="宋体" panose="02010600030101010101" pitchFamily="2" charset="-122"/>
              </a:rPr>
              <a:t>拥抱</a:t>
            </a:r>
            <a:r>
              <a:rPr lang="en-US" altLang="zh-CN" sz="2400" b="1" dirty="0" smtClean="0">
                <a:latin typeface="Times New Roman" panose="02020603050405020304" pitchFamily="18" charset="0"/>
                <a:ea typeface="宋体" panose="02010600030101010101" pitchFamily="2" charset="-122"/>
              </a:rPr>
              <a:t>). </a:t>
            </a:r>
          </a:p>
          <a:p>
            <a:pPr>
              <a:lnSpc>
                <a:spcPct val="150000"/>
              </a:lnSpc>
            </a:pPr>
            <a:r>
              <a:rPr lang="en-US" altLang="zh-CN" sz="2400" b="1" dirty="0" smtClean="0">
                <a:latin typeface="Times New Roman" panose="02020603050405020304" pitchFamily="18" charset="0"/>
                <a:ea typeface="宋体" panose="02010600030101010101" pitchFamily="2" charset="-122"/>
              </a:rPr>
              <a:t>5. We were all moved to ________(</a:t>
            </a:r>
            <a:r>
              <a:rPr lang="zh-CN" altLang="en-US" sz="2400" b="1" dirty="0" smtClean="0">
                <a:latin typeface="Times New Roman" panose="02020603050405020304" pitchFamily="18" charset="0"/>
                <a:ea typeface="宋体" panose="02010600030101010101" pitchFamily="2" charset="-122"/>
              </a:rPr>
              <a:t>哭</a:t>
            </a:r>
            <a:r>
              <a:rPr lang="en-US" altLang="zh-CN" sz="2400" b="1" dirty="0" smtClean="0">
                <a:latin typeface="Times New Roman" panose="02020603050405020304" pitchFamily="18" charset="0"/>
                <a:ea typeface="宋体" panose="02010600030101010101" pitchFamily="2" charset="-122"/>
              </a:rPr>
              <a:t>) when we heard the news. </a:t>
            </a:r>
          </a:p>
        </p:txBody>
      </p:sp>
      <p:sp>
        <p:nvSpPr>
          <p:cNvPr id="9" name="矩形 8"/>
          <p:cNvSpPr/>
          <p:nvPr/>
        </p:nvSpPr>
        <p:spPr>
          <a:xfrm>
            <a:off x="3568404" y="2337075"/>
            <a:ext cx="1185324" cy="461665"/>
          </a:xfrm>
          <a:prstGeom prst="rect">
            <a:avLst/>
          </a:prstGeom>
          <a:noFill/>
          <a:ln w="9525">
            <a:noFill/>
          </a:ln>
        </p:spPr>
        <p:txBody>
          <a:bodyPr wrap="none" anchor="ctr">
            <a:spAutoFit/>
          </a:bodyPr>
          <a:lstStyle/>
          <a:p>
            <a:r>
              <a:rPr lang="en-US" altLang="zh-CN" sz="2400" dirty="0" smtClean="0">
                <a:solidFill>
                  <a:srgbClr val="C00000"/>
                </a:solidFill>
                <a:sym typeface="+mn-ea"/>
              </a:rPr>
              <a:t>awful</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 name="矩形 9"/>
          <p:cNvSpPr/>
          <p:nvPr/>
        </p:nvSpPr>
        <p:spPr>
          <a:xfrm>
            <a:off x="1618403" y="2825719"/>
            <a:ext cx="1145118" cy="461665"/>
          </a:xfrm>
          <a:prstGeom prst="rect">
            <a:avLst/>
          </a:prstGeom>
          <a:noFill/>
          <a:ln w="9525">
            <a:noFill/>
          </a:ln>
        </p:spPr>
        <p:txBody>
          <a:bodyPr wrap="square" anchor="ctr">
            <a:spAutoFit/>
          </a:bodyPr>
          <a:lstStyle/>
          <a:p>
            <a:r>
              <a:rPr lang="en-US" altLang="zh-CN" sz="2400" dirty="0" smtClean="0">
                <a:solidFill>
                  <a:srgbClr val="C00000"/>
                </a:solidFill>
                <a:sym typeface="+mn-ea"/>
              </a:rPr>
              <a:t>poems</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1" name="矩形 10"/>
          <p:cNvSpPr/>
          <p:nvPr/>
        </p:nvSpPr>
        <p:spPr>
          <a:xfrm>
            <a:off x="4752753" y="3410982"/>
            <a:ext cx="1377300" cy="461665"/>
          </a:xfrm>
          <a:prstGeom prst="rect">
            <a:avLst/>
          </a:prstGeom>
          <a:noFill/>
          <a:ln w="9525">
            <a:noFill/>
          </a:ln>
        </p:spPr>
        <p:txBody>
          <a:bodyPr wrap="none" anchor="ctr">
            <a:spAutoFit/>
          </a:bodyPr>
          <a:lstStyle/>
          <a:p>
            <a:r>
              <a:rPr lang="en-US" altLang="zh-CN" sz="2400" dirty="0" smtClean="0">
                <a:solidFill>
                  <a:srgbClr val="C00000"/>
                </a:solidFill>
                <a:sym typeface="+mn-ea"/>
              </a:rPr>
              <a:t>chance</a:t>
            </a:r>
            <a:r>
              <a:rPr lang="zh-CN" altLang="en-US" sz="2400" dirty="0" smtClean="0">
                <a:solidFill>
                  <a:srgbClr val="C00000"/>
                </a:solidFill>
                <a:sym typeface="+mn-ea"/>
              </a:rPr>
              <a:t>　</a:t>
            </a:r>
            <a:endParaRPr lang="zh-CN" altLang="en-US" sz="2400" dirty="0">
              <a:solidFill>
                <a:srgbClr val="C00000"/>
              </a:solidFill>
              <a:sym typeface="+mn-ea"/>
            </a:endParaRPr>
          </a:p>
        </p:txBody>
      </p:sp>
      <p:sp>
        <p:nvSpPr>
          <p:cNvPr id="12" name="矩形 11"/>
          <p:cNvSpPr/>
          <p:nvPr/>
        </p:nvSpPr>
        <p:spPr>
          <a:xfrm>
            <a:off x="4337136" y="3931387"/>
            <a:ext cx="721672"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hug </a:t>
            </a:r>
            <a:endParaRPr lang="zh-CN" altLang="en-US" sz="2400" dirty="0">
              <a:solidFill>
                <a:srgbClr val="C00000"/>
              </a:solidFill>
              <a:sym typeface="+mn-ea"/>
            </a:endParaRPr>
          </a:p>
        </p:txBody>
      </p:sp>
      <p:sp>
        <p:nvSpPr>
          <p:cNvPr id="13" name="矩形 12"/>
          <p:cNvSpPr/>
          <p:nvPr/>
        </p:nvSpPr>
        <p:spPr>
          <a:xfrm>
            <a:off x="3834392" y="4524955"/>
            <a:ext cx="562846" cy="461665"/>
          </a:xfrm>
          <a:prstGeom prst="rect">
            <a:avLst/>
          </a:prstGeom>
          <a:noFill/>
          <a:ln w="9525">
            <a:noFill/>
          </a:ln>
        </p:spPr>
        <p:txBody>
          <a:bodyPr wrap="none" anchor="ctr">
            <a:spAutoFit/>
          </a:bodyPr>
          <a:lstStyle/>
          <a:p>
            <a:r>
              <a:rPr lang="en-US" altLang="zh-CN" sz="2400" dirty="0" smtClean="0">
                <a:solidFill>
                  <a:srgbClr val="C00000"/>
                </a:solidFill>
                <a:sym typeface="+mn-ea"/>
              </a:rPr>
              <a:t>cry</a:t>
            </a: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98245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Ⅰ. </a:t>
            </a:r>
            <a:r>
              <a:rPr lang="zh-CN" altLang="en-US" sz="2400" b="1" dirty="0" smtClean="0">
                <a:solidFill>
                  <a:srgbClr val="00A6AD"/>
                </a:solidFill>
                <a:latin typeface="+mn-ea"/>
                <a:sym typeface="+mn-ea"/>
              </a:rPr>
              <a:t>根据句意及汉语提示完成句子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234476" cy="3416320"/>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)5. A. up  		B. at		C. for  			D. around</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)6. A. but  		B. or  		C. and  			D. also</a:t>
            </a:r>
          </a:p>
        </p:txBody>
      </p:sp>
      <p:sp>
        <p:nvSpPr>
          <p:cNvPr id="11" name="文本框 10"/>
          <p:cNvSpPr txBox="1"/>
          <p:nvPr/>
        </p:nvSpPr>
        <p:spPr>
          <a:xfrm>
            <a:off x="1060127" y="1161336"/>
            <a:ext cx="348172"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21" name="文本框 10"/>
          <p:cNvSpPr txBox="1"/>
          <p:nvPr/>
        </p:nvSpPr>
        <p:spPr>
          <a:xfrm>
            <a:off x="1071851" y="3941987"/>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0" name="文本框 9"/>
          <p:cNvSpPr txBox="1"/>
          <p:nvPr/>
        </p:nvSpPr>
        <p:spPr>
          <a:xfrm>
            <a:off x="652182" y="1870041"/>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考查介词的用法辨析。句意：妈妈看着我说道。表示“看</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应用</a:t>
            </a:r>
            <a:r>
              <a:rPr lang="en-US" altLang="zh-CN" sz="2200" b="1" dirty="0" smtClean="0">
                <a:latin typeface="仿宋" panose="02010609060101010101" charset="-122"/>
                <a:ea typeface="仿宋" panose="02010609060101010101" charset="-122"/>
              </a:rPr>
              <a:t>look at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7" name="文本框 9"/>
          <p:cNvSpPr txBox="1"/>
          <p:nvPr/>
        </p:nvSpPr>
        <p:spPr>
          <a:xfrm>
            <a:off x="663906" y="4882853"/>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考查连词的用法辨析。句意：许多人是盲人，但他们仍然生活得很快乐。前后表示转折，应用</a:t>
            </a:r>
            <a:r>
              <a:rPr lang="en-US" altLang="zh-CN" sz="2200" b="1" dirty="0" smtClean="0">
                <a:latin typeface="仿宋" panose="02010609060101010101" charset="-122"/>
                <a:ea typeface="仿宋" panose="02010609060101010101" charset="-122"/>
              </a:rPr>
              <a:t>but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blinds(horizontal)">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1" grpId="0"/>
      <p:bldP spid="10"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0758623"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)7. A. mine  		B. my  		C. its  			D. her</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)8. A. old  		B. older		C. clever  		D. cleverer</a:t>
            </a:r>
          </a:p>
        </p:txBody>
      </p:sp>
      <p:sp>
        <p:nvSpPr>
          <p:cNvPr id="1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10"/>
          <p:cNvSpPr txBox="1"/>
          <p:nvPr/>
        </p:nvSpPr>
        <p:spPr>
          <a:xfrm>
            <a:off x="1060127" y="116133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6" name="文本框 10"/>
          <p:cNvSpPr txBox="1"/>
          <p:nvPr/>
        </p:nvSpPr>
        <p:spPr>
          <a:xfrm>
            <a:off x="1024959" y="3402725"/>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1" name="文本框 9"/>
          <p:cNvSpPr txBox="1"/>
          <p:nvPr/>
        </p:nvSpPr>
        <p:spPr>
          <a:xfrm>
            <a:off x="699074" y="1950972"/>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400" dirty="0" smtClean="0">
                <a:solidFill>
                  <a:srgbClr val="0070C0"/>
                </a:solidFill>
                <a:latin typeface="黑体" panose="02010609060101010101" charset="-122"/>
                <a:ea typeface="黑体" panose="02010609060101010101" charset="-122"/>
              </a:rPr>
              <a:t> </a:t>
            </a:r>
            <a:r>
              <a:rPr lang="zh-CN" altLang="en-US" sz="2200" b="1" dirty="0" smtClean="0">
                <a:latin typeface="仿宋" panose="02010609060101010101" charset="-122"/>
                <a:ea typeface="仿宋" panose="02010609060101010101" charset="-122"/>
              </a:rPr>
              <a:t>考查物主代词的用法辨析。句意：这些年来，她问了我许多次，她的答案总是“不，</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。表示“她的”应用</a:t>
            </a:r>
            <a:r>
              <a:rPr lang="en-US" altLang="zh-CN" sz="2200" b="1" dirty="0" smtClean="0">
                <a:latin typeface="仿宋" panose="02010609060101010101" charset="-122"/>
                <a:ea typeface="仿宋" panose="02010609060101010101" charset="-122"/>
              </a:rPr>
              <a:t>her</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781135" y="4197271"/>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考查形容词的比较等级的用法辨析。句意：但你每年都变得更加聪明了，孩子。表示“更加聪明”应用</a:t>
            </a:r>
            <a:r>
              <a:rPr lang="en-US" altLang="zh-CN" sz="2200" b="1" dirty="0" smtClean="0">
                <a:latin typeface="仿宋" panose="02010609060101010101" charset="-122"/>
                <a:ea typeface="仿宋" panose="02010609060101010101" charset="-122"/>
              </a:rPr>
              <a:t>cleverer</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60734"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)9. A. cried  		B. lost		C. died  			D. dying</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)10. A. turn  		B. way  		C. duty  			D. task</a:t>
            </a:r>
          </a:p>
        </p:txBody>
      </p:sp>
      <p:sp>
        <p:nvSpPr>
          <p:cNvPr id="1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10"/>
          <p:cNvSpPr txBox="1"/>
          <p:nvPr/>
        </p:nvSpPr>
        <p:spPr>
          <a:xfrm>
            <a:off x="1060127" y="116133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6" name="文本框 10"/>
          <p:cNvSpPr txBox="1"/>
          <p:nvPr/>
        </p:nvSpPr>
        <p:spPr>
          <a:xfrm>
            <a:off x="1024959" y="335354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9"/>
          <p:cNvSpPr txBox="1"/>
          <p:nvPr/>
        </p:nvSpPr>
        <p:spPr>
          <a:xfrm>
            <a:off x="825003" y="393444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考查名词的用法辨析。句意：当轮到我们跟爷爷进行遗体告别仪式时，妈妈问我</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表示“轮到某人做某事”用“</a:t>
            </a:r>
            <a:r>
              <a:rPr lang="en-US" altLang="zh-CN" sz="2200" b="1" dirty="0" smtClean="0">
                <a:latin typeface="仿宋" panose="02010609060101010101" charset="-122"/>
                <a:ea typeface="仿宋" panose="02010609060101010101" charset="-122"/>
              </a:rPr>
              <a:t>It's one's turn to do </a:t>
            </a:r>
            <a:r>
              <a:rPr lang="en-US" altLang="zh-CN" sz="2200" b="1" dirty="0" err="1" smtClean="0">
                <a:latin typeface="仿宋" panose="02010609060101010101" charset="-122"/>
                <a:ea typeface="仿宋" panose="02010609060101010101" charset="-122"/>
              </a:rPr>
              <a:t>sth</a:t>
            </a:r>
            <a:r>
              <a:rPr lang="en-US" altLang="zh-CN" sz="2200" b="1" dirty="0" smtClean="0">
                <a:latin typeface="仿宋" panose="02010609060101010101" charset="-122"/>
                <a:ea typeface="仿宋" panose="02010609060101010101" charset="-122"/>
              </a:rPr>
              <a:t>. ”</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839751" y="1704410"/>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考查动词的用法辨析。由后文“</a:t>
            </a:r>
            <a:r>
              <a:rPr lang="en-US" altLang="zh-CN" sz="2200" b="1" dirty="0" smtClean="0">
                <a:latin typeface="仿宋" panose="02010609060101010101" charset="-122"/>
                <a:ea typeface="仿宋" panose="02010609060101010101" charset="-122"/>
              </a:rPr>
              <a:t>Everybody was crying. ”</a:t>
            </a:r>
            <a:r>
              <a:rPr lang="zh-CN" altLang="en-US" sz="2200" b="1" dirty="0" smtClean="0">
                <a:latin typeface="仿宋" panose="02010609060101010101" charset="-122"/>
                <a:ea typeface="仿宋" panose="02010609060101010101" charset="-122"/>
              </a:rPr>
              <a:t>可知句意为“去年我爷爷去世了”。表示“死”应用</a:t>
            </a:r>
            <a:r>
              <a:rPr lang="en-US" altLang="zh-CN" sz="2200" b="1" dirty="0" smtClean="0">
                <a:latin typeface="仿宋" panose="02010609060101010101" charset="-122"/>
                <a:ea typeface="仿宋" panose="02010609060101010101" charset="-122"/>
              </a:rPr>
              <a:t>die</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60734" cy="2862322"/>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)11. A. surprising  B. surprised		C. exciting  		D. excited</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)12. A. between  	B. among		C. above  		D. from</a:t>
            </a:r>
          </a:p>
        </p:txBody>
      </p:sp>
      <p:sp>
        <p:nvSpPr>
          <p:cNvPr id="1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10"/>
          <p:cNvSpPr txBox="1"/>
          <p:nvPr/>
        </p:nvSpPr>
        <p:spPr>
          <a:xfrm>
            <a:off x="1060127" y="1161336"/>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1024959" y="335354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11" name="文本框 9"/>
          <p:cNvSpPr txBox="1"/>
          <p:nvPr/>
        </p:nvSpPr>
        <p:spPr>
          <a:xfrm>
            <a:off x="825003" y="393444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考查介词的用法辨析。句意：我一直认为这是我和她之间的一个游戏。表示“在</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和</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两者</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之间”应用</a:t>
            </a:r>
            <a:r>
              <a:rPr lang="en-US" altLang="zh-CN" sz="2200" b="1" dirty="0" smtClean="0">
                <a:latin typeface="仿宋" panose="02010609060101010101" charset="-122"/>
                <a:ea typeface="仿宋" panose="02010609060101010101" charset="-122"/>
              </a:rPr>
              <a:t>between…and…</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839751" y="1704410"/>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考查形容词的用法辨析。妈妈此时问我这个问题让我感到很惊讶。以</a:t>
            </a:r>
            <a:r>
              <a:rPr lang="en-US" altLang="zh-CN" sz="2200" b="1" dirty="0" smtClean="0">
                <a:latin typeface="仿宋" panose="02010609060101010101" charset="-122"/>
                <a:ea typeface="仿宋" panose="02010609060101010101" charset="-122"/>
              </a:rPr>
              <a:t>­</a:t>
            </a:r>
            <a:r>
              <a:rPr lang="en-US" altLang="zh-CN" sz="2200" b="1" dirty="0" err="1" smtClean="0">
                <a:latin typeface="仿宋" panose="02010609060101010101" charset="-122"/>
                <a:ea typeface="仿宋" panose="02010609060101010101" charset="-122"/>
              </a:rPr>
              <a:t>ing</a:t>
            </a:r>
            <a:r>
              <a:rPr lang="zh-CN" altLang="en-US" sz="2200" b="1" dirty="0" smtClean="0">
                <a:latin typeface="仿宋" panose="02010609060101010101" charset="-122"/>
                <a:ea typeface="仿宋" panose="02010609060101010101" charset="-122"/>
              </a:rPr>
              <a:t>结尾的形容词用来修饰事或物，以</a:t>
            </a:r>
            <a:r>
              <a:rPr lang="en-US" altLang="zh-CN" sz="2200" b="1" dirty="0" smtClean="0">
                <a:latin typeface="仿宋" panose="02010609060101010101" charset="-122"/>
                <a:ea typeface="仿宋" panose="02010609060101010101" charset="-122"/>
              </a:rPr>
              <a:t>­</a:t>
            </a:r>
            <a:r>
              <a:rPr lang="en-US" altLang="zh-CN" sz="2200" b="1" dirty="0" err="1" smtClean="0">
                <a:latin typeface="仿宋" panose="02010609060101010101" charset="-122"/>
                <a:ea typeface="仿宋" panose="02010609060101010101" charset="-122"/>
              </a:rPr>
              <a:t>ed</a:t>
            </a:r>
            <a:r>
              <a:rPr lang="zh-CN" altLang="en-US" sz="2200" b="1" dirty="0" smtClean="0">
                <a:latin typeface="仿宋" panose="02010609060101010101" charset="-122"/>
                <a:ea typeface="仿宋" panose="02010609060101010101" charset="-122"/>
              </a:rPr>
              <a:t>结尾的形容词用来修饰人。故选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711718" y="1036560"/>
            <a:ext cx="11160734" cy="5078313"/>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)13. A. hand  		B. head  		C. foot 	 	D. arm</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　　)14. A. laughs  		B. smiles		C. shouts  		D. cries</a:t>
            </a: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endParaRPr lang="en-US"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　　)15. A. never  		B. hardly		C. always  		D. sometimes</a:t>
            </a:r>
          </a:p>
        </p:txBody>
      </p:sp>
      <p:sp>
        <p:nvSpPr>
          <p:cNvPr id="1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10"/>
          <p:cNvSpPr txBox="1"/>
          <p:nvPr/>
        </p:nvSpPr>
        <p:spPr>
          <a:xfrm>
            <a:off x="1060127" y="1161336"/>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6" name="文本框 10"/>
          <p:cNvSpPr txBox="1"/>
          <p:nvPr/>
        </p:nvSpPr>
        <p:spPr>
          <a:xfrm>
            <a:off x="1024959" y="3353548"/>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1" name="文本框 9"/>
          <p:cNvSpPr txBox="1"/>
          <p:nvPr/>
        </p:nvSpPr>
        <p:spPr>
          <a:xfrm>
            <a:off x="825003" y="3934444"/>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考查动词的用法辨析。根据下文“</a:t>
            </a:r>
            <a:r>
              <a:rPr lang="en-US" altLang="zh-CN" sz="2200" b="1" dirty="0" smtClean="0">
                <a:latin typeface="仿宋" panose="02010609060101010101" charset="-122"/>
                <a:ea typeface="仿宋" panose="02010609060101010101" charset="-122"/>
              </a:rPr>
              <a:t>Everybody needs a shoulder to cry on sometime in life, my dear. ”</a:t>
            </a:r>
            <a:r>
              <a:rPr lang="zh-CN" altLang="en-US" sz="2200" b="1" dirty="0" smtClean="0">
                <a:latin typeface="仿宋" panose="02010609060101010101" charset="-122"/>
                <a:ea typeface="仿宋" panose="02010609060101010101" charset="-122"/>
              </a:rPr>
              <a:t>可知答案为</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
        <p:nvSpPr>
          <p:cNvPr id="12" name="文本框 9"/>
          <p:cNvSpPr txBox="1"/>
          <p:nvPr/>
        </p:nvSpPr>
        <p:spPr>
          <a:xfrm>
            <a:off x="839751" y="1704410"/>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考查名词的用法辨析。句意为“我问：‘那是因为它</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指肩膀</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支撑着我的头的缘故吗？’”表示“头”应用</a:t>
            </a:r>
            <a:r>
              <a:rPr lang="en-US" altLang="zh-CN" sz="2200" b="1" dirty="0" smtClean="0">
                <a:latin typeface="仿宋" panose="02010609060101010101" charset="-122"/>
                <a:ea typeface="仿宋" panose="02010609060101010101" charset="-122"/>
              </a:rPr>
              <a:t>head</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
        <p:nvSpPr>
          <p:cNvPr id="8" name="文本框 10"/>
          <p:cNvSpPr txBox="1"/>
          <p:nvPr/>
        </p:nvSpPr>
        <p:spPr>
          <a:xfrm>
            <a:off x="1055439" y="557858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11" grpId="0"/>
      <p:bldP spid="12"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6" name="Rectangle 9"/>
          <p:cNvSpPr/>
          <p:nvPr/>
        </p:nvSpPr>
        <p:spPr>
          <a:xfrm>
            <a:off x="650513" y="922356"/>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Ⅶ.   </a:t>
            </a:r>
            <a:r>
              <a:rPr lang="zh-CN" altLang="en-US" sz="2400" b="1" dirty="0" smtClean="0">
                <a:solidFill>
                  <a:srgbClr val="F1AF00"/>
                </a:solidFill>
                <a:latin typeface="Times New Roman" panose="02020603050405020304" pitchFamily="18" charset="0"/>
                <a:sym typeface="+mn-ea"/>
              </a:rPr>
              <a:t>阅读理解</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7"/>
          <p:cNvSpPr txBox="1"/>
          <p:nvPr/>
        </p:nvSpPr>
        <p:spPr>
          <a:xfrm>
            <a:off x="317352" y="1500210"/>
            <a:ext cx="11874647" cy="5078313"/>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According to the study, babies who get on well with their mothers are well behaved, patient and more mature(</a:t>
            </a:r>
            <a:r>
              <a:rPr lang="zh-CN" altLang="en-US" sz="2400" b="1" dirty="0" smtClean="0">
                <a:latin typeface="Times New Roman" panose="02020603050405020304" pitchFamily="18" charset="0"/>
                <a:cs typeface="Times New Roman" panose="02020603050405020304" pitchFamily="18" charset="0"/>
              </a:rPr>
              <a:t>成熟的</a:t>
            </a:r>
            <a:r>
              <a:rPr lang="en-US" altLang="zh-CN"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And these qualities give them a good future, the Science Daily reported.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“Most parents try their best to help the children's future development, and they want to build a positive and close relationship to get good results several years later，” says </a:t>
            </a:r>
            <a:r>
              <a:rPr lang="en-US" sz="2400" b="1" dirty="0" err="1" smtClean="0">
                <a:latin typeface="Times New Roman" panose="02020603050405020304" pitchFamily="18" charset="0"/>
                <a:cs typeface="Times New Roman" panose="02020603050405020304" pitchFamily="18" charset="0"/>
              </a:rPr>
              <a:t>Grazyna</a:t>
            </a:r>
            <a:r>
              <a:rPr lang="en-US" sz="2400" b="1" dirty="0" smtClean="0">
                <a:latin typeface="Times New Roman" panose="02020603050405020304" pitchFamily="18" charset="0"/>
                <a:cs typeface="Times New Roman" panose="02020603050405020304" pitchFamily="18" charset="0"/>
              </a:rPr>
              <a:t> from the University of Iowa, the US.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In the study, the researchers tracked(</a:t>
            </a:r>
            <a:r>
              <a:rPr lang="zh-CN" altLang="en-US" sz="2400" b="1" dirty="0" smtClean="0">
                <a:latin typeface="Times New Roman" panose="02020603050405020304" pitchFamily="18" charset="0"/>
                <a:cs typeface="Times New Roman" panose="02020603050405020304" pitchFamily="18" charset="0"/>
              </a:rPr>
              <a:t>追踪</a:t>
            </a:r>
            <a:r>
              <a:rPr lang="en-US" altLang="zh-CN" sz="2400" b="1" dirty="0" smtClean="0">
                <a:latin typeface="Times New Roman" panose="02020603050405020304" pitchFamily="18" charset="0"/>
                <a:cs typeface="Times New Roman" panose="02020603050405020304" pitchFamily="18" charset="0"/>
              </a:rPr>
              <a:t>)102 </a:t>
            </a:r>
            <a:r>
              <a:rPr lang="en-US" sz="2400" b="1" dirty="0" smtClean="0">
                <a:latin typeface="Times New Roman" panose="02020603050405020304" pitchFamily="18" charset="0"/>
                <a:cs typeface="Times New Roman" panose="02020603050405020304" pitchFamily="18" charset="0"/>
              </a:rPr>
              <a:t>mothers, fathers and babies, who had volunteered from the time the children were seven months old until they were almost 4 and a half years old.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5" name="文本框 7"/>
          <p:cNvSpPr txBox="1"/>
          <p:nvPr/>
        </p:nvSpPr>
        <p:spPr>
          <a:xfrm>
            <a:off x="200123" y="1089122"/>
            <a:ext cx="11370310" cy="4457952"/>
          </a:xfrm>
          <a:prstGeom prst="rect">
            <a:avLst/>
          </a:prstGeom>
          <a:noFill/>
        </p:spPr>
        <p:txBody>
          <a:bodyPr wrap="square" rtlCol="0" anchor="t">
            <a:spAutoFit/>
          </a:bodyPr>
          <a:lstStyle/>
          <a:p>
            <a:pPr indent="457200" algn="just">
              <a:lnSpc>
                <a:spcPct val="150000"/>
              </a:lnSpc>
            </a:pPr>
            <a:r>
              <a:rPr lang="en-US" sz="2400" b="1" dirty="0" smtClean="0">
                <a:latin typeface="Times New Roman" panose="02020603050405020304" pitchFamily="18" charset="0"/>
                <a:cs typeface="Times New Roman" panose="02020603050405020304" pitchFamily="18" charset="0"/>
              </a:rPr>
              <a:t>The researchers also studied how relationships between mothers and children worked.  When mothers and babies develop this closeness in the first two years well, mothers don't need to use some rules later to get their children to do what they ask and refrain(</a:t>
            </a:r>
            <a:r>
              <a:rPr lang="en-US" sz="2400" b="1" dirty="0" err="1" smtClean="0">
                <a:latin typeface="Times New Roman" panose="02020603050405020304" pitchFamily="18" charset="0"/>
                <a:cs typeface="Times New Roman" panose="02020603050405020304" pitchFamily="18" charset="0"/>
              </a:rPr>
              <a:t>抑制</a:t>
            </a:r>
            <a:r>
              <a:rPr lang="en-US" sz="2400" b="1" dirty="0" smtClean="0">
                <a:latin typeface="Times New Roman" panose="02020603050405020304" pitchFamily="18" charset="0"/>
                <a:cs typeface="Times New Roman" panose="02020603050405020304" pitchFamily="18" charset="0"/>
              </a:rPr>
              <a:t>) from other behaviors.  </a:t>
            </a:r>
          </a:p>
          <a:p>
            <a:pPr indent="457200" algn="just">
              <a:lnSpc>
                <a:spcPct val="150000"/>
              </a:lnSpc>
            </a:pPr>
            <a:r>
              <a:rPr lang="en-US" sz="2400" b="1" dirty="0" smtClean="0">
                <a:latin typeface="Times New Roman" panose="02020603050405020304" pitchFamily="18" charset="0"/>
                <a:cs typeface="Times New Roman" panose="02020603050405020304" pitchFamily="18" charset="0"/>
              </a:rPr>
              <a:t>And in turn, the children can do better at school later.  Some of these findings were similar for fathers and children.  Positive relationships between fathers and children in the first two years of life could also make children have better performance when they were four and a half.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208947"/>
            <a:ext cx="10665528" cy="2308324"/>
          </a:xfrm>
          <a:prstGeom prst="rect">
            <a:avLst/>
          </a:prstGeom>
          <a:noFill/>
        </p:spPr>
        <p:txBody>
          <a:bodyPr wrap="square" rtlCol="0" anchor="t">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　　)1. According to the passage, we can know a positive and close relationship with mothers can help the children  ________. </a:t>
            </a:r>
          </a:p>
          <a:p>
            <a:pPr>
              <a:lnSpc>
                <a:spcPct val="150000"/>
              </a:lnSpc>
            </a:pPr>
            <a:r>
              <a:rPr lang="en-US" sz="2400" b="1" dirty="0" smtClean="0">
                <a:latin typeface="Times New Roman" panose="02020603050405020304" pitchFamily="18" charset="0"/>
                <a:cs typeface="Times New Roman" panose="02020603050405020304" pitchFamily="18" charset="0"/>
              </a:rPr>
              <a:t>A. become more outgoing		B. speak earlier</a:t>
            </a:r>
          </a:p>
          <a:p>
            <a:pPr>
              <a:lnSpc>
                <a:spcPct val="150000"/>
              </a:lnSpc>
            </a:pPr>
            <a:r>
              <a:rPr lang="en-US" sz="2400" b="1" dirty="0" smtClean="0">
                <a:latin typeface="Times New Roman" panose="02020603050405020304" pitchFamily="18" charset="0"/>
                <a:cs typeface="Times New Roman" panose="02020603050405020304" pitchFamily="18" charset="0"/>
              </a:rPr>
              <a:t>C. keep healthy			D. behave well</a:t>
            </a:r>
          </a:p>
        </p:txBody>
      </p:sp>
      <p:sp>
        <p:nvSpPr>
          <p:cNvPr id="11" name="文本框 10"/>
          <p:cNvSpPr txBox="1"/>
          <p:nvPr/>
        </p:nvSpPr>
        <p:spPr>
          <a:xfrm>
            <a:off x="1298726" y="135718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5"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6" name="文本框 9"/>
          <p:cNvSpPr txBox="1"/>
          <p:nvPr/>
        </p:nvSpPr>
        <p:spPr>
          <a:xfrm>
            <a:off x="839751" y="4214656"/>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由第一段第一句可知，如果孩子和妈妈关系融洽的话，孩子会表现得很好。故选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255839"/>
            <a:ext cx="10642082"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)2. This passage is written for  ________. </a:t>
            </a:r>
          </a:p>
          <a:p>
            <a:pPr>
              <a:lnSpc>
                <a:spcPct val="150000"/>
              </a:lnSpc>
            </a:pPr>
            <a:r>
              <a:rPr lang="en-US" altLang="zh-CN" sz="2400" b="1" dirty="0" smtClean="0">
                <a:latin typeface="Times New Roman" panose="02020603050405020304" pitchFamily="18" charset="0"/>
              </a:rPr>
              <a:t>A. teachers  		B. students		C. parents  		D. children</a:t>
            </a:r>
          </a:p>
        </p:txBody>
      </p:sp>
      <p:sp>
        <p:nvSpPr>
          <p:cNvPr id="11" name="文本框 10"/>
          <p:cNvSpPr txBox="1"/>
          <p:nvPr/>
        </p:nvSpPr>
        <p:spPr>
          <a:xfrm>
            <a:off x="1298726" y="1404074"/>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39751" y="4214656"/>
            <a:ext cx="108364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通读文章可知，本文主要介绍父母和孩子之间积极、亲密的关系对孩子未来的重要性。由此可以推断这篇文章是写给父母的。故选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829651"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)3. What does the passage mainly talk about?</a:t>
            </a:r>
          </a:p>
          <a:p>
            <a:pPr>
              <a:lnSpc>
                <a:spcPct val="150000"/>
              </a:lnSpc>
            </a:pPr>
            <a:r>
              <a:rPr lang="en-US" altLang="zh-CN" sz="2400" b="1" dirty="0" smtClean="0">
                <a:latin typeface="Times New Roman" panose="02020603050405020304" pitchFamily="18" charset="0"/>
              </a:rPr>
              <a:t>A. A close </a:t>
            </a:r>
            <a:r>
              <a:rPr lang="en-US" altLang="zh-CN" sz="2400" b="1" dirty="0" err="1" smtClean="0">
                <a:latin typeface="Times New Roman" panose="02020603050405020304" pitchFamily="18" charset="0"/>
              </a:rPr>
              <a:t>mom­child</a:t>
            </a:r>
            <a:r>
              <a:rPr lang="en-US" altLang="zh-CN" sz="2400" b="1" dirty="0" smtClean="0">
                <a:latin typeface="Times New Roman" panose="02020603050405020304" pitchFamily="18" charset="0"/>
              </a:rPr>
              <a:t> relationship ensures a good future for kids. </a:t>
            </a:r>
          </a:p>
          <a:p>
            <a:pPr>
              <a:lnSpc>
                <a:spcPct val="150000"/>
              </a:lnSpc>
            </a:pPr>
            <a:r>
              <a:rPr lang="en-US" altLang="zh-CN" sz="2400" b="1" dirty="0" smtClean="0">
                <a:latin typeface="Times New Roman" panose="02020603050405020304" pitchFamily="18" charset="0"/>
              </a:rPr>
              <a:t>B. How to build a close relationship between mothers and children. 		</a:t>
            </a:r>
          </a:p>
          <a:p>
            <a:pPr>
              <a:lnSpc>
                <a:spcPct val="150000"/>
              </a:lnSpc>
            </a:pPr>
            <a:r>
              <a:rPr lang="en-US" altLang="zh-CN" sz="2400" b="1" dirty="0" smtClean="0">
                <a:latin typeface="Times New Roman" panose="02020603050405020304" pitchFamily="18" charset="0"/>
              </a:rPr>
              <a:t>C. How to ensure a child's future development. </a:t>
            </a:r>
          </a:p>
          <a:p>
            <a:pPr>
              <a:lnSpc>
                <a:spcPct val="150000"/>
              </a:lnSpc>
            </a:pPr>
            <a:r>
              <a:rPr lang="en-US" altLang="zh-CN" sz="2400" b="1" dirty="0" smtClean="0">
                <a:latin typeface="Times New Roman" panose="02020603050405020304" pitchFamily="18" charset="0"/>
              </a:rPr>
              <a:t>D. How parents get on well with their children. </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6"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8" name="文本框 7"/>
          <p:cNvSpPr txBox="1"/>
          <p:nvPr/>
        </p:nvSpPr>
        <p:spPr>
          <a:xfrm>
            <a:off x="208915" y="1877138"/>
            <a:ext cx="11370310" cy="397031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rPr>
              <a:t>1. James was  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_______(bad) ill so he couldn't go to school. </a:t>
            </a:r>
          </a:p>
          <a:p>
            <a:pPr>
              <a:lnSpc>
                <a:spcPct val="150000"/>
              </a:lnSpc>
            </a:pPr>
            <a:r>
              <a:rPr lang="en-US" altLang="zh-CN" sz="2400" b="1" dirty="0" smtClean="0">
                <a:latin typeface="Times New Roman" panose="02020603050405020304" pitchFamily="18" charset="0"/>
                <a:ea typeface="+mj-ea"/>
              </a:rPr>
              <a:t>2. The old man often educates his sons  ____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____(grow) up healthily. </a:t>
            </a:r>
          </a:p>
          <a:p>
            <a:pPr>
              <a:lnSpc>
                <a:spcPct val="150000"/>
              </a:lnSpc>
            </a:pPr>
            <a:r>
              <a:rPr lang="en-US" altLang="zh-CN" sz="2400" b="1" dirty="0" smtClean="0">
                <a:latin typeface="Times New Roman" panose="02020603050405020304" pitchFamily="18" charset="0"/>
                <a:ea typeface="+mj-ea"/>
              </a:rPr>
              <a:t>3. I think the whole  ______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__(social) should care more about teenagers' growth. </a:t>
            </a:r>
          </a:p>
          <a:p>
            <a:pPr>
              <a:lnSpc>
                <a:spcPct val="150000"/>
              </a:lnSpc>
            </a:pPr>
            <a:r>
              <a:rPr lang="en-US" altLang="zh-CN" sz="2400" b="1" dirty="0" smtClean="0">
                <a:latin typeface="Times New Roman" panose="02020603050405020304" pitchFamily="18" charset="0"/>
                <a:ea typeface="+mj-ea"/>
              </a:rPr>
              <a:t>4. Mr.  Green is so serious that he always thinks carefully before making a ___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_____(decide). </a:t>
            </a:r>
          </a:p>
          <a:p>
            <a:pPr>
              <a:lnSpc>
                <a:spcPct val="150000"/>
              </a:lnSpc>
            </a:pPr>
            <a:r>
              <a:rPr lang="en-US" altLang="zh-CN" sz="2400" b="1" dirty="0" smtClean="0">
                <a:latin typeface="Times New Roman" panose="02020603050405020304" pitchFamily="18" charset="0"/>
                <a:ea typeface="+mj-ea"/>
              </a:rPr>
              <a:t>5. Food safety is very important.  Rules must ___</a:t>
            </a:r>
            <a:r>
              <a:rPr lang="en-US" altLang="zh-CN" sz="2400" b="1" dirty="0" smtClean="0">
                <a:latin typeface="Times New Roman" panose="02020603050405020304" pitchFamily="18" charset="0"/>
                <a:ea typeface="宋体" panose="02010600030101010101" pitchFamily="2" charset="-122"/>
              </a:rPr>
              <a:t>_____</a:t>
            </a:r>
            <a:r>
              <a:rPr lang="en-US" altLang="zh-CN" sz="2400" b="1" dirty="0" smtClean="0">
                <a:latin typeface="Times New Roman" panose="02020603050405020304" pitchFamily="18" charset="0"/>
                <a:ea typeface="+mj-ea"/>
              </a:rPr>
              <a:t>_____ (make) to protect people from food pollution. </a:t>
            </a:r>
          </a:p>
        </p:txBody>
      </p:sp>
      <p:sp>
        <p:nvSpPr>
          <p:cNvPr id="9" name="矩形 8"/>
          <p:cNvSpPr/>
          <p:nvPr/>
        </p:nvSpPr>
        <p:spPr>
          <a:xfrm>
            <a:off x="2639343" y="1970293"/>
            <a:ext cx="1173719"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badly</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0" name="矩形 9"/>
          <p:cNvSpPr/>
          <p:nvPr/>
        </p:nvSpPr>
        <p:spPr>
          <a:xfrm>
            <a:off x="5855205" y="2506517"/>
            <a:ext cx="1142108"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to grow</a:t>
            </a:r>
            <a:endParaRPr lang="zh-CN" altLang="en-US" sz="2400" b="1" dirty="0">
              <a:solidFill>
                <a:srgbClr val="C00000"/>
              </a:solidFill>
              <a:latin typeface="Times New Roman" panose="02020603050405020304" pitchFamily="18" charset="0"/>
              <a:sym typeface="+mn-ea"/>
            </a:endParaRPr>
          </a:p>
        </p:txBody>
      </p:sp>
      <p:sp>
        <p:nvSpPr>
          <p:cNvPr id="11" name="矩形 10"/>
          <p:cNvSpPr/>
          <p:nvPr/>
        </p:nvSpPr>
        <p:spPr>
          <a:xfrm>
            <a:off x="3498049" y="3081137"/>
            <a:ext cx="1130374" cy="461665"/>
          </a:xfrm>
          <a:prstGeom prst="rect">
            <a:avLst/>
          </a:prstGeom>
          <a:noFill/>
          <a:ln w="9525">
            <a:noFill/>
          </a:ln>
        </p:spPr>
        <p:txBody>
          <a:bodyPr wrap="none" anchor="ctr">
            <a:spAutoFit/>
          </a:bodyPr>
          <a:lstStyle/>
          <a:p>
            <a:r>
              <a:rPr lang="en-US" altLang="zh-CN" sz="2400" dirty="0" smtClean="0">
                <a:solidFill>
                  <a:srgbClr val="C00000"/>
                </a:solidFill>
                <a:sym typeface="+mn-ea"/>
              </a:rPr>
              <a:t>society </a:t>
            </a:r>
            <a:endParaRPr lang="zh-CN" altLang="en-US" sz="2400" b="1" dirty="0">
              <a:solidFill>
                <a:srgbClr val="C00000"/>
              </a:solidFill>
              <a:latin typeface="Times New Roman" panose="02020603050405020304" pitchFamily="18" charset="0"/>
              <a:sym typeface="+mn-ea"/>
            </a:endParaRPr>
          </a:p>
        </p:txBody>
      </p:sp>
      <p:sp>
        <p:nvSpPr>
          <p:cNvPr id="12" name="矩形 11"/>
          <p:cNvSpPr/>
          <p:nvPr/>
        </p:nvSpPr>
        <p:spPr>
          <a:xfrm>
            <a:off x="676740" y="4162225"/>
            <a:ext cx="1523174" cy="461665"/>
          </a:xfrm>
          <a:prstGeom prst="rect">
            <a:avLst/>
          </a:prstGeom>
          <a:noFill/>
          <a:ln w="9525">
            <a:noFill/>
          </a:ln>
        </p:spPr>
        <p:txBody>
          <a:bodyPr wrap="none" anchor="ctr">
            <a:spAutoFit/>
          </a:bodyPr>
          <a:lstStyle/>
          <a:p>
            <a:r>
              <a:rPr lang="en-US" altLang="zh-CN" sz="2400" dirty="0" smtClean="0">
                <a:solidFill>
                  <a:srgbClr val="C00000"/>
                </a:solidFill>
                <a:sym typeface="+mn-ea"/>
              </a:rPr>
              <a:t>decision</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pitchFamily="18" charset="0"/>
              <a:sym typeface="+mn-ea"/>
            </a:endParaRPr>
          </a:p>
        </p:txBody>
      </p:sp>
      <p:sp>
        <p:nvSpPr>
          <p:cNvPr id="13" name="矩形 12"/>
          <p:cNvSpPr/>
          <p:nvPr/>
        </p:nvSpPr>
        <p:spPr>
          <a:xfrm>
            <a:off x="6667039" y="4739110"/>
            <a:ext cx="1277914" cy="461665"/>
          </a:xfrm>
          <a:prstGeom prst="rect">
            <a:avLst/>
          </a:prstGeom>
          <a:noFill/>
          <a:ln w="9525">
            <a:noFill/>
          </a:ln>
        </p:spPr>
        <p:txBody>
          <a:bodyPr wrap="none" anchor="ctr">
            <a:spAutoFit/>
          </a:bodyPr>
          <a:lstStyle/>
          <a:p>
            <a:r>
              <a:rPr lang="en-US" altLang="zh-CN" sz="2400" dirty="0" smtClean="0">
                <a:solidFill>
                  <a:srgbClr val="C00000"/>
                </a:solidFill>
                <a:sym typeface="+mn-ea"/>
              </a:rPr>
              <a:t>be made</a:t>
            </a:r>
            <a:endParaRPr lang="zh-CN" altLang="en-US" sz="2400" b="1" dirty="0">
              <a:solidFill>
                <a:srgbClr val="C00000"/>
              </a:solidFill>
              <a:latin typeface="Times New Roman" panose="02020603050405020304" pitchFamily="18"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517583"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19280"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607669"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)4. This passage is probably from a  ________. </a:t>
            </a:r>
          </a:p>
          <a:p>
            <a:pPr>
              <a:lnSpc>
                <a:spcPct val="150000"/>
              </a:lnSpc>
            </a:pPr>
            <a:r>
              <a:rPr lang="en-US" altLang="zh-CN" sz="2400" b="1" dirty="0" smtClean="0">
                <a:latin typeface="Times New Roman" panose="02020603050405020304" pitchFamily="18" charset="0"/>
              </a:rPr>
              <a:t> A. novel  		B. storybook		C. newspaper  	D. diary</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pic>
        <p:nvPicPr>
          <p:cNvPr id="12"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4" name="Rectangle 10"/>
          <p:cNvSpPr/>
          <p:nvPr/>
        </p:nvSpPr>
        <p:spPr>
          <a:xfrm>
            <a:off x="546247" y="1324846"/>
            <a:ext cx="683873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从方框中选单词或短语并用其适当形式填空</a:t>
            </a:r>
          </a:p>
        </p:txBody>
      </p:sp>
      <p:sp>
        <p:nvSpPr>
          <p:cNvPr id="15" name="文本框 7"/>
          <p:cNvSpPr txBox="1"/>
          <p:nvPr/>
        </p:nvSpPr>
        <p:spPr>
          <a:xfrm>
            <a:off x="208915" y="2811858"/>
            <a:ext cx="11370310" cy="2795958"/>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1. The little boy looked at the cat ________________.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2. Bob is impolite.  He always ________________ to his mother.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3. You should ________________ that you can leave before five o'clock.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4. Jack, don't ________________ school again.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5. They continued ________________ after a short rest.  </a:t>
            </a:r>
          </a:p>
        </p:txBody>
      </p:sp>
      <p:sp>
        <p:nvSpPr>
          <p:cNvPr id="17" name="矩形 16"/>
          <p:cNvSpPr/>
          <p:nvPr/>
        </p:nvSpPr>
        <p:spPr>
          <a:xfrm>
            <a:off x="5290199" y="2904928"/>
            <a:ext cx="1415401"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angrily</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8" name="矩形 17"/>
          <p:cNvSpPr/>
          <p:nvPr/>
        </p:nvSpPr>
        <p:spPr>
          <a:xfrm>
            <a:off x="4672881" y="3482661"/>
            <a:ext cx="1524719" cy="479739"/>
          </a:xfrm>
          <a:prstGeom prst="rect">
            <a:avLst/>
          </a:prstGeom>
          <a:noFill/>
          <a:ln w="9525">
            <a:noFill/>
          </a:ln>
        </p:spPr>
        <p:txBody>
          <a:bodyPr wrap="square" anchor="ctr">
            <a:spAutoFit/>
          </a:bodyPr>
          <a:lstStyle/>
          <a:p>
            <a:pPr lvl="0"/>
            <a:r>
              <a:rPr lang="en-US" altLang="zh-CN" sz="2400" dirty="0" smtClean="0">
                <a:solidFill>
                  <a:srgbClr val="C00000"/>
                </a:solidFill>
                <a:sym typeface="+mn-ea"/>
              </a:rPr>
              <a:t>talks back</a:t>
            </a:r>
            <a:endParaRPr lang="zh-CN" altLang="en-US" sz="2400" b="1" dirty="0">
              <a:solidFill>
                <a:srgbClr val="C00000"/>
              </a:solidFill>
              <a:latin typeface="Times New Roman" panose="02020603050405020304" pitchFamily="18" charset="0"/>
              <a:sym typeface="+mn-ea"/>
            </a:endParaRPr>
          </a:p>
        </p:txBody>
      </p:sp>
      <p:sp>
        <p:nvSpPr>
          <p:cNvPr id="19" name="矩形 18"/>
          <p:cNvSpPr/>
          <p:nvPr/>
        </p:nvSpPr>
        <p:spPr>
          <a:xfrm>
            <a:off x="2528302" y="4011414"/>
            <a:ext cx="161697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make sure</a:t>
            </a:r>
            <a:endParaRPr lang="zh-CN" altLang="en-US" sz="2400" b="1" dirty="0">
              <a:solidFill>
                <a:srgbClr val="C00000"/>
              </a:solidFill>
              <a:latin typeface="Times New Roman" panose="02020603050405020304" pitchFamily="18" charset="0"/>
              <a:sym typeface="+mn-ea"/>
            </a:endParaRPr>
          </a:p>
        </p:txBody>
      </p:sp>
      <p:sp>
        <p:nvSpPr>
          <p:cNvPr id="1026" name="Text Box 2"/>
          <p:cNvSpPr txBox="1">
            <a:spLocks noChangeArrowheads="1"/>
          </p:cNvSpPr>
          <p:nvPr/>
        </p:nvSpPr>
        <p:spPr bwMode="auto">
          <a:xfrm>
            <a:off x="2392681" y="2002473"/>
            <a:ext cx="6125844" cy="646331"/>
          </a:xfrm>
          <a:prstGeom prst="rect">
            <a:avLst/>
          </a:prstGeom>
          <a:solidFill>
            <a:srgbClr val="FFFFFF"/>
          </a:solidFill>
          <a:ln w="9525">
            <a:solidFill>
              <a:srgbClr val="000000"/>
            </a:solidFill>
            <a:miter lim="800000"/>
          </a:ln>
        </p:spPr>
        <p:txBody>
          <a:bodyPr vert="horz" wrap="none" lIns="91440" tIns="45720" rIns="91440" bIns="45720" numCol="1" anchor="t" anchorCtr="0" compatLnSpc="1">
            <a:spAutoFit/>
          </a:bodyPr>
          <a:lstStyle/>
          <a:p>
            <a:pPr marL="0" marR="0" lvl="0" indent="0" algn="just"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make sure, angry, be late </a:t>
            </a:r>
            <a:r>
              <a:rPr kumimoji="0" lang="en-US" altLang="zh-CN" sz="2400" b="1"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for,dance</a:t>
            </a: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 talk back</a:t>
            </a:r>
            <a:endParaRPr kumimoji="0" lang="zh-CN"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
        <p:nvSpPr>
          <p:cNvPr id="10" name="矩形 9"/>
          <p:cNvSpPr/>
          <p:nvPr/>
        </p:nvSpPr>
        <p:spPr>
          <a:xfrm>
            <a:off x="2680702" y="4549894"/>
            <a:ext cx="161697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be late for</a:t>
            </a:r>
            <a:endParaRPr lang="zh-CN" altLang="en-US" sz="2400" b="1" dirty="0">
              <a:solidFill>
                <a:srgbClr val="C00000"/>
              </a:solidFill>
              <a:latin typeface="Times New Roman" panose="02020603050405020304" pitchFamily="18" charset="0"/>
              <a:sym typeface="+mn-ea"/>
            </a:endParaRPr>
          </a:p>
        </p:txBody>
      </p:sp>
      <p:sp>
        <p:nvSpPr>
          <p:cNvPr id="11" name="矩形 10"/>
          <p:cNvSpPr/>
          <p:nvPr/>
        </p:nvSpPr>
        <p:spPr>
          <a:xfrm>
            <a:off x="2772142" y="5108694"/>
            <a:ext cx="267361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 to dance/dancing</a:t>
            </a:r>
            <a:endParaRPr lang="zh-CN" altLang="en-US" sz="2400" b="1" dirty="0">
              <a:solidFill>
                <a:srgbClr val="C0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blinds(horizontal)">
                                      <p:cBhvr>
                                        <p:cTn id="11" dur="500"/>
                                        <p:tgtEl>
                                          <p:spTgt spid="1026"/>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linds(horizontal)">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dissolve">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dissolve">
                                      <p:cBhvr>
                                        <p:cTn id="29" dur="500"/>
                                        <p:tgtEl>
                                          <p:spTgt spid="19"/>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dissolv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P spid="19" grpId="0"/>
      <p:bldP spid="1026" grpId="0" animBg="1"/>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pic>
        <p:nvPicPr>
          <p:cNvPr id="12" name="Picture 4"/>
          <p:cNvPicPr>
            <a:picLocks noChangeAspect="1"/>
          </p:cNvPicPr>
          <p:nvPr/>
        </p:nvPicPr>
        <p:blipFill>
          <a:blip r:embed="rId2" cstate="email"/>
          <a:stretch>
            <a:fillRect/>
          </a:stretch>
        </p:blipFill>
        <p:spPr>
          <a:xfrm>
            <a:off x="403323" y="1281481"/>
            <a:ext cx="84455" cy="414020"/>
          </a:xfrm>
          <a:prstGeom prst="rect">
            <a:avLst/>
          </a:prstGeom>
          <a:noFill/>
          <a:ln w="9525">
            <a:noFill/>
          </a:ln>
        </p:spPr>
      </p:pic>
      <p:sp>
        <p:nvSpPr>
          <p:cNvPr id="14" name="Rectangle 10"/>
          <p:cNvSpPr/>
          <p:nvPr/>
        </p:nvSpPr>
        <p:spPr>
          <a:xfrm>
            <a:off x="546247" y="1263886"/>
            <a:ext cx="358944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Ⅳ. </a:t>
            </a:r>
            <a:r>
              <a:rPr lang="zh-CN" altLang="en-US" sz="2400" b="1" dirty="0" smtClean="0">
                <a:solidFill>
                  <a:srgbClr val="00A6AD"/>
                </a:solidFill>
                <a:latin typeface="+mn-ea"/>
                <a:sym typeface="+mn-ea"/>
              </a:rPr>
              <a:t>按要求完成下列各题</a:t>
            </a:r>
          </a:p>
        </p:txBody>
      </p:sp>
      <p:sp>
        <p:nvSpPr>
          <p:cNvPr id="15" name="文本框 7"/>
          <p:cNvSpPr txBox="1"/>
          <p:nvPr/>
        </p:nvSpPr>
        <p:spPr>
          <a:xfrm>
            <a:off x="208915" y="1694258"/>
            <a:ext cx="11370310" cy="501194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1. You must finish all your homework by ten in the evening. (</a:t>
            </a:r>
            <a:r>
              <a:rPr lang="zh-CN" altLang="en-US" sz="2400" b="1" dirty="0" smtClean="0">
                <a:latin typeface="Times New Roman" panose="02020603050405020304" pitchFamily="18" charset="0"/>
                <a:ea typeface="+mj-ea"/>
                <a:cs typeface="Times New Roman" panose="02020603050405020304" pitchFamily="18" charset="0"/>
              </a:rPr>
              <a:t>改为被动语态</a:t>
            </a:r>
            <a:r>
              <a:rPr lang="en-US" altLang="zh-CN" sz="2400" b="1" dirty="0" smtClean="0">
                <a:latin typeface="Times New Roman" panose="02020603050405020304" pitchFamily="18" charset="0"/>
                <a:ea typeface="+mj-ea"/>
                <a:cs typeface="Times New Roman" panose="02020603050405020304" pitchFamily="18" charset="0"/>
              </a:rPr>
              <a:t>)</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All your homework  ________  ________  ________ by ten in the evening.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2. My mother doesn't allow me to play computer games. (</a:t>
            </a:r>
            <a:r>
              <a:rPr lang="zh-CN" altLang="en-US" sz="2400" b="1" dirty="0" smtClean="0">
                <a:latin typeface="Times New Roman" panose="02020603050405020304" pitchFamily="18" charset="0"/>
                <a:ea typeface="+mj-ea"/>
                <a:cs typeface="Times New Roman" panose="02020603050405020304" pitchFamily="18" charset="0"/>
              </a:rPr>
              <a:t>改为同义句</a:t>
            </a:r>
            <a:r>
              <a:rPr lang="en-US" altLang="zh-CN" sz="2400" b="1" dirty="0" smtClean="0">
                <a:latin typeface="Times New Roman" panose="02020603050405020304" pitchFamily="18" charset="0"/>
                <a:ea typeface="+mj-ea"/>
                <a:cs typeface="Times New Roman" panose="02020603050405020304" pitchFamily="18" charset="0"/>
              </a:rPr>
              <a:t>)</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My mother   ________ me  ________  from computer games.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3.  Mrs.   Black doesn't allow her son to play computer games on school nights.   (</a:t>
            </a:r>
            <a:r>
              <a:rPr lang="zh-CN" altLang="en-US" sz="2400" b="1" dirty="0" smtClean="0">
                <a:latin typeface="Times New Roman" panose="02020603050405020304" pitchFamily="18" charset="0"/>
                <a:ea typeface="+mj-ea"/>
                <a:cs typeface="Times New Roman" panose="02020603050405020304" pitchFamily="18" charset="0"/>
              </a:rPr>
              <a:t>改为被动语态</a:t>
            </a:r>
            <a:r>
              <a:rPr lang="en-US" altLang="zh-CN" sz="2400" b="1" dirty="0" smtClean="0">
                <a:latin typeface="Times New Roman" panose="02020603050405020304" pitchFamily="18" charset="0"/>
                <a:ea typeface="+mj-ea"/>
                <a:cs typeface="Times New Roman" panose="02020603050405020304" pitchFamily="18" charset="0"/>
              </a:rPr>
              <a:t>)</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Her son ________ ________ to play computer games on school nights by Mrs.   Black. </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4. How do you like this kind of movies</a:t>
            </a:r>
            <a:r>
              <a:rPr lang="zh-CN" altLang="en-US" sz="2400" b="1" dirty="0" smtClean="0">
                <a:latin typeface="Times New Roman" panose="02020603050405020304" pitchFamily="18" charset="0"/>
                <a:ea typeface="+mj-ea"/>
                <a:cs typeface="Times New Roman" panose="02020603050405020304" pitchFamily="18" charset="0"/>
              </a:rPr>
              <a:t>？</a:t>
            </a:r>
            <a:r>
              <a:rPr lang="en-US" altLang="zh-CN" sz="2400" b="1" dirty="0" smtClean="0">
                <a:latin typeface="Times New Roman" panose="02020603050405020304" pitchFamily="18" charset="0"/>
                <a:ea typeface="+mj-ea"/>
                <a:cs typeface="Times New Roman" panose="02020603050405020304" pitchFamily="18" charset="0"/>
              </a:rPr>
              <a:t>(</a:t>
            </a:r>
            <a:r>
              <a:rPr lang="zh-CN" altLang="en-US" sz="2400" b="1" dirty="0" smtClean="0">
                <a:latin typeface="Times New Roman" panose="02020603050405020304" pitchFamily="18" charset="0"/>
                <a:ea typeface="+mj-ea"/>
                <a:cs typeface="Times New Roman" panose="02020603050405020304" pitchFamily="18" charset="0"/>
              </a:rPr>
              <a:t>改为同义句</a:t>
            </a:r>
            <a:r>
              <a:rPr lang="en-US" altLang="zh-CN" sz="2400" b="1" dirty="0" smtClean="0">
                <a:latin typeface="Times New Roman" panose="02020603050405020304" pitchFamily="18" charset="0"/>
                <a:ea typeface="+mj-ea"/>
                <a:cs typeface="Times New Roman" panose="02020603050405020304" pitchFamily="18" charset="0"/>
              </a:rPr>
              <a:t>)</a:t>
            </a:r>
          </a:p>
          <a:p>
            <a:pPr>
              <a:lnSpc>
                <a:spcPct val="150000"/>
              </a:lnSpc>
            </a:pPr>
            <a:r>
              <a:rPr lang="en-US" altLang="zh-CN" sz="2400" b="1" dirty="0" smtClean="0">
                <a:latin typeface="Times New Roman" panose="02020603050405020304" pitchFamily="18" charset="0"/>
                <a:ea typeface="+mj-ea"/>
                <a:cs typeface="Times New Roman" panose="02020603050405020304" pitchFamily="18" charset="0"/>
              </a:rPr>
              <a:t> ________  ________  ________  ________  ________ this kind of movies?</a:t>
            </a:r>
          </a:p>
        </p:txBody>
      </p:sp>
      <p:sp>
        <p:nvSpPr>
          <p:cNvPr id="17" name="矩形 16"/>
          <p:cNvSpPr/>
          <p:nvPr/>
        </p:nvSpPr>
        <p:spPr>
          <a:xfrm>
            <a:off x="3217559" y="2305489"/>
            <a:ext cx="4321161"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must             be            finished</a:t>
            </a:r>
            <a:endParaRPr lang="zh-CN" altLang="en-US" sz="2400" b="1" dirty="0">
              <a:solidFill>
                <a:srgbClr val="C00000"/>
              </a:solidFill>
              <a:latin typeface="+mn-ea"/>
              <a:sym typeface="+mn-ea"/>
            </a:endParaRPr>
          </a:p>
        </p:txBody>
      </p:sp>
      <p:sp>
        <p:nvSpPr>
          <p:cNvPr id="18" name="矩形 17"/>
          <p:cNvSpPr/>
          <p:nvPr/>
        </p:nvSpPr>
        <p:spPr>
          <a:xfrm>
            <a:off x="2153201" y="3401381"/>
            <a:ext cx="3008990"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keeps                   away</a:t>
            </a:r>
            <a:endParaRPr lang="zh-CN" altLang="en-US" sz="2400" b="1" dirty="0">
              <a:solidFill>
                <a:srgbClr val="C00000"/>
              </a:solidFill>
              <a:latin typeface="Times New Roman" panose="02020603050405020304" pitchFamily="18" charset="0"/>
              <a:sym typeface="+mn-ea"/>
            </a:endParaRPr>
          </a:p>
        </p:txBody>
      </p:sp>
      <p:sp>
        <p:nvSpPr>
          <p:cNvPr id="19" name="矩形 18"/>
          <p:cNvSpPr/>
          <p:nvPr/>
        </p:nvSpPr>
        <p:spPr>
          <a:xfrm>
            <a:off x="1776462" y="5091053"/>
            <a:ext cx="242682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isn't        allowed</a:t>
            </a:r>
            <a:endParaRPr lang="zh-CN" altLang="en-US" sz="2400" b="1" dirty="0">
              <a:solidFill>
                <a:srgbClr val="C00000"/>
              </a:solidFill>
              <a:latin typeface="Times New Roman" panose="02020603050405020304" pitchFamily="18" charset="0"/>
              <a:sym typeface="+mn-ea"/>
            </a:endParaRPr>
          </a:p>
        </p:txBody>
      </p:sp>
      <p:sp>
        <p:nvSpPr>
          <p:cNvPr id="9" name="矩形 8"/>
          <p:cNvSpPr/>
          <p:nvPr/>
        </p:nvSpPr>
        <p:spPr>
          <a:xfrm>
            <a:off x="608062" y="6216134"/>
            <a:ext cx="676809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What             do              you             think              of</a:t>
            </a:r>
            <a:endParaRPr lang="zh-CN" altLang="en-US" sz="2400" b="1" dirty="0">
              <a:solidFill>
                <a:srgbClr val="C00000"/>
              </a:solidFill>
              <a:latin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linds(horizontal)">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dissolv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dissolv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ssolv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P spid="19"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470535" y="2386330"/>
            <a:ext cx="10807065"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)1. You must manage  ________ where they have gone at the moment. </a:t>
            </a:r>
          </a:p>
          <a:p>
            <a:pPr>
              <a:lnSpc>
                <a:spcPct val="150000"/>
              </a:lnSpc>
            </a:pPr>
            <a:r>
              <a:rPr lang="en-US" altLang="zh-CN" sz="2400" b="1" dirty="0" smtClean="0">
                <a:latin typeface="Times New Roman" panose="02020603050405020304" pitchFamily="18" charset="0"/>
              </a:rPr>
              <a:t>A. find out  		B. found out		C. finding out  	D. to find out</a:t>
            </a:r>
          </a:p>
        </p:txBody>
      </p:sp>
      <p:sp>
        <p:nvSpPr>
          <p:cNvPr id="11" name="文本框 10"/>
          <p:cNvSpPr txBox="1"/>
          <p:nvPr/>
        </p:nvSpPr>
        <p:spPr>
          <a:xfrm>
            <a:off x="812165" y="255637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5" name="Rectangle 9"/>
          <p:cNvSpPr/>
          <p:nvPr/>
        </p:nvSpPr>
        <p:spPr>
          <a:xfrm>
            <a:off x="588963" y="1880712"/>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pitchFamily="18" charset="0"/>
                <a:sym typeface="+mn-ea"/>
              </a:rPr>
              <a:t>Ⅴ.   </a:t>
            </a:r>
            <a:r>
              <a:rPr lang="zh-CN" altLang="en-US" sz="2400" b="1" dirty="0" smtClean="0">
                <a:solidFill>
                  <a:srgbClr val="F1AF00"/>
                </a:solidFill>
                <a:latin typeface="Times New Roman" panose="02020603050405020304" pitchFamily="18" charset="0"/>
                <a:sym typeface="+mn-ea"/>
              </a:rPr>
              <a:t>单项填空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10" name="文本框 9"/>
          <p:cNvSpPr txBox="1"/>
          <p:nvPr/>
        </p:nvSpPr>
        <p:spPr>
          <a:xfrm>
            <a:off x="839058" y="4226444"/>
            <a:ext cx="10790233" cy="646331"/>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考查非谓语动词。</a:t>
            </a:r>
            <a:r>
              <a:rPr lang="en-US" altLang="zh-CN" sz="2200" b="1" dirty="0" smtClean="0">
                <a:latin typeface="仿宋" panose="02010609060101010101" charset="-122"/>
                <a:ea typeface="仿宋" panose="02010609060101010101" charset="-122"/>
              </a:rPr>
              <a:t>manage to do </a:t>
            </a:r>
            <a:r>
              <a:rPr lang="en-US" altLang="zh-CN" sz="2200" b="1" dirty="0" err="1" smtClean="0">
                <a:latin typeface="仿宋" panose="02010609060101010101" charset="-122"/>
                <a:ea typeface="仿宋" panose="02010609060101010101" charset="-122"/>
              </a:rPr>
              <a:t>sth</a:t>
            </a:r>
            <a:r>
              <a:rPr lang="zh-CN" altLang="en-US" sz="2200" b="1" dirty="0" smtClean="0">
                <a:latin typeface="仿宋" panose="02010609060101010101" charset="-122"/>
                <a:ea typeface="仿宋" panose="02010609060101010101" charset="-122"/>
              </a:rPr>
              <a:t>意为“设法完成某事”，故选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688974"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)2. —Your mother looks so unhappy.  What's the matter?</a:t>
            </a:r>
          </a:p>
          <a:p>
            <a:pPr>
              <a:lnSpc>
                <a:spcPct val="150000"/>
              </a:lnSpc>
            </a:pPr>
            <a:r>
              <a:rPr lang="en-US" altLang="zh-CN" sz="2400" b="1" dirty="0" smtClean="0">
                <a:latin typeface="Times New Roman" panose="02020603050405020304" pitchFamily="18" charset="0"/>
              </a:rPr>
              <a:t>—My brother  ________ her just now. </a:t>
            </a:r>
          </a:p>
          <a:p>
            <a:pPr>
              <a:lnSpc>
                <a:spcPct val="150000"/>
              </a:lnSpc>
            </a:pPr>
            <a:r>
              <a:rPr lang="en-US" altLang="zh-CN" sz="2400" b="1" dirty="0" smtClean="0">
                <a:latin typeface="Times New Roman" panose="02020603050405020304" pitchFamily="18" charset="0"/>
              </a:rPr>
              <a:t>A. talked back to  		B. looked up to		</a:t>
            </a:r>
          </a:p>
          <a:p>
            <a:pPr>
              <a:lnSpc>
                <a:spcPct val="150000"/>
              </a:lnSpc>
            </a:pPr>
            <a:r>
              <a:rPr lang="en-US" altLang="zh-CN" sz="2400" b="1" dirty="0" smtClean="0">
                <a:latin typeface="Times New Roman" panose="02020603050405020304" pitchFamily="18" charset="0"/>
              </a:rPr>
              <a:t>C. took photos of  		D. paid attention to</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13648" y="1443407"/>
            <a:ext cx="10587472"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)3. (2017·</a:t>
            </a:r>
            <a:r>
              <a:rPr lang="zh-CN" altLang="en-US" sz="2400" b="1" dirty="0" smtClean="0">
                <a:latin typeface="Times New Roman" panose="02020603050405020304" pitchFamily="18" charset="0"/>
              </a:rPr>
              <a:t>岳阳</a:t>
            </a:r>
            <a:r>
              <a:rPr lang="en-US" altLang="zh-CN" sz="2400" b="1" dirty="0" smtClean="0">
                <a:latin typeface="Times New Roman" panose="02020603050405020304" pitchFamily="18" charset="0"/>
              </a:rPr>
              <a:t>)Teenagers  ________ decide for themselves. </a:t>
            </a:r>
          </a:p>
          <a:p>
            <a:pPr>
              <a:lnSpc>
                <a:spcPct val="150000"/>
              </a:lnSpc>
            </a:pPr>
            <a:r>
              <a:rPr lang="en-US" altLang="zh-CN" sz="2400" b="1" dirty="0" smtClean="0">
                <a:latin typeface="Times New Roman" panose="02020603050405020304" pitchFamily="18" charset="0"/>
              </a:rPr>
              <a:t>A. may be allowed to		B. may are allowed to	C. may be allow to</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39058" y="4226444"/>
            <a:ext cx="107902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考查含情态动词的被动语态。句意：青少年可以被允许自己做决定。含情态动词的被动语态的结构：情态动词＋</a:t>
            </a:r>
            <a:r>
              <a:rPr lang="en-US" altLang="zh-CN" sz="2200" b="1" dirty="0" smtClean="0">
                <a:latin typeface="仿宋" panose="02010609060101010101" charset="-122"/>
                <a:ea typeface="仿宋" panose="02010609060101010101" charset="-122"/>
              </a:rPr>
              <a:t>be</a:t>
            </a:r>
            <a:r>
              <a:rPr lang="zh-CN" altLang="en-US" sz="2200" b="1" dirty="0" smtClean="0">
                <a:latin typeface="仿宋" panose="02010609060101010101" charset="-122"/>
                <a:ea typeface="仿宋" panose="02010609060101010101" charset="-122"/>
              </a:rPr>
              <a:t>＋动词的过去分词。故选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p:nvPr/>
        </p:nvSpPr>
        <p:spPr>
          <a:xfrm>
            <a:off x="2721921" y="123191"/>
            <a:ext cx="184731"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dirty="0">
              <a:solidFill>
                <a:schemeClr val="tx1"/>
              </a:solidFill>
              <a:latin typeface="微软雅黑" panose="020B0503020204020204" charset="-122"/>
              <a:ea typeface="微软雅黑" panose="020B0503020204020204" charset="-122"/>
            </a:endParaRPr>
          </a:p>
        </p:txBody>
      </p:sp>
      <p:sp>
        <p:nvSpPr>
          <p:cNvPr id="9" name="文本框 8"/>
          <p:cNvSpPr txBox="1"/>
          <p:nvPr/>
        </p:nvSpPr>
        <p:spPr>
          <a:xfrm>
            <a:off x="940318" y="1443407"/>
            <a:ext cx="10290390"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pitchFamily="18" charset="0"/>
              </a:rPr>
              <a:t>(</a:t>
            </a:r>
            <a:r>
              <a:rPr lang="zh-CN" altLang="en-US" sz="2400" b="1" dirty="0" smtClean="0">
                <a:latin typeface="Times New Roman" panose="02020603050405020304" pitchFamily="18" charset="0"/>
              </a:rPr>
              <a:t>　　</a:t>
            </a:r>
            <a:r>
              <a:rPr lang="en-US" altLang="zh-CN" sz="2400" b="1" dirty="0" smtClean="0">
                <a:latin typeface="Times New Roman" panose="02020603050405020304" pitchFamily="18" charset="0"/>
              </a:rPr>
              <a:t>)4. Please put the cup in a safe place.  ________ both of us could see it. </a:t>
            </a:r>
          </a:p>
          <a:p>
            <a:pPr>
              <a:lnSpc>
                <a:spcPct val="150000"/>
              </a:lnSpc>
            </a:pPr>
            <a:r>
              <a:rPr lang="en-US" altLang="zh-CN" sz="2400" b="1" dirty="0" smtClean="0">
                <a:latin typeface="Times New Roman" panose="02020603050405020304" pitchFamily="18" charset="0"/>
              </a:rPr>
              <a:t>A. Make up  		B. Make sure		C. Come out  		D. Come over</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en-US" altLang="zh-C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1831</Words>
  <Application>Microsoft Office PowerPoint</Application>
  <PresentationFormat>宽屏</PresentationFormat>
  <Paragraphs>188</Paragraphs>
  <Slides>30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仿宋</vt:lpstr>
      <vt:lpstr>黑体</vt:lpstr>
      <vt:lpstr>华文新魏</vt:lpstr>
      <vt:lpstr>宋体</vt:lpstr>
      <vt:lpstr>微软雅黑</vt:lpstr>
      <vt:lpstr>Arial</vt:lpstr>
      <vt:lpstr>Calibri</vt:lpstr>
      <vt:lpstr>Calibri Light</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2023-01-17T02:44:11Z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4422CB00B59E4F7BAA6716DFECE16636</vt:lpwstr>
  </property>
  <property fmtid="{A09F084E-AD41-489F-8076-AA5BE3082BCA}" pid="100">
    <vt:ui4>5</vt:ui4>
  </property>
  <property fmtid="{64440492-4C8B-11D1-8B70-080036B11A03}" pid="11">
    <vt:lpwstr>www.2ppt.com-爱PPT提供资源下载</vt:lpwstr>
  </property>
</Properties>
</file>