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2" r:id="rId2"/>
    <p:sldId id="264" r:id="rId3"/>
    <p:sldId id="307" r:id="rId4"/>
    <p:sldId id="311" r:id="rId5"/>
    <p:sldId id="306" r:id="rId6"/>
    <p:sldId id="312" r:id="rId7"/>
    <p:sldId id="313" r:id="rId8"/>
    <p:sldId id="314" r:id="rId9"/>
    <p:sldId id="315" r:id="rId10"/>
    <p:sldId id="316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390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3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4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3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1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03403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3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0" y="6738383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 kern="1200" dirty="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Unit</a:t>
            </a:r>
            <a:r>
              <a:rPr lang="en-US" altLang="zh-CN" sz="4000" kern="1200" dirty="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4000" b="1" kern="1200" dirty="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endParaRPr lang="zh-CN" altLang="en-US" sz="40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833308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3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800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sz="1800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sz="1800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5642527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719411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z="2000" b="1" i="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第四课时　</a:t>
            </a:r>
            <a:r>
              <a:rPr lang="en-US" altLang="zh-CN" sz="2000" b="1" i="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Integrated skills &amp; Study skills</a:t>
            </a:r>
            <a:endParaRPr lang="zh-CN" altLang="zh-CN" sz="2000" b="1" i="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2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Know yourself</a:t>
            </a:r>
            <a:endParaRPr lang="zh-CN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1143685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1</a:t>
            </a:r>
            <a:endParaRPr lang="zh-CN" altLang="en-US" sz="4000" dirty="0"/>
          </a:p>
        </p:txBody>
      </p:sp>
      <p:sp>
        <p:nvSpPr>
          <p:cNvPr id="6" name="矩形 5"/>
          <p:cNvSpPr/>
          <p:nvPr/>
        </p:nvSpPr>
        <p:spPr>
          <a:xfrm>
            <a:off x="0" y="5873681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15617" y="4560217"/>
            <a:ext cx="12971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spect="1" noChangeArrowheads="1"/>
          </p:cNvSpPr>
          <p:nvPr/>
        </p:nvSpPr>
        <p:spPr bwMode="auto">
          <a:xfrm>
            <a:off x="381000" y="2047105"/>
            <a:ext cx="11430000" cy="3017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  <a:tab pos="1851025" algn="l"/>
                <a:tab pos="2538095" algn="l"/>
                <a:tab pos="3222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  <a:tab pos="1851025" algn="l"/>
                <a:tab pos="2538095" algn="l"/>
                <a:tab pos="3222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  <a:tab pos="1851025" algn="l"/>
                <a:tab pos="2538095" algn="l"/>
                <a:tab pos="3222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  <a:tab pos="1851025" algn="l"/>
                <a:tab pos="2538095" algn="l"/>
                <a:tab pos="3222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  <a:tab pos="1851025" algn="l"/>
                <a:tab pos="2538095" algn="l"/>
                <a:tab pos="3222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  <a:tab pos="1851025" algn="l"/>
                <a:tab pos="2538095" algn="l"/>
                <a:tab pos="3222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  <a:tab pos="1851025" algn="l"/>
                <a:tab pos="2538095" algn="l"/>
                <a:tab pos="3222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  <a:tab pos="1851025" algn="l"/>
                <a:tab pos="2538095" algn="l"/>
                <a:tab pos="3222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  <a:tab pos="1851025" algn="l"/>
                <a:tab pos="2538095" algn="l"/>
                <a:tab pos="3222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28700" algn="l"/>
                <a:tab pos="1851025" algn="l"/>
                <a:tab pos="2538095" algn="l"/>
                <a:tab pos="3222625" algn="l"/>
              </a:tabLst>
            </a:pPr>
            <a:r>
              <a:rPr kumimoji="0" lang="en-US" altLang="zh-CN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1.When did Nicole get her guitar?(  </a:t>
            </a:r>
            <a:r>
              <a:rPr kumimoji="0" lang="zh-CN" alt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不超过</a:t>
            </a:r>
            <a:r>
              <a:rPr kumimoji="0" lang="en-US" altLang="zh-CN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kumimoji="0" lang="zh-CN" alt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个词</a:t>
            </a:r>
            <a:r>
              <a:rPr kumimoji="0" lang="zh-CN" alt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kumimoji="0" lang="en-US" altLang="zh-CN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kumimoji="0" lang="en-US" altLang="zh-CN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28700" algn="l"/>
                <a:tab pos="1851025" algn="l"/>
                <a:tab pos="2538095" algn="l"/>
                <a:tab pos="3222625" algn="l"/>
              </a:tabLst>
            </a:pPr>
            <a:r>
              <a:rPr kumimoji="0" lang="en-US" altLang="zh-CN" sz="22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Last week.</a:t>
            </a:r>
            <a:r>
              <a:rPr kumimoji="0" lang="en-US" altLang="zh-CN" sz="22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 </a:t>
            </a:r>
            <a:endParaRPr kumimoji="0" lang="en-US" altLang="zh-CN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28700" algn="l"/>
                <a:tab pos="1851025" algn="l"/>
                <a:tab pos="2538095" algn="l"/>
                <a:tab pos="3222625" algn="l"/>
              </a:tabLst>
            </a:pPr>
            <a:r>
              <a:rPr kumimoji="0" lang="en-US" altLang="zh-CN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2.Where did Nicole practise playing the guitar?(  </a:t>
            </a:r>
            <a:r>
              <a:rPr kumimoji="0" lang="zh-CN" alt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不超过</a:t>
            </a:r>
            <a:r>
              <a:rPr kumimoji="0" lang="en-US" altLang="zh-CN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kumimoji="0" lang="zh-CN" alt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个词</a:t>
            </a:r>
            <a:r>
              <a:rPr kumimoji="0" lang="zh-CN" alt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kumimoji="0" lang="en-US" altLang="zh-CN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kumimoji="0" lang="en-US" altLang="zh-CN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28700" algn="l"/>
                <a:tab pos="1851025" algn="l"/>
                <a:tab pos="2538095" algn="l"/>
                <a:tab pos="3222625" algn="l"/>
              </a:tabLst>
            </a:pPr>
            <a:r>
              <a:rPr kumimoji="0" lang="en-US" altLang="zh-CN" sz="22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In her bedroom./She practised playing the guitar in her bedroom.</a:t>
            </a:r>
            <a:r>
              <a:rPr kumimoji="0" lang="en-US" altLang="zh-CN" sz="22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 </a:t>
            </a:r>
            <a:endParaRPr kumimoji="0" lang="en-US" altLang="zh-CN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28700" algn="l"/>
                <a:tab pos="1851025" algn="l"/>
                <a:tab pos="2538095" algn="l"/>
                <a:tab pos="3222625" algn="l"/>
              </a:tabLst>
            </a:pPr>
            <a:r>
              <a:rPr kumimoji="0" lang="en-US" altLang="zh-CN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3.Why did Nicole practise playing the guitar all the time?(  </a:t>
            </a:r>
            <a:r>
              <a:rPr kumimoji="0" lang="zh-CN" alt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不超过</a:t>
            </a:r>
            <a:r>
              <a:rPr kumimoji="0" lang="en-US" altLang="zh-CN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kumimoji="0" lang="zh-CN" alt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个词</a:t>
            </a:r>
            <a:r>
              <a:rPr kumimoji="0" lang="zh-CN" alt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kumimoji="0" lang="en-US" altLang="zh-CN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kumimoji="0" lang="en-US" altLang="zh-CN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28700" algn="l"/>
                <a:tab pos="1851025" algn="l"/>
                <a:tab pos="2538095" algn="l"/>
                <a:tab pos="3222625" algn="l"/>
              </a:tabLst>
            </a:pPr>
            <a:r>
              <a:rPr kumimoji="0" lang="en-US" altLang="zh-CN" sz="22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Because she liked playing the guitar very much.</a:t>
            </a:r>
            <a:r>
              <a:rPr kumimoji="0" lang="en-US" altLang="zh-CN" sz="22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 </a:t>
            </a:r>
            <a:endParaRPr kumimoji="0" lang="en-US" altLang="zh-CN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68624" y="2855686"/>
            <a:ext cx="1933512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467234" y="3621271"/>
            <a:ext cx="8622977" cy="3590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488752" y="4417337"/>
            <a:ext cx="5922806" cy="3805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310467"/>
            <a:ext cx="11430000" cy="25299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1.According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the lunar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calendar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日历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),the autumn harvest moon is especially bright.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child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personality is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固定的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in the first five years of life.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news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appeared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出现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the next day on the front page.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4.She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lively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活泼的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child and popular with everyone.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5.That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flying machine is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塑造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something like a bird.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446796" y="2831431"/>
            <a:ext cx="107265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9" name="直接连接符 8"/>
          <p:cNvCxnSpPr/>
          <p:nvPr/>
        </p:nvCxnSpPr>
        <p:spPr>
          <a:xfrm>
            <a:off x="3446797" y="3153647"/>
            <a:ext cx="107265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3593941" y="3161676"/>
            <a:ext cx="92550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3593942" y="3483892"/>
            <a:ext cx="9255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1922797" y="3666172"/>
            <a:ext cx="127234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5" name="直接连接符 14"/>
          <p:cNvCxnSpPr/>
          <p:nvPr/>
        </p:nvCxnSpPr>
        <p:spPr>
          <a:xfrm>
            <a:off x="1922798" y="3988388"/>
            <a:ext cx="12723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1828204" y="4045620"/>
            <a:ext cx="90448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8" name="直接连接符 17"/>
          <p:cNvCxnSpPr/>
          <p:nvPr/>
        </p:nvCxnSpPr>
        <p:spPr>
          <a:xfrm>
            <a:off x="1828204" y="4367836"/>
            <a:ext cx="9044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3446796" y="4789491"/>
            <a:ext cx="10726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3485479" y="4467275"/>
            <a:ext cx="1033968" cy="2768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4" grpId="0" animBg="1"/>
      <p:bldP spid="17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310467"/>
            <a:ext cx="11430000" cy="249106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should talk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patiently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patient  ) with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her;she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just a child.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2.We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must strengthen our unity in the face of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powerful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power  ) enemies.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3.When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she plays with her friends she becomes quite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lively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live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4.We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must be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practical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practice  ) and work out the cost before we make a decision.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5.Most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nomads(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游牧者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live in grassland and have no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fix  ) home.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42907" y="2831432"/>
            <a:ext cx="127234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2542907" y="3153648"/>
            <a:ext cx="12723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5664479" y="3241335"/>
            <a:ext cx="127234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5664479" y="3563551"/>
            <a:ext cx="12723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6494796" y="3634640"/>
            <a:ext cx="92550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9" name="直接连接符 8"/>
          <p:cNvCxnSpPr/>
          <p:nvPr/>
        </p:nvCxnSpPr>
        <p:spPr>
          <a:xfrm>
            <a:off x="6494796" y="3956856"/>
            <a:ext cx="9255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2185554" y="4055054"/>
            <a:ext cx="123030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2185554" y="4377270"/>
            <a:ext cx="12303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7661443" y="4429249"/>
            <a:ext cx="92550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5" name="直接连接符 14"/>
          <p:cNvCxnSpPr/>
          <p:nvPr/>
        </p:nvCxnSpPr>
        <p:spPr>
          <a:xfrm>
            <a:off x="7661443" y="4751465"/>
            <a:ext cx="9255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11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091672"/>
            <a:ext cx="11430000" cy="492865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木头常常被用来制作桌椅。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Wood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make desks and chairs.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总共有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生肖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每种动物代表一个农历年份。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12 animal signs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.Each animal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lunar year.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奥林匹克运动会每四年举行一次。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Olympic Games are held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她喜欢兔子。你知道她正好是兔年生的。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likes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rabbits.You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know she happens to belong 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rabbit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据说一条新的公共汽车路线将于下月开通。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a new bus line will be open next month.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250134" y="1948562"/>
            <a:ext cx="295400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1250135" y="2270778"/>
            <a:ext cx="29540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3425776" y="2805452"/>
            <a:ext cx="153510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3425776" y="3127668"/>
            <a:ext cx="15351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6662965" y="2797423"/>
            <a:ext cx="153510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6662965" y="3119639"/>
            <a:ext cx="15351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3919765" y="3654200"/>
            <a:ext cx="330084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3919765" y="3976416"/>
            <a:ext cx="33008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6547652" y="4408876"/>
            <a:ext cx="382605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5" name="直接连接符 14"/>
          <p:cNvCxnSpPr/>
          <p:nvPr/>
        </p:nvCxnSpPr>
        <p:spPr>
          <a:xfrm>
            <a:off x="6547652" y="4731092"/>
            <a:ext cx="38260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378079" y="4833307"/>
            <a:ext cx="94622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8" name="直接连接符 17"/>
          <p:cNvCxnSpPr/>
          <p:nvPr/>
        </p:nvCxnSpPr>
        <p:spPr>
          <a:xfrm>
            <a:off x="378079" y="5155523"/>
            <a:ext cx="9462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598795" y="5575491"/>
            <a:ext cx="241334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1" name="直接连接符 20"/>
          <p:cNvCxnSpPr/>
          <p:nvPr/>
        </p:nvCxnSpPr>
        <p:spPr>
          <a:xfrm>
            <a:off x="598795" y="5897707"/>
            <a:ext cx="25543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1" grpId="0" animBg="1"/>
      <p:bldP spid="14" grpId="0" animBg="1"/>
      <p:bldP spid="17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885103"/>
            <a:ext cx="11430000" cy="57411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problem isn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difficult,and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most of the students can work it out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A.hardly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B.easily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C.simply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D.impossibly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2.Emma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always gets good grades in different exams because she is a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girl.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A.shy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B.friendly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C.polite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D.hard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-working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)3.—I got a message saying my phone number won a prize worth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5,000.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—Too good to be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true.Don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A.do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B.hold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C.make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D.believe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4.Mr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Brown always makes his class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keeps his students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class.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A.alive;interesting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B.lively;interesting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C.alive;interested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D.lively;interested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year has four seasons and it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twelve different star signs.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A.divide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into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dividing into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C.divided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into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D.is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divided into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81067" y="3031850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81067" y="4252215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81067" y="5461701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681066" y="2175095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691933" y="1392918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091672"/>
            <a:ext cx="11430000" cy="492865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endParaRPr lang="zh-CN" altLang="zh-CN" sz="2200" dirty="0"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bird went to look for its happiness in a faraway place.</a:t>
            </a:r>
            <a:endParaRPr lang="zh-CN" altLang="zh-CN" sz="2200" dirty="0"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flew and flew when it suddenly saw a little dying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flower,whose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face was full of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smile.Not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knowing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why,the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bird asked the little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flower,“You</a:t>
            </a:r>
            <a:r>
              <a:rPr lang="en-US" altLang="zh-CN" sz="2200" dirty="0" err="1"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going to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die.Why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you still so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?”</a:t>
            </a:r>
            <a:r>
              <a:rPr lang="en-US" altLang="zh-CN" sz="2200" dirty="0"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“Because I will achieve my dream,” said the little flower.</a:t>
            </a:r>
            <a:endParaRPr lang="zh-CN" altLang="zh-CN" sz="2200" dirty="0"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your dream?”</a:t>
            </a:r>
            <a:r>
              <a:rPr lang="en-US" altLang="zh-CN" sz="2200" dirty="0"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“To produce sweet fruit.”</a:t>
            </a:r>
            <a:endParaRPr lang="zh-CN" altLang="zh-CN" sz="2200" dirty="0"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the little bird saw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it:happiness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heart.</a:t>
            </a:r>
            <a:r>
              <a:rPr lang="en-US" altLang="zh-CN" sz="2200" dirty="0"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bird continued flying and saw a lame duck help a little duck find the way back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home.Although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was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disabled,it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had a smiling face.</a:t>
            </a:r>
            <a:endParaRPr lang="zh-CN" altLang="zh-CN" sz="2200" dirty="0"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“I</a:t>
            </a:r>
            <a:r>
              <a:rPr lang="en-US" altLang="zh-CN" sz="2200" dirty="0"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happy because I can help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said the lame duck.</a:t>
            </a:r>
            <a:r>
              <a:rPr lang="en-US" altLang="zh-CN" sz="2200" dirty="0"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the bird saw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it:happiness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love in the heart.</a:t>
            </a:r>
            <a:endParaRPr lang="zh-CN" altLang="zh-CN" sz="2200" dirty="0"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701069"/>
            <a:ext cx="11430000" cy="37098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bird kept flying and suddenly saw a spider climbing up a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wall.The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spider fell off the wall halfway.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kept climbing again and fell off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again.Even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so,the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spider didn</a:t>
            </a:r>
            <a:r>
              <a:rPr lang="en-US" altLang="zh-CN" sz="2200" dirty="0"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.The little bird asked the spider in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surprise,“You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again and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again.Why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</a:t>
            </a:r>
            <a:r>
              <a:rPr lang="en-US" altLang="zh-CN" sz="2200" dirty="0"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you have pain but happiness on your face?”</a:t>
            </a:r>
            <a:r>
              <a:rPr lang="en-US" altLang="zh-CN" sz="2200" dirty="0"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“As long as I keep making my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,I</a:t>
            </a:r>
            <a:r>
              <a:rPr lang="en-US" altLang="zh-CN" sz="2200" dirty="0"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able to climb up it.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this,I</a:t>
            </a:r>
            <a:r>
              <a:rPr lang="en-US" altLang="zh-CN" sz="2200" dirty="0" err="1"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 happy,” said the spider.</a:t>
            </a:r>
            <a:r>
              <a:rPr lang="en-US" altLang="zh-CN" sz="2200" dirty="0"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little bird saw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it:happiness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faith(  </a:t>
            </a:r>
            <a:r>
              <a:rPr lang="zh-CN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信念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) in the heart.</a:t>
            </a:r>
            <a:endParaRPr lang="zh-CN" altLang="zh-CN" sz="2200" dirty="0"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the little bird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looked for happiness because it had seen the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truth:happiness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not in the faraway place but in your own heart.</a:t>
            </a:r>
            <a:r>
              <a:rPr lang="en-US" altLang="zh-CN" sz="2200" dirty="0"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4804"/>
            <a:ext cx="11430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200" dirty="0" smtClean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)1.A.rich	B.shy	C.happy	D.sad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2.A.What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C.When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D.Where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3.A.story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B.hope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C.rule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D.change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4.A.both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B.none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C.other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D.others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5.A.And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D.If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6.A.take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B.give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C.stay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D.set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7.A.won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B.cost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C.failed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D.succeeded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8.A.efforts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B.mistake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C.trouble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D.choices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)9.A.Instead of	B.Because of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C.As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	D.Across from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10.A.also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least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C.still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D.no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longer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80914" y="1435676"/>
            <a:ext cx="346100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69838" y="1832400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69838" y="2229124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669838" y="2625848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669838" y="3022572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矩形 7"/>
          <p:cNvSpPr/>
          <p:nvPr/>
        </p:nvSpPr>
        <p:spPr>
          <a:xfrm>
            <a:off x="669838" y="3419296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矩形 8"/>
          <p:cNvSpPr/>
          <p:nvPr/>
        </p:nvSpPr>
        <p:spPr>
          <a:xfrm>
            <a:off x="669838" y="3816020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矩形 9"/>
          <p:cNvSpPr/>
          <p:nvPr/>
        </p:nvSpPr>
        <p:spPr>
          <a:xfrm>
            <a:off x="669838" y="4212744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矩形 10"/>
          <p:cNvSpPr/>
          <p:nvPr/>
        </p:nvSpPr>
        <p:spPr>
          <a:xfrm>
            <a:off x="669838" y="4609468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矩形 11"/>
          <p:cNvSpPr/>
          <p:nvPr/>
        </p:nvSpPr>
        <p:spPr>
          <a:xfrm>
            <a:off x="669838" y="5006190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091672"/>
            <a:ext cx="11430000" cy="492865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任务型阅读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Nicole is seven years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old.Last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week,her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parents gave her a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guitar.She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practised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playing the guitar in her bedroom.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played the guitar all the time because she liked playing the guitar very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much.She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played it day and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night.Her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parents told her not to play it any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more.It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too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noisy.She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promised not to play it at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night.In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fact,she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still played it all the time.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parents complained(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抱怨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),her sister complained and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neighbours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complained.“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OK,OK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!” Nicole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said,“I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be a good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girl.I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do it more quietly.” But this didn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help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much.No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one could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work,no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one could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rest,and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 one could sleep.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day,Nicole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came home and found her parents and her sisters were waiting for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her.She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saw a violin and a piano in the living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room.Nicole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very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surprised!“Wow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!” she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said.“What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these?” “Well,” her father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answered,“we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see that we can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beat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you,so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 decide to join you.”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模板</Template>
  <TotalTime>0</TotalTime>
  <Words>348</Words>
  <Application>Microsoft Office PowerPoint</Application>
  <PresentationFormat>宽屏</PresentationFormat>
  <Paragraphs>76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1" baseType="lpstr">
      <vt:lpstr>Adobe 黑体 Std R</vt:lpstr>
      <vt:lpstr>NEU-BZ-S92</vt:lpstr>
      <vt:lpstr>方正书宋_GBK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</vt:lpstr>
      <vt:lpstr>Know yourself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2018-05-14T09:11:00Z</dcterms:created>
  <dcterms:modified xsi:type="dcterms:W3CDTF">2023-01-17T02:44:31Z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515F0B7EF7DB453AAD1BB44DCD797DE6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