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98" r:id="rId4"/>
    <p:sldId id="299" r:id="rId5"/>
    <p:sldId id="300" r:id="rId6"/>
    <p:sldId id="283" r:id="rId7"/>
    <p:sldId id="302" r:id="rId8"/>
    <p:sldId id="305" r:id="rId9"/>
    <p:sldId id="306" r:id="rId10"/>
    <p:sldId id="304" r:id="rId11"/>
    <p:sldId id="307" r:id="rId12"/>
    <p:sldId id="281" r:id="rId13"/>
    <p:sldId id="282" r:id="rId14"/>
    <p:sldId id="295" r:id="rId15"/>
    <p:sldId id="303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华文新魏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0008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2512" autoAdjust="0"/>
  </p:normalViewPr>
  <p:slideViewPr>
    <p:cSldViewPr>
      <p:cViewPr varScale="1">
        <p:scale>
          <a:sx n="106" d="100"/>
          <a:sy n="106" d="100"/>
        </p:scale>
        <p:origin x="-90" y="-7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4F6D2-3BE6-482E-8588-BFA350F6913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9A6CD-3BF5-4A1E-9892-CE10F6476A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9A6CD-3BF5-4A1E-9892-CE10F6476A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DCAA-216B-4CB0-8E4A-22D8F8AE7D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A551-1DDA-4D20-87F9-4A1A2230FA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59B2-AD34-4245-8590-A6FA716923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15EF-AB69-45E1-A69D-DECE4FD82D4E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B01B-1142-413B-8D48-6E2832412E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7C27E-7DBE-4BB3-AFC6-99508F6DDA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69A5-35B4-43AD-8F67-008B47DFFF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6F60-FF85-4C79-BD63-7DD907978F0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C677-7E19-4D61-9FF8-BBE214F1A8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126C-9585-472A-946C-012AD1195D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A82A-6338-4782-8B9B-493A77CA4E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4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defRPr sz="14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4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2C72D1CE-BA31-4456-AFB7-52FDD773525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5470525" y="392311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2052" name="矩形 6"/>
          <p:cNvSpPr>
            <a:spLocks noChangeArrowheads="1"/>
          </p:cNvSpPr>
          <p:nvPr/>
        </p:nvSpPr>
        <p:spPr bwMode="auto">
          <a:xfrm>
            <a:off x="0" y="89535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/>
              <a:t>Unit 1 </a:t>
            </a:r>
            <a:r>
              <a:rPr lang="en-US" altLang="zh-CN" sz="4000" dirty="0" smtClean="0"/>
              <a:t>Lesson </a:t>
            </a:r>
            <a:r>
              <a:rPr lang="en-US" altLang="zh-CN" sz="4000" dirty="0"/>
              <a:t>1 </a:t>
            </a:r>
          </a:p>
          <a:p>
            <a:pPr algn="ctr"/>
            <a:r>
              <a:rPr lang="en-US" altLang="zh-CN" sz="4800" dirty="0"/>
              <a:t>We have Chinese. </a:t>
            </a:r>
            <a:endParaRPr lang="zh-CN" altLang="en-US" sz="4800" dirty="0"/>
          </a:p>
        </p:txBody>
      </p:sp>
      <p:sp>
        <p:nvSpPr>
          <p:cNvPr id="5" name="矩形 4"/>
          <p:cNvSpPr/>
          <p:nvPr/>
        </p:nvSpPr>
        <p:spPr>
          <a:xfrm>
            <a:off x="0" y="40195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1" y="571501"/>
            <a:ext cx="71278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What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0000FF"/>
                </a:solidFill>
              </a:rPr>
              <a:t>subjects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FF0000"/>
                </a:solidFill>
              </a:rPr>
              <a:t>do we have this afternoon ?</a:t>
            </a:r>
          </a:p>
          <a:p>
            <a:pPr eaLnBrk="1" hangingPunct="1"/>
            <a:r>
              <a:rPr lang="en-US" altLang="zh-CN" sz="2800">
                <a:solidFill>
                  <a:srgbClr val="0070C0"/>
                </a:solidFill>
              </a:rPr>
              <a:t>We have Chinese.</a:t>
            </a:r>
            <a:endParaRPr lang="zh-CN" altLang="en-US" sz="2800">
              <a:solidFill>
                <a:srgbClr val="0070C0"/>
              </a:solidFill>
            </a:endParaRPr>
          </a:p>
        </p:txBody>
      </p:sp>
      <p:pic>
        <p:nvPicPr>
          <p:cNvPr id="11267" name="Picture 2" descr="C:\Users\zhencheng\Desktop\QQ截图2014081815115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20135" y="2536031"/>
            <a:ext cx="4914900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62001" y="514351"/>
            <a:ext cx="71278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What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0000FF"/>
                </a:solidFill>
              </a:rPr>
              <a:t>subjects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FF0000"/>
                </a:solidFill>
              </a:rPr>
              <a:t>do we have this afternoon ?</a:t>
            </a:r>
          </a:p>
          <a:p>
            <a:pPr eaLnBrk="1" hangingPunct="1"/>
            <a:r>
              <a:rPr lang="en-US" altLang="zh-CN" sz="2800">
                <a:solidFill>
                  <a:srgbClr val="0070C0"/>
                </a:solidFill>
              </a:rPr>
              <a:t>We have PE.</a:t>
            </a:r>
          </a:p>
        </p:txBody>
      </p:sp>
      <p:pic>
        <p:nvPicPr>
          <p:cNvPr id="12291" name="Picture 2" descr="C:\Users\zhencheng\Desktop\QQ截图2014081815383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2168128"/>
            <a:ext cx="5943600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C99FF">
              <a:alpha val="69019"/>
            </a:srgbClr>
          </a:solidFill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800080"/>
                </a:solidFill>
              </a:rPr>
              <a:t>Design your own timetable. </a:t>
            </a:r>
            <a:br>
              <a:rPr lang="en-US" altLang="zh-CN" sz="3200" b="1" smtClean="0">
                <a:solidFill>
                  <a:srgbClr val="800080"/>
                </a:solidFill>
              </a:rPr>
            </a:br>
            <a:r>
              <a:rPr lang="zh-CN" altLang="en-US" sz="3200" b="1" smtClean="0">
                <a:solidFill>
                  <a:srgbClr val="800080"/>
                </a:solidFill>
              </a:rPr>
              <a:t>（自己设计一个课程表，注意合理性。）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4171950"/>
            <a:ext cx="9144000" cy="584775"/>
          </a:xfrm>
          <a:prstGeom prst="rect">
            <a:avLst/>
          </a:prstGeom>
          <a:solidFill>
            <a:srgbClr val="CC99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Tip: Do it quickly by yourself. (</a:t>
            </a:r>
            <a:r>
              <a:rPr lang="zh-CN" altLang="en-US" sz="3200"/>
              <a:t>快速地独立完成</a:t>
            </a:r>
            <a:r>
              <a:rPr lang="en-US" altLang="zh-CN" sz="3200"/>
              <a:t>)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971550"/>
            <a:ext cx="83708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14350"/>
          </a:xfrm>
          <a:solidFill>
            <a:srgbClr val="CC99FF">
              <a:alpha val="69019"/>
            </a:srgbClr>
          </a:solidFill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rgbClr val="800080"/>
                </a:solidFill>
              </a:rPr>
              <a:t>Ask and answer.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965" y="333375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dirty="0" err="1"/>
              <a:t>Eg</a:t>
            </a:r>
            <a:r>
              <a:rPr lang="en-US" altLang="zh-CN" dirty="0"/>
              <a:t>:   A:  What lessons\subjects do you have </a:t>
            </a:r>
            <a:r>
              <a:rPr lang="en-US" altLang="zh-CN" dirty="0">
                <a:solidFill>
                  <a:schemeClr val="accent2"/>
                </a:solidFill>
              </a:rPr>
              <a:t>on Monday</a:t>
            </a:r>
          </a:p>
          <a:p>
            <a:pPr eaLnBrk="1" hangingPunct="1"/>
            <a:r>
              <a:rPr lang="en-US" altLang="zh-CN" dirty="0">
                <a:solidFill>
                  <a:schemeClr val="accent2"/>
                </a:solidFill>
              </a:rPr>
              <a:t>               </a:t>
            </a:r>
            <a:r>
              <a:rPr lang="en-US" altLang="zh-CN" dirty="0"/>
              <a:t>\</a:t>
            </a:r>
            <a:r>
              <a:rPr lang="en-US" altLang="zh-CN" dirty="0">
                <a:solidFill>
                  <a:schemeClr val="accent2"/>
                </a:solidFill>
              </a:rPr>
              <a:t>on... </a:t>
            </a:r>
            <a:r>
              <a:rPr lang="en-US" altLang="zh-CN" dirty="0"/>
              <a:t>\</a:t>
            </a:r>
            <a:r>
              <a:rPr lang="en-US" altLang="zh-CN" dirty="0">
                <a:solidFill>
                  <a:schemeClr val="accent2"/>
                </a:solidFill>
              </a:rPr>
              <a:t>every day</a:t>
            </a:r>
            <a:r>
              <a:rPr lang="en-US" altLang="zh-CN" dirty="0"/>
              <a:t>?</a:t>
            </a:r>
          </a:p>
          <a:p>
            <a:pPr eaLnBrk="1" hangingPunct="1"/>
            <a:r>
              <a:rPr lang="en-US" altLang="zh-CN" dirty="0"/>
              <a:t>         B:  I have Chinese, …and…on Monday\on…\every day.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4754166"/>
            <a:ext cx="9144000" cy="523220"/>
          </a:xfrm>
          <a:prstGeom prst="rect">
            <a:avLst/>
          </a:prstGeom>
          <a:solidFill>
            <a:srgbClr val="CC99FF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看着自己设计的课表，与同桌做对话。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965" y="476250"/>
            <a:ext cx="838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571500"/>
            <a:ext cx="4572000" cy="800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 We have Chinese, maths, English and PE this morning. </a:t>
            </a:r>
            <a:endParaRPr lang="en-US" altLang="zh-CN" sz="2400" smtClean="0">
              <a:solidFill>
                <a:srgbClr val="FF0000"/>
              </a:solidFill>
            </a:endParaRPr>
          </a:p>
        </p:txBody>
      </p:sp>
      <p:sp>
        <p:nvSpPr>
          <p:cNvPr id="15364" name="AutoShape 4"/>
          <p:cNvSpPr/>
          <p:nvPr/>
        </p:nvSpPr>
        <p:spPr bwMode="auto">
          <a:xfrm rot="21168457">
            <a:off x="1522413" y="2909888"/>
            <a:ext cx="303212" cy="1028700"/>
          </a:xfrm>
          <a:prstGeom prst="leftBrace">
            <a:avLst>
              <a:gd name="adj1" fmla="val 37696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1800" b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21008051">
            <a:off x="304800" y="3312468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Morning</a:t>
            </a:r>
          </a:p>
        </p:txBody>
      </p:sp>
      <p:sp>
        <p:nvSpPr>
          <p:cNvPr id="15366" name="AutoShape 6"/>
          <p:cNvSpPr/>
          <p:nvPr/>
        </p:nvSpPr>
        <p:spPr bwMode="auto">
          <a:xfrm>
            <a:off x="1676400" y="4229100"/>
            <a:ext cx="152400" cy="514350"/>
          </a:xfrm>
          <a:prstGeom prst="leftBrace">
            <a:avLst>
              <a:gd name="adj1" fmla="val 37500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7526" y="4343400"/>
            <a:ext cx="123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 rot="21274979">
            <a:off x="1" y="4284018"/>
            <a:ext cx="1827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Afternoon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0" y="0"/>
            <a:ext cx="3276600" cy="584775"/>
          </a:xfrm>
          <a:prstGeom prst="rect">
            <a:avLst/>
          </a:prstGeom>
          <a:solidFill>
            <a:srgbClr val="CC99FF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FFFF"/>
                </a:solidFill>
              </a:rPr>
              <a:t>Our timetable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图片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571500"/>
            <a:ext cx="4572000" cy="800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We have art and science this afternoon. 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16388" name="AutoShape 4"/>
          <p:cNvSpPr/>
          <p:nvPr/>
        </p:nvSpPr>
        <p:spPr bwMode="auto">
          <a:xfrm rot="21168457">
            <a:off x="1522413" y="2909888"/>
            <a:ext cx="303212" cy="1028700"/>
          </a:xfrm>
          <a:prstGeom prst="leftBrace">
            <a:avLst>
              <a:gd name="adj1" fmla="val 37696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1800" b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21008051">
            <a:off x="304800" y="3312468"/>
            <a:ext cx="16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Morning</a:t>
            </a:r>
          </a:p>
        </p:txBody>
      </p:sp>
      <p:sp>
        <p:nvSpPr>
          <p:cNvPr id="16390" name="AutoShape 6"/>
          <p:cNvSpPr/>
          <p:nvPr/>
        </p:nvSpPr>
        <p:spPr bwMode="auto">
          <a:xfrm>
            <a:off x="1676400" y="4229100"/>
            <a:ext cx="152400" cy="514350"/>
          </a:xfrm>
          <a:prstGeom prst="leftBrace">
            <a:avLst>
              <a:gd name="adj1" fmla="val 37500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17526" y="4343400"/>
            <a:ext cx="1235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endParaRPr lang="zh-CN" altLang="zh-CN" sz="1800" b="0">
              <a:ea typeface="宋体" panose="02010600030101010101" pitchFamily="2" charset="-122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21274979">
            <a:off x="1" y="4284018"/>
            <a:ext cx="1827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00FF"/>
                </a:solidFill>
                <a:ea typeface="宋体" panose="02010600030101010101" pitchFamily="2" charset="-122"/>
              </a:rPr>
              <a:t>Afternoon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0"/>
            <a:ext cx="3276600" cy="584775"/>
          </a:xfrm>
          <a:prstGeom prst="rect">
            <a:avLst/>
          </a:prstGeom>
          <a:solidFill>
            <a:srgbClr val="CC99FF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FFFF"/>
                </a:solidFill>
              </a:rPr>
              <a:t>Our timetable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 descr="Z"/>
          <p:cNvSpPr>
            <a:spLocks noChangeAspect="1" noChangeArrowheads="1"/>
          </p:cNvSpPr>
          <p:nvPr/>
        </p:nvSpPr>
        <p:spPr bwMode="auto">
          <a:xfrm>
            <a:off x="3629026" y="1725216"/>
            <a:ext cx="2028825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600" b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3075" name="AutoShape 7" descr="Z"/>
          <p:cNvSpPr>
            <a:spLocks noChangeAspect="1" noChangeArrowheads="1"/>
          </p:cNvSpPr>
          <p:nvPr/>
        </p:nvSpPr>
        <p:spPr bwMode="auto">
          <a:xfrm>
            <a:off x="3629026" y="1725216"/>
            <a:ext cx="2028825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600" b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6182" name="Group 38"/>
          <p:cNvGraphicFramePr>
            <a:graphicFrameLocks noGrp="1"/>
          </p:cNvGraphicFramePr>
          <p:nvPr/>
        </p:nvGraphicFramePr>
        <p:xfrm>
          <a:off x="228601" y="57150"/>
          <a:ext cx="8640763" cy="4367452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Aims (</a:t>
                      </a:r>
                      <a:r>
                        <a:rPr kumimoji="0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学习目标</a:t>
                      </a:r>
                      <a:r>
                        <a:rPr kumimoji="0" lang="en-US" altLang="zh-CN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自我评价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97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talk about my school subjects.(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能谈论自己的学校课程、表达喜好。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talk about my day.(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能流畅谈论自己的一天安排。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2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2"/>
                        </a:rPr>
                        <a:t>talk about my school life.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2"/>
                        </a:rPr>
                        <a:t>（能简单地谈论自己的学校生活。）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00" name="AutoShape 43"/>
          <p:cNvSpPr>
            <a:spLocks noChangeArrowheads="1"/>
          </p:cNvSpPr>
          <p:nvPr/>
        </p:nvSpPr>
        <p:spPr bwMode="auto">
          <a:xfrm>
            <a:off x="6858000" y="1200151"/>
            <a:ext cx="431800" cy="308372"/>
          </a:xfrm>
          <a:custGeom>
            <a:avLst/>
            <a:gdLst>
              <a:gd name="T0" fmla="*/ 215900 w 431800"/>
              <a:gd name="T1" fmla="*/ 0 h 411163"/>
              <a:gd name="T2" fmla="*/ 0 w 431800"/>
              <a:gd name="T3" fmla="*/ 157050 h 411163"/>
              <a:gd name="T4" fmla="*/ 82466 w 431800"/>
              <a:gd name="T5" fmla="*/ 411157 h 411163"/>
              <a:gd name="T6" fmla="*/ 349334 w 431800"/>
              <a:gd name="T7" fmla="*/ 411157 h 411163"/>
              <a:gd name="T8" fmla="*/ 431800 w 431800"/>
              <a:gd name="T9" fmla="*/ 157050 h 4111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3"/>
              <a:gd name="T17" fmla="*/ 298365 w 431800"/>
              <a:gd name="T18" fmla="*/ 314098 h 411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3">
                <a:moveTo>
                  <a:pt x="0" y="157050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50"/>
                </a:lnTo>
                <a:lnTo>
                  <a:pt x="298365" y="254111"/>
                </a:lnTo>
                <a:lnTo>
                  <a:pt x="349334" y="411162"/>
                </a:lnTo>
                <a:lnTo>
                  <a:pt x="215900" y="314098"/>
                </a:lnTo>
                <a:lnTo>
                  <a:pt x="82466" y="411162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1" name="AutoShape 44"/>
          <p:cNvSpPr>
            <a:spLocks noChangeArrowheads="1"/>
          </p:cNvSpPr>
          <p:nvPr/>
        </p:nvSpPr>
        <p:spPr bwMode="auto">
          <a:xfrm>
            <a:off x="6858000" y="2343151"/>
            <a:ext cx="431800" cy="308372"/>
          </a:xfrm>
          <a:custGeom>
            <a:avLst/>
            <a:gdLst>
              <a:gd name="T0" fmla="*/ 215900 w 431800"/>
              <a:gd name="T1" fmla="*/ 0 h 411162"/>
              <a:gd name="T2" fmla="*/ 0 w 431800"/>
              <a:gd name="T3" fmla="*/ 157049 h 411162"/>
              <a:gd name="T4" fmla="*/ 82466 w 431800"/>
              <a:gd name="T5" fmla="*/ 411165 h 411162"/>
              <a:gd name="T6" fmla="*/ 349334 w 431800"/>
              <a:gd name="T7" fmla="*/ 411165 h 411162"/>
              <a:gd name="T8" fmla="*/ 431800 w 431800"/>
              <a:gd name="T9" fmla="*/ 157049 h 41116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2"/>
              <a:gd name="T17" fmla="*/ 298365 w 431800"/>
              <a:gd name="T18" fmla="*/ 314098 h 411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2">
                <a:moveTo>
                  <a:pt x="0" y="157049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49"/>
                </a:lnTo>
                <a:lnTo>
                  <a:pt x="298365" y="254111"/>
                </a:lnTo>
                <a:lnTo>
                  <a:pt x="349334" y="411161"/>
                </a:lnTo>
                <a:lnTo>
                  <a:pt x="215900" y="314098"/>
                </a:lnTo>
                <a:lnTo>
                  <a:pt x="82466" y="411161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2" name="AutoShape 45"/>
          <p:cNvSpPr>
            <a:spLocks noChangeArrowheads="1"/>
          </p:cNvSpPr>
          <p:nvPr/>
        </p:nvSpPr>
        <p:spPr bwMode="auto">
          <a:xfrm>
            <a:off x="7315200" y="2343151"/>
            <a:ext cx="431800" cy="308372"/>
          </a:xfrm>
          <a:custGeom>
            <a:avLst/>
            <a:gdLst>
              <a:gd name="T0" fmla="*/ 215900 w 431800"/>
              <a:gd name="T1" fmla="*/ 0 h 411162"/>
              <a:gd name="T2" fmla="*/ 0 w 431800"/>
              <a:gd name="T3" fmla="*/ 157049 h 411162"/>
              <a:gd name="T4" fmla="*/ 82466 w 431800"/>
              <a:gd name="T5" fmla="*/ 411165 h 411162"/>
              <a:gd name="T6" fmla="*/ 349334 w 431800"/>
              <a:gd name="T7" fmla="*/ 411165 h 411162"/>
              <a:gd name="T8" fmla="*/ 431800 w 431800"/>
              <a:gd name="T9" fmla="*/ 157049 h 41116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2"/>
              <a:gd name="T17" fmla="*/ 298365 w 431800"/>
              <a:gd name="T18" fmla="*/ 314098 h 4111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2">
                <a:moveTo>
                  <a:pt x="0" y="157049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49"/>
                </a:lnTo>
                <a:lnTo>
                  <a:pt x="298365" y="254111"/>
                </a:lnTo>
                <a:lnTo>
                  <a:pt x="349334" y="411161"/>
                </a:lnTo>
                <a:lnTo>
                  <a:pt x="215900" y="314098"/>
                </a:lnTo>
                <a:lnTo>
                  <a:pt x="82466" y="411161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3" name="AutoShape 46"/>
          <p:cNvSpPr>
            <a:spLocks noChangeArrowheads="1"/>
          </p:cNvSpPr>
          <p:nvPr/>
        </p:nvSpPr>
        <p:spPr bwMode="auto">
          <a:xfrm>
            <a:off x="7315200" y="3486151"/>
            <a:ext cx="431800" cy="308372"/>
          </a:xfrm>
          <a:custGeom>
            <a:avLst/>
            <a:gdLst>
              <a:gd name="T0" fmla="*/ 215900 w 431800"/>
              <a:gd name="T1" fmla="*/ 0 h 411163"/>
              <a:gd name="T2" fmla="*/ 0 w 431800"/>
              <a:gd name="T3" fmla="*/ 157050 h 411163"/>
              <a:gd name="T4" fmla="*/ 82466 w 431800"/>
              <a:gd name="T5" fmla="*/ 411162 h 411163"/>
              <a:gd name="T6" fmla="*/ 349334 w 431800"/>
              <a:gd name="T7" fmla="*/ 411162 h 411163"/>
              <a:gd name="T8" fmla="*/ 431800 w 431800"/>
              <a:gd name="T9" fmla="*/ 157050 h 4111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3"/>
              <a:gd name="T17" fmla="*/ 298365 w 431800"/>
              <a:gd name="T18" fmla="*/ 314098 h 411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3">
                <a:moveTo>
                  <a:pt x="0" y="157050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50"/>
                </a:lnTo>
                <a:lnTo>
                  <a:pt x="298365" y="254111"/>
                </a:lnTo>
                <a:lnTo>
                  <a:pt x="349334" y="411162"/>
                </a:lnTo>
                <a:lnTo>
                  <a:pt x="215900" y="314098"/>
                </a:lnTo>
                <a:lnTo>
                  <a:pt x="82466" y="411162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4" name="AutoShape 47"/>
          <p:cNvSpPr>
            <a:spLocks noChangeArrowheads="1"/>
          </p:cNvSpPr>
          <p:nvPr/>
        </p:nvSpPr>
        <p:spPr bwMode="auto">
          <a:xfrm>
            <a:off x="6858000" y="3486151"/>
            <a:ext cx="431800" cy="308372"/>
          </a:xfrm>
          <a:custGeom>
            <a:avLst/>
            <a:gdLst>
              <a:gd name="T0" fmla="*/ 215900 w 431800"/>
              <a:gd name="T1" fmla="*/ 0 h 411163"/>
              <a:gd name="T2" fmla="*/ 0 w 431800"/>
              <a:gd name="T3" fmla="*/ 157050 h 411163"/>
              <a:gd name="T4" fmla="*/ 82466 w 431800"/>
              <a:gd name="T5" fmla="*/ 411157 h 411163"/>
              <a:gd name="T6" fmla="*/ 349334 w 431800"/>
              <a:gd name="T7" fmla="*/ 411157 h 411163"/>
              <a:gd name="T8" fmla="*/ 431800 w 431800"/>
              <a:gd name="T9" fmla="*/ 157050 h 4111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3"/>
              <a:gd name="T17" fmla="*/ 298365 w 431800"/>
              <a:gd name="T18" fmla="*/ 314098 h 411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3">
                <a:moveTo>
                  <a:pt x="0" y="157050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50"/>
                </a:lnTo>
                <a:lnTo>
                  <a:pt x="298365" y="254111"/>
                </a:lnTo>
                <a:lnTo>
                  <a:pt x="349334" y="411162"/>
                </a:lnTo>
                <a:lnTo>
                  <a:pt x="215900" y="314098"/>
                </a:lnTo>
                <a:lnTo>
                  <a:pt x="82466" y="411162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5" name="AutoShape 48"/>
          <p:cNvSpPr>
            <a:spLocks noChangeArrowheads="1"/>
          </p:cNvSpPr>
          <p:nvPr/>
        </p:nvSpPr>
        <p:spPr bwMode="auto">
          <a:xfrm>
            <a:off x="7696200" y="3486151"/>
            <a:ext cx="431800" cy="308372"/>
          </a:xfrm>
          <a:custGeom>
            <a:avLst/>
            <a:gdLst>
              <a:gd name="T0" fmla="*/ 215900 w 431800"/>
              <a:gd name="T1" fmla="*/ 0 h 411163"/>
              <a:gd name="T2" fmla="*/ 0 w 431800"/>
              <a:gd name="T3" fmla="*/ 157050 h 411163"/>
              <a:gd name="T4" fmla="*/ 82466 w 431800"/>
              <a:gd name="T5" fmla="*/ 411162 h 411163"/>
              <a:gd name="T6" fmla="*/ 349334 w 431800"/>
              <a:gd name="T7" fmla="*/ 411162 h 411163"/>
              <a:gd name="T8" fmla="*/ 431800 w 431800"/>
              <a:gd name="T9" fmla="*/ 157050 h 4111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3"/>
              <a:gd name="T17" fmla="*/ 298365 w 431800"/>
              <a:gd name="T18" fmla="*/ 314098 h 411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3">
                <a:moveTo>
                  <a:pt x="0" y="157050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50"/>
                </a:lnTo>
                <a:lnTo>
                  <a:pt x="298365" y="254111"/>
                </a:lnTo>
                <a:lnTo>
                  <a:pt x="349334" y="411162"/>
                </a:lnTo>
                <a:lnTo>
                  <a:pt x="215900" y="314098"/>
                </a:lnTo>
                <a:lnTo>
                  <a:pt x="82466" y="411162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06" name="WordArt 59"/>
          <p:cNvSpPr>
            <a:spLocks noChangeArrowheads="1" noChangeShapeType="1"/>
          </p:cNvSpPr>
          <p:nvPr/>
        </p:nvSpPr>
        <p:spPr bwMode="auto">
          <a:xfrm rot="21308712">
            <a:off x="395288" y="2088356"/>
            <a:ext cx="836612" cy="116800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 can</a:t>
            </a:r>
            <a:endParaRPr lang="zh-CN" altLang="en-US" sz="3600" kern="10">
              <a:ln w="9525">
                <a:solidFill>
                  <a:srgbClr val="99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6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7" name="AutoShape 43"/>
          <p:cNvSpPr>
            <a:spLocks noChangeArrowheads="1"/>
          </p:cNvSpPr>
          <p:nvPr/>
        </p:nvSpPr>
        <p:spPr bwMode="auto">
          <a:xfrm>
            <a:off x="7315200" y="1200151"/>
            <a:ext cx="431800" cy="308372"/>
          </a:xfrm>
          <a:custGeom>
            <a:avLst/>
            <a:gdLst>
              <a:gd name="T0" fmla="*/ 215900 w 431800"/>
              <a:gd name="T1" fmla="*/ 0 h 411163"/>
              <a:gd name="T2" fmla="*/ 0 w 431800"/>
              <a:gd name="T3" fmla="*/ 157050 h 411163"/>
              <a:gd name="T4" fmla="*/ 82466 w 431800"/>
              <a:gd name="T5" fmla="*/ 411157 h 411163"/>
              <a:gd name="T6" fmla="*/ 349334 w 431800"/>
              <a:gd name="T7" fmla="*/ 411157 h 411163"/>
              <a:gd name="T8" fmla="*/ 431800 w 431800"/>
              <a:gd name="T9" fmla="*/ 157050 h 411163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33435 w 431800"/>
              <a:gd name="T16" fmla="*/ 157051 h 411163"/>
              <a:gd name="T17" fmla="*/ 298365 w 431800"/>
              <a:gd name="T18" fmla="*/ 314098 h 4111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800" h="411163">
                <a:moveTo>
                  <a:pt x="0" y="157050"/>
                </a:moveTo>
                <a:lnTo>
                  <a:pt x="164934" y="157051"/>
                </a:lnTo>
                <a:lnTo>
                  <a:pt x="215900" y="0"/>
                </a:lnTo>
                <a:lnTo>
                  <a:pt x="266866" y="157051"/>
                </a:lnTo>
                <a:lnTo>
                  <a:pt x="431800" y="157050"/>
                </a:lnTo>
                <a:lnTo>
                  <a:pt x="298365" y="254111"/>
                </a:lnTo>
                <a:lnTo>
                  <a:pt x="349334" y="411162"/>
                </a:lnTo>
                <a:lnTo>
                  <a:pt x="215900" y="314098"/>
                </a:lnTo>
                <a:lnTo>
                  <a:pt x="82466" y="411162"/>
                </a:lnTo>
                <a:lnTo>
                  <a:pt x="133435" y="25411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0"/>
          <p:cNvSpPr txBox="1">
            <a:spLocks noChangeArrowheads="1"/>
          </p:cNvSpPr>
          <p:nvPr/>
        </p:nvSpPr>
        <p:spPr bwMode="auto">
          <a:xfrm>
            <a:off x="428626" y="750094"/>
            <a:ext cx="8215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Listen and answer</a:t>
            </a:r>
            <a:endParaRPr lang="zh-CN" altLang="en-US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50" y="1714501"/>
            <a:ext cx="6572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Calibri" panose="020F0502020204030204" pitchFamily="34" charset="0"/>
              </a:rPr>
              <a:t>1. What’s  his name ?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4376" y="2839641"/>
            <a:ext cx="8715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latin typeface="Calibri" panose="020F0502020204030204" pitchFamily="34" charset="0"/>
              </a:rPr>
              <a:t>2. What  are they talking about ?</a:t>
            </a:r>
            <a:endParaRPr lang="zh-CN" altLang="en-US" sz="4000" dirty="0">
              <a:latin typeface="Calibri" panose="020F0502020204030204" pitchFamily="34" charset="0"/>
            </a:endParaRPr>
          </a:p>
        </p:txBody>
      </p:sp>
      <p:pic>
        <p:nvPicPr>
          <p:cNvPr id="9218" name="Picture 2" descr="http://www.nvrentaoba.com/imgs/picc_taHR0cDovL2ltZzA4LnRhb2Jhb2Nkbi5jb20vYmFvL3VwbG9hZGVkL2k4L1QxZG9sRlhvSmVYWGI5NjZ3OF8xMDA5MTIuanB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7350" y="3752860"/>
            <a:ext cx="2406650" cy="13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57375" y="2143125"/>
            <a:ext cx="26431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FF0000"/>
                </a:solidFill>
                <a:latin typeface="+mj-lt"/>
                <a:ea typeface="+mn-ea"/>
              </a:rPr>
              <a:t>Tom. </a:t>
            </a:r>
            <a:endParaRPr lang="zh-CN" altLang="en-US" sz="4800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14500" y="3536156"/>
            <a:ext cx="43576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solidFill>
                  <a:srgbClr val="FF0000"/>
                </a:solidFill>
                <a:latin typeface="Calibri" panose="020F0502020204030204" pitchFamily="34" charset="0"/>
              </a:rPr>
              <a:t>Subjects.</a:t>
            </a:r>
            <a:endParaRPr lang="zh-CN" altLang="en-US" sz="4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taoyou123.com/Upload/Images/2011071416/4A750D430CDE49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4350"/>
            <a:ext cx="2179638" cy="20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jsxxty.jssjys.com/htmledit/uploadfile/2010081709033185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482204"/>
            <a:ext cx="1944688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english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1800" y="514350"/>
            <a:ext cx="1944688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625328"/>
            <a:ext cx="2500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00B050"/>
                </a:solidFill>
                <a:latin typeface="Calibri" panose="020F0502020204030204" pitchFamily="34" charset="0"/>
              </a:rPr>
              <a:t>Chinese </a:t>
            </a:r>
            <a:endParaRPr lang="zh-CN" altLang="en-US" sz="48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2625328"/>
            <a:ext cx="1643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00B050"/>
                </a:solidFill>
                <a:latin typeface="Calibri" panose="020F0502020204030204" pitchFamily="34" charset="0"/>
              </a:rPr>
              <a:t>PE</a:t>
            </a:r>
            <a:endParaRPr lang="zh-CN" altLang="en-US" sz="48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3714" y="2628901"/>
            <a:ext cx="2300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4800">
                <a:solidFill>
                  <a:srgbClr val="00B050"/>
                </a:solidFill>
                <a:latin typeface="Calibri" panose="020F0502020204030204" pitchFamily="34" charset="0"/>
              </a:rPr>
              <a:t>English </a:t>
            </a:r>
            <a:endParaRPr lang="zh-CN" altLang="en-US" sz="480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左大括号 10"/>
          <p:cNvSpPr/>
          <p:nvPr/>
        </p:nvSpPr>
        <p:spPr>
          <a:xfrm rot="16200000">
            <a:off x="4321970" y="-1000125"/>
            <a:ext cx="428625" cy="864393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6126" y="3750469"/>
            <a:ext cx="27860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latin typeface="Calibri" panose="020F0502020204030204" pitchFamily="34" charset="0"/>
              </a:rPr>
              <a:t>subject</a:t>
            </a:r>
            <a:r>
              <a:rPr lang="en-US" altLang="zh-CN" sz="6000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endParaRPr lang="zh-CN" altLang="en-US" sz="6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10358438" cy="857250"/>
          </a:xfrm>
        </p:spPr>
        <p:txBody>
          <a:bodyPr/>
          <a:lstStyle/>
          <a:p>
            <a:pPr algn="l" eaLnBrk="1" hangingPunct="1"/>
            <a:r>
              <a:rPr lang="en-US" altLang="zh-CN" sz="3600" dirty="0" smtClean="0">
                <a:solidFill>
                  <a:srgbClr val="00B050"/>
                </a:solidFill>
              </a:rPr>
              <a:t>What subject do we have this morning ?</a:t>
            </a:r>
            <a:endParaRPr lang="zh-CN" alt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33400" y="1543050"/>
            <a:ext cx="5214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Calibri" panose="020F0502020204030204" pitchFamily="34" charset="0"/>
              </a:rPr>
              <a:t>We  have …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8800" y="1866215"/>
            <a:ext cx="599040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ea typeface="+mn-ea"/>
              </a:rPr>
              <a:t>Let’s guess!</a:t>
            </a:r>
            <a:endParaRPr lang="zh-CN" altLang="en-US" sz="88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38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What subject is it ? (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它是什么学科？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Write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Aa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,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Bb,Cc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Speak Chinese.</a:t>
            </a:r>
          </a:p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1 and 2 is 3.</a:t>
            </a:r>
          </a:p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Draw pictures.</a:t>
            </a:r>
          </a:p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Play football.</a:t>
            </a:r>
          </a:p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Sing and dance.</a:t>
            </a:r>
          </a:p>
          <a:p>
            <a:pPr eaLnBrk="1" hangingPunct="1"/>
            <a:r>
              <a:rPr lang="en-US" altLang="zh-CN" sz="2400" dirty="0" smtClean="0">
                <a:latin typeface="Comic Sans MS" panose="030F0702030302020204" pitchFamily="66" charset="0"/>
              </a:rPr>
              <a:t>Watch leaves(</a:t>
            </a:r>
            <a:r>
              <a:rPr lang="zh-CN" altLang="en-US" sz="2400" dirty="0" smtClean="0">
                <a:latin typeface="Comic Sans MS" panose="030F0702030302020204" pitchFamily="66" charset="0"/>
              </a:rPr>
              <a:t>叶子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).</a:t>
            </a:r>
          </a:p>
          <a:p>
            <a:pPr eaLnBrk="1" hangingPunct="1"/>
            <a:endParaRPr lang="zh-CN" altLang="en-US" sz="2400" dirty="0" smtClean="0"/>
          </a:p>
        </p:txBody>
      </p:sp>
      <p:pic>
        <p:nvPicPr>
          <p:cNvPr id="32773" name="Picture 3" descr="t011870e2334c7cb3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3422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314450"/>
            <a:ext cx="2901950" cy="30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t01486d8c81ce5e8bdc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57300"/>
            <a:ext cx="3221038" cy="30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12"/>
          <p:cNvSpPr>
            <a:spLocks noChangeArrowheads="1" noChangeShapeType="1"/>
          </p:cNvSpPr>
          <p:nvPr/>
        </p:nvSpPr>
        <p:spPr bwMode="auto">
          <a:xfrm>
            <a:off x="203201" y="76200"/>
            <a:ext cx="2447925" cy="322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chemeClr val="bg1"/>
                  </a:solidFill>
                  <a:round/>
                </a:ln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Play a game</a:t>
            </a:r>
            <a:endParaRPr lang="zh-CN" altLang="en-US" sz="3600" kern="10">
              <a:ln w="9525">
                <a:solidFill>
                  <a:schemeClr val="bg1"/>
                </a:solidFill>
                <a:round/>
              </a:ln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4926" y="33338"/>
            <a:ext cx="2759075" cy="402431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zh-CN" altLang="zh-CN" sz="18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228600" y="114300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</a:rPr>
              <a:t>Have a guess</a:t>
            </a:r>
          </a:p>
        </p:txBody>
      </p:sp>
      <p:pic>
        <p:nvPicPr>
          <p:cNvPr id="7183" name="Picture 15" descr="C:\Users\zhencheng\Desktop\QQ截图2014082011291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1428750"/>
            <a:ext cx="2857500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C:\Users\zhencheng\Desktop\QQ截图2014082011591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24401" y="1200150"/>
            <a:ext cx="3489325" cy="34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C:\Users\zhencheng\Desktop\QQ截图2014082011272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6800" y="1200150"/>
            <a:ext cx="3352800" cy="364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7" descr="http://shopimg.kongfz.com/20120516/1760596/16081Xbfst0_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24400" y="1200150"/>
            <a:ext cx="31003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5715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What do we learn today?</a:t>
            </a:r>
            <a:endParaRPr lang="zh-CN" alt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14401" y="1334691"/>
            <a:ext cx="7127875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What</a:t>
            </a:r>
            <a:r>
              <a:rPr lang="en-US" altLang="zh-CN" sz="2800" dirty="0">
                <a:solidFill>
                  <a:schemeClr val="folHlink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</a:rPr>
              <a:t>subjects</a:t>
            </a:r>
            <a:r>
              <a:rPr lang="en-US" altLang="zh-CN" sz="2800" dirty="0">
                <a:solidFill>
                  <a:schemeClr val="folHlink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do we have this afternoon ?</a:t>
            </a:r>
          </a:p>
          <a:p>
            <a:pPr eaLnBrk="1" hangingPunct="1"/>
            <a:r>
              <a:rPr lang="en-US" altLang="zh-CN" sz="2000" dirty="0">
                <a:solidFill>
                  <a:schemeClr val="folHlink"/>
                </a:solidFill>
              </a:rPr>
              <a:t>——</a:t>
            </a:r>
            <a:r>
              <a:rPr lang="en-US" altLang="zh-CN" sz="2000" dirty="0">
                <a:solidFill>
                  <a:srgbClr val="0070C0"/>
                </a:solidFill>
              </a:rPr>
              <a:t>We have Chinese today.</a:t>
            </a:r>
            <a:endParaRPr lang="zh-CN" altLang="en-US" sz="2000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zh-CN" sz="2000" dirty="0">
                <a:solidFill>
                  <a:srgbClr val="0070C0"/>
                </a:solidFill>
              </a:rPr>
              <a:t>                       PE.</a:t>
            </a:r>
          </a:p>
          <a:p>
            <a:pPr eaLnBrk="1" hangingPunct="1"/>
            <a:r>
              <a:rPr lang="en-US" altLang="zh-CN" sz="2000" dirty="0">
                <a:solidFill>
                  <a:srgbClr val="0070C0"/>
                </a:solidFill>
              </a:rPr>
              <a:t>                       English.</a:t>
            </a:r>
          </a:p>
          <a:p>
            <a:pPr eaLnBrk="1" hangingPunct="1"/>
            <a:r>
              <a:rPr lang="en-US" altLang="zh-CN" sz="2000" dirty="0">
                <a:solidFill>
                  <a:srgbClr val="0070C0"/>
                </a:solidFill>
              </a:rPr>
              <a:t>                       music.</a:t>
            </a:r>
          </a:p>
          <a:p>
            <a:pPr eaLnBrk="1" hangingPunct="1"/>
            <a:r>
              <a:rPr lang="en-US" altLang="zh-CN" sz="2000" dirty="0">
                <a:solidFill>
                  <a:srgbClr val="0070C0"/>
                </a:solidFill>
              </a:rPr>
              <a:t>                       art.</a:t>
            </a:r>
          </a:p>
          <a:p>
            <a:pPr eaLnBrk="1" hangingPunct="1"/>
            <a:r>
              <a:rPr lang="en-US" altLang="zh-CN" sz="2000" dirty="0">
                <a:solidFill>
                  <a:schemeClr val="folHlink"/>
                </a:solidFill>
              </a:rPr>
              <a:t>                      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85801" y="514351"/>
            <a:ext cx="71278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What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0000FF"/>
                </a:solidFill>
              </a:rPr>
              <a:t>subjects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FF0000"/>
                </a:solidFill>
              </a:rPr>
              <a:t>do we have this morning ?</a:t>
            </a:r>
          </a:p>
          <a:p>
            <a:pPr eaLnBrk="1" hangingPunct="1"/>
            <a:r>
              <a:rPr lang="en-US" altLang="zh-CN" sz="2800">
                <a:solidFill>
                  <a:srgbClr val="0070C0"/>
                </a:solidFill>
              </a:rPr>
              <a:t>We have art.</a:t>
            </a:r>
          </a:p>
        </p:txBody>
      </p:sp>
      <p:pic>
        <p:nvPicPr>
          <p:cNvPr id="37890" name="Picture 2" descr="C:\Users\zhencheng\Desktop\QQ截图2014081815430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9341" y="2166748"/>
            <a:ext cx="5638800" cy="297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1" y="514351"/>
            <a:ext cx="71278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What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0000FF"/>
                </a:solidFill>
              </a:rPr>
              <a:t>subjects</a:t>
            </a:r>
            <a:r>
              <a:rPr lang="en-US" altLang="zh-CN" sz="3600">
                <a:solidFill>
                  <a:schemeClr val="folHlink"/>
                </a:solidFill>
              </a:rPr>
              <a:t> </a:t>
            </a:r>
            <a:r>
              <a:rPr lang="en-US" altLang="zh-CN" sz="3600">
                <a:solidFill>
                  <a:srgbClr val="FF0000"/>
                </a:solidFill>
              </a:rPr>
              <a:t>do we have this morning ?</a:t>
            </a:r>
          </a:p>
          <a:p>
            <a:pPr eaLnBrk="1" hangingPunct="1"/>
            <a:r>
              <a:rPr lang="en-US" altLang="zh-CN" sz="2800">
                <a:solidFill>
                  <a:srgbClr val="0070C0"/>
                </a:solidFill>
              </a:rPr>
              <a:t>We have English.</a:t>
            </a:r>
          </a:p>
        </p:txBody>
      </p:sp>
      <p:pic>
        <p:nvPicPr>
          <p:cNvPr id="38914" name="Picture 2" descr="C:\Users\zhencheng\Desktop\QQ截图2014081815131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2464594"/>
            <a:ext cx="5353050" cy="267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全屏显示(16:9)</PresentationFormat>
  <Paragraphs>66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 Unicode MS</vt:lpstr>
      <vt:lpstr>华文新魏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What subject do we have this morning ?</vt:lpstr>
      <vt:lpstr>What subject is it ? (它是什么学科？)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Design your own timetable.  （自己设计一个课程表，注意合理性。）</vt:lpstr>
      <vt:lpstr>Ask and answer.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0008001816000000000001024140</vt:lpwstr>
  </property>
  <property fmtid="{D5CDD505-2E9C-101B-9397-08002B2CF9AE}" pid="4" name="ICV">
    <vt:lpwstr>E17B8B4BD8CF47FD990FED3AE857356B</vt:lpwstr>
  </property>
  <property fmtid="{D5CDD505-2E9C-101B-9397-08002B2CF9AE}" pid="5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