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71" r:id="rId2"/>
    <p:sldId id="258" r:id="rId3"/>
    <p:sldId id="259" r:id="rId4"/>
    <p:sldId id="260" r:id="rId5"/>
    <p:sldId id="261" r:id="rId6"/>
    <p:sldId id="262" r:id="rId7"/>
    <p:sldId id="263" r:id="rId8"/>
    <p:sldId id="264" r:id="rId9"/>
    <p:sldId id="265" r:id="rId10"/>
    <p:sldId id="274" r:id="rId11"/>
    <p:sldId id="266" r:id="rId12"/>
    <p:sldId id="267" r:id="rId13"/>
    <p:sldId id="268" r:id="rId14"/>
    <p:sldId id="269" r:id="rId15"/>
    <p:sldId id="270" r:id="rId16"/>
    <p:sldId id="272" r:id="rId17"/>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xkb1.com"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51" autoAdjust="0"/>
    <p:restoredTop sz="94660" autoAdjust="0"/>
  </p:normalViewPr>
  <p:slideViewPr>
    <p:cSldViewPr>
      <p:cViewPr varScale="1">
        <p:scale>
          <a:sx n="109" d="100"/>
          <a:sy n="109" d="100"/>
        </p:scale>
        <p:origin x="-88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页眉占位符 4097"/>
          <p:cNvSpPr>
            <a:spLocks noGrp="1"/>
          </p:cNvSpPr>
          <p:nvPr>
            <p:ph type="hdr" sz="quarter"/>
          </p:nvPr>
        </p:nvSpPr>
        <p:spPr>
          <a:xfrm>
            <a:off x="0" y="0"/>
            <a:ext cx="2971800" cy="457200"/>
          </a:xfrm>
          <a:prstGeom prst="rect">
            <a:avLst/>
          </a:prstGeom>
          <a:noFill/>
          <a:ln w="9525">
            <a:noFill/>
          </a:ln>
        </p:spPr>
        <p:txBody>
          <a:bodyPr/>
          <a:lstStyle>
            <a:lvl1pPr>
              <a:defRPr sz="1200" noProof="1" dirty="0"/>
            </a:lvl1pPr>
          </a:lstStyle>
          <a:p>
            <a:endParaRPr lang="zh-CN"/>
          </a:p>
        </p:txBody>
      </p:sp>
      <p:sp>
        <p:nvSpPr>
          <p:cNvPr id="4099" name="日期占位符 4098"/>
          <p:cNvSpPr>
            <a:spLocks noGrp="1"/>
          </p:cNvSpPr>
          <p:nvPr>
            <p:ph type="dt" idx="1"/>
          </p:nvPr>
        </p:nvSpPr>
        <p:spPr>
          <a:xfrm>
            <a:off x="3884613" y="0"/>
            <a:ext cx="2971800" cy="457200"/>
          </a:xfrm>
          <a:prstGeom prst="rect">
            <a:avLst/>
          </a:prstGeom>
          <a:noFill/>
          <a:ln w="9525">
            <a:noFill/>
          </a:ln>
        </p:spPr>
        <p:txBody>
          <a:bodyPr/>
          <a:lstStyle>
            <a:lvl1pPr algn="r">
              <a:defRPr sz="1200" noProof="1" dirty="0"/>
            </a:lvl1pPr>
          </a:lstStyle>
          <a:p>
            <a:endParaRPr lang="zh-CN" altLang="en-US"/>
          </a:p>
        </p:txBody>
      </p:sp>
      <p:sp>
        <p:nvSpPr>
          <p:cNvPr id="18436" name="幻灯片图像占位符 4099"/>
          <p:cNvSpPr>
            <a:spLocks noGrp="1" noRot="1" noChangeAspect="1" noChangeArrowheads="1" noTextEdit="1"/>
          </p:cNvSpPr>
          <p:nvPr>
            <p:ph type="sldImg" idx="4294967295"/>
          </p:nvPr>
        </p:nvSpPr>
        <p:spPr bwMode="auto">
          <a:xfrm>
            <a:off x="1143000" y="685800"/>
            <a:ext cx="4572000" cy="3429000"/>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7" name="文本占位符 4100"/>
          <p:cNvSpPr>
            <a:spLocks noGrp="1" noChangeArrowheads="1"/>
          </p:cNvSpPr>
          <p:nvPr>
            <p:ph type="body" sz="quarter" idx="9"/>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102" name="页脚占位符 4101"/>
          <p:cNvSpPr>
            <a:spLocks noGrp="1"/>
          </p:cNvSpPr>
          <p:nvPr>
            <p:ph type="ftr" sz="quarter" idx="4"/>
          </p:nvPr>
        </p:nvSpPr>
        <p:spPr>
          <a:xfrm>
            <a:off x="0" y="8685213"/>
            <a:ext cx="2971800" cy="457200"/>
          </a:xfrm>
          <a:prstGeom prst="rect">
            <a:avLst/>
          </a:prstGeom>
          <a:noFill/>
          <a:ln w="9525">
            <a:noFill/>
          </a:ln>
        </p:spPr>
        <p:txBody>
          <a:bodyPr anchor="b"/>
          <a:lstStyle>
            <a:lvl1pPr>
              <a:defRPr sz="1200" noProof="1" dirty="0"/>
            </a:lvl1pPr>
          </a:lstStyle>
          <a:p>
            <a:endParaRPr lang="zh-CN"/>
          </a:p>
        </p:txBody>
      </p:sp>
      <p:sp>
        <p:nvSpPr>
          <p:cNvPr id="4103" name="灯片编号占位符 4102"/>
          <p:cNvSpPr>
            <a:spLocks noGrp="1"/>
          </p:cNvSpPr>
          <p:nvPr>
            <p:ph type="sldNum" sz="quarter" idx="5"/>
          </p:nvPr>
        </p:nvSpPr>
        <p:spPr>
          <a:xfrm>
            <a:off x="3884613" y="8685213"/>
            <a:ext cx="2971800" cy="457200"/>
          </a:xfrm>
          <a:prstGeom prst="rect">
            <a:avLst/>
          </a:prstGeom>
          <a:noFill/>
          <a:ln w="9525">
            <a:noFill/>
          </a:ln>
        </p:spPr>
        <p:txBody>
          <a:bodyPr vert="horz" wrap="square" lIns="91440" tIns="45720" rIns="91440" bIns="45720" numCol="1" anchor="b" anchorCtr="0" compatLnSpc="1"/>
          <a:lstStyle>
            <a:lvl1pPr algn="r">
              <a:defRPr sz="1200"/>
            </a:lvl1pPr>
          </a:lstStyle>
          <a:p>
            <a:fld id="{80A6B735-CEF2-488E-BAFC-7D578874BAAC}" type="slidenum">
              <a:rPr lang="zh-CN" altLang="en-US"/>
              <a:t>‹#›</a:t>
            </a:fld>
            <a:endParaRPr lang="en-US" altLang="zh-CN"/>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1pPr>
    <a:lvl2pPr marL="457200" lvl="1"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2pPr>
    <a:lvl3pPr marL="914400" lvl="2"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3pPr>
    <a:lvl4pPr marL="1371600" lvl="3"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4pPr>
    <a:lvl5pPr marL="1828800" lvl="4" algn="l" rtl="0" fontAlgn="base">
      <a:spcBef>
        <a:spcPct val="30000"/>
      </a:spcBef>
      <a:spcAft>
        <a:spcPct val="0"/>
      </a:spcAft>
      <a:buFont typeface="Arial" panose="020B0604020202020204" pitchFamily="34" charset="0"/>
      <a:defRPr sz="1200" kern="1200">
        <a:solidFill>
          <a:schemeClr val="tx1"/>
        </a:solidFill>
        <a:latin typeface="Arial" panose="020B0604020202020204" pitchFamily="34" charset="0"/>
        <a:ea typeface="宋体" panose="02010600030101010101" pitchFamily="2" charset="-122"/>
      </a:defRPr>
    </a:lvl5pPr>
    <a:lvl6pPr marL="2286000" lvl="5"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fld id="{48612FD7-D099-426B-9FE5-CEE86D3CF3FD}" type="slidenum">
              <a:rPr lang="zh-CN" altLang="en-US" sz="1200"/>
              <a:t>5</a:t>
            </a:fld>
            <a:endParaRPr lang="en-US" altLang="zh-CN" sz="1200"/>
          </a:p>
        </p:txBody>
      </p:sp>
      <p:sp>
        <p:nvSpPr>
          <p:cNvPr id="24578" name="Rectangle 2"/>
          <p:cNvSpPr>
            <a:spLocks noGrp="1" noRot="1" noChangeAspect="1" noChangeArrowheads="1" noTextEdit="1"/>
          </p:cNvSpPr>
          <p:nvPr>
            <p:ph type="sldImg" idx="4294967295"/>
          </p:nvPr>
        </p:nvSpPr>
        <p:spPr/>
      </p:sp>
      <p:sp>
        <p:nvSpPr>
          <p:cNvPr id="24579" name="Rectangle 3"/>
          <p:cNvSpPr>
            <a:spLocks noGrp="1" noChangeArrowheads="1"/>
          </p:cNvSpPr>
          <p:nvPr>
            <p:ph type="body" idx="4294967295"/>
          </p:nvPr>
        </p:nvSpPr>
        <p:spPr/>
        <p:txBody>
          <a:bodyPr/>
          <a:lstStyle/>
          <a:p>
            <a:endParaRPr lang="zh-CN" altLang="zh-CN" smtClean="0"/>
          </a:p>
        </p:txBody>
      </p:sp>
      <p:sp>
        <p:nvSpPr>
          <p:cNvPr id="24580" name="灯片编号占位符 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69C95750-8EF9-46B7-8E9A-90A259E21943}" type="slidenum">
              <a:rPr lang="zh-CN" altLang="en-US"/>
              <a:t>5</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lgn="r"/>
            <a:fld id="{5AB10828-2364-4616-8903-B3AA274D52F0}" type="slidenum">
              <a:rPr lang="zh-CN" altLang="en-US" sz="1200"/>
              <a:t>6</a:t>
            </a:fld>
            <a:endParaRPr lang="en-US" altLang="zh-CN" sz="1200"/>
          </a:p>
        </p:txBody>
      </p:sp>
      <p:sp>
        <p:nvSpPr>
          <p:cNvPr id="26626" name="Rectangle 2"/>
          <p:cNvSpPr>
            <a:spLocks noGrp="1" noRot="1" noChangeAspect="1" noChangeArrowheads="1" noTextEdit="1"/>
          </p:cNvSpPr>
          <p:nvPr>
            <p:ph type="sldImg" idx="4294967295"/>
          </p:nvPr>
        </p:nvSpPr>
        <p:spPr/>
      </p:sp>
      <p:sp>
        <p:nvSpPr>
          <p:cNvPr id="26627" name="Rectangle 3"/>
          <p:cNvSpPr>
            <a:spLocks noGrp="1" noChangeArrowheads="1"/>
          </p:cNvSpPr>
          <p:nvPr>
            <p:ph type="body" idx="4294967295"/>
          </p:nvPr>
        </p:nvSpPr>
        <p:spPr/>
        <p:txBody>
          <a:bodyPr/>
          <a:lstStyle/>
          <a:p>
            <a:endParaRPr lang="zh-CN" altLang="zh-CN" smtClean="0"/>
          </a:p>
        </p:txBody>
      </p:sp>
      <p:sp>
        <p:nvSpPr>
          <p:cNvPr id="26628" name="灯片编号占位符 1"/>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607DACD-5CF8-4B21-BD8D-17B12FB8BD98}" type="slidenum">
              <a:rPr lang="zh-CN" altLang="en-US"/>
              <a:t>6</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301625" y="6019800"/>
            <a:ext cx="2289175" cy="476250"/>
          </a:xfrm>
          <a:prstGeom prst="rect">
            <a:avLst/>
          </a:prstGeom>
        </p:spPr>
        <p:txBody>
          <a:bodyPr/>
          <a:lstStyle>
            <a:lvl1pPr>
              <a:defRPr/>
            </a:lvl1pPr>
          </a:lstStyle>
          <a:p>
            <a:fld id="{3CF97E21-F319-4A8C-81F9-1E5B4DE906CA}" type="datetimeFigureOut">
              <a:rPr lang="zh-CN" altLang="en-US"/>
              <a:t>2023-01-17</a:t>
            </a:fld>
            <a:endParaRPr lang="en-US" altLang="zh-CN"/>
          </a:p>
        </p:txBody>
      </p:sp>
      <p:sp>
        <p:nvSpPr>
          <p:cNvPr id="3" name="页脚占位符 2"/>
          <p:cNvSpPr>
            <a:spLocks noGrp="1"/>
          </p:cNvSpPr>
          <p:nvPr>
            <p:ph type="ftr" sz="quarter" idx="11"/>
          </p:nvPr>
        </p:nvSpPr>
        <p:spPr>
          <a:xfrm>
            <a:off x="3124200" y="6019800"/>
            <a:ext cx="2895600" cy="476250"/>
          </a:xfrm>
          <a:prstGeom prst="rect">
            <a:avLst/>
          </a:prstGeom>
        </p:spPr>
        <p:txBody>
          <a:bodyPr/>
          <a:lstStyle>
            <a:lvl1pPr>
              <a:defRPr/>
            </a:lvl1pPr>
          </a:lstStyle>
          <a:p>
            <a:endParaRPr lang="en-US" altLang="zh-CN"/>
          </a:p>
        </p:txBody>
      </p:sp>
      <p:sp>
        <p:nvSpPr>
          <p:cNvPr id="4" name="灯片编号占位符 3"/>
          <p:cNvSpPr>
            <a:spLocks noGrp="1"/>
          </p:cNvSpPr>
          <p:nvPr>
            <p:ph type="sldNum" sz="quarter" idx="12"/>
          </p:nvPr>
        </p:nvSpPr>
        <p:spPr>
          <a:xfrm>
            <a:off x="6553200" y="6019800"/>
            <a:ext cx="2289175" cy="476250"/>
          </a:xfrm>
          <a:prstGeom prst="rect">
            <a:avLst/>
          </a:prstGeom>
        </p:spPr>
        <p:txBody>
          <a:bodyPr/>
          <a:lstStyle>
            <a:lvl1pPr>
              <a:defRPr/>
            </a:lvl1pPr>
          </a:lstStyle>
          <a:p>
            <a:fld id="{A72B2B24-5410-4E2D-9D24-8FC31E03E0B3}"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2023-01-17</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自定义版式">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cstate="email">
            <a:lum/>
          </a:blip>
          <a:srcRect/>
          <a:stretch>
            <a:fillRect/>
          </a:stretch>
        </a:blipFill>
        <a:effectLst/>
      </p:bgPr>
    </p:bg>
    <p:spTree>
      <p:nvGrpSpPr>
        <p:cNvPr id="1" name=""/>
        <p:cNvGrpSpPr/>
        <p:nvPr/>
      </p:nvGrpSpPr>
      <p:grpSpPr>
        <a:xfrm>
          <a:off x="0" y="0"/>
          <a:ext cx="0" cy="0"/>
          <a:chOff x="0" y="0"/>
          <a:chExt cx="0" cy="0"/>
        </a:xfrm>
      </p:grpSpPr>
      <p:sp>
        <p:nvSpPr>
          <p:cNvPr id="1027" name="标题占位符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8" name="文本占位符 2"/>
          <p:cNvSpPr>
            <a:spLocks noGrp="1" noChangeArrowheads="1"/>
          </p:cNvSpPr>
          <p:nvPr>
            <p:ph type="body" idx="9"/>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bwMode="auto">
          <a:xfrm>
            <a:off x="1863395" y="1484784"/>
            <a:ext cx="5661025" cy="1812298"/>
            <a:chOff x="3390" y="2508"/>
            <a:chExt cx="8914" cy="2851"/>
          </a:xfrm>
        </p:grpSpPr>
        <p:sp>
          <p:nvSpPr>
            <p:cNvPr id="19468" name="文本框 6"/>
            <p:cNvSpPr txBox="1">
              <a:spLocks noChangeArrowheads="1"/>
            </p:cNvSpPr>
            <p:nvPr/>
          </p:nvSpPr>
          <p:spPr bwMode="auto">
            <a:xfrm>
              <a:off x="3390" y="4052"/>
              <a:ext cx="8914" cy="1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800" dirty="0">
                  <a:latin typeface="黑体" panose="02010609060101010101" pitchFamily="49" charset="-122"/>
                  <a:ea typeface="黑体" panose="02010609060101010101" pitchFamily="49" charset="-122"/>
                </a:rPr>
                <a:t>4.2 </a:t>
              </a:r>
              <a:r>
                <a:rPr lang="zh-CN" altLang="en-US" sz="4800" dirty="0">
                  <a:latin typeface="黑体" panose="02010609060101010101" pitchFamily="49" charset="-122"/>
                  <a:ea typeface="黑体" panose="02010609060101010101" pitchFamily="49" charset="-122"/>
                </a:rPr>
                <a:t>简单随机抽样 </a:t>
              </a:r>
            </a:p>
          </p:txBody>
        </p:sp>
        <p:sp>
          <p:nvSpPr>
            <p:cNvPr id="19469" name="文本框 8"/>
            <p:cNvSpPr txBox="1">
              <a:spLocks noChangeArrowheads="1"/>
            </p:cNvSpPr>
            <p:nvPr/>
          </p:nvSpPr>
          <p:spPr bwMode="auto">
            <a:xfrm>
              <a:off x="3532" y="2508"/>
              <a:ext cx="8772" cy="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eaLnBrk="0" hangingPunct="0">
                <a:lnSpc>
                  <a:spcPct val="120000"/>
                </a:lnSpc>
              </a:pPr>
              <a:r>
                <a:rPr lang="zh-CN" altLang="en-US" sz="3000" dirty="0">
                  <a:latin typeface="黑体" panose="02010609060101010101" pitchFamily="49" charset="-122"/>
                  <a:ea typeface="黑体" panose="02010609060101010101" pitchFamily="49" charset="-122"/>
                </a:rPr>
                <a:t>第</a:t>
              </a:r>
              <a:r>
                <a:rPr lang="en-US" altLang="zh-CN" sz="3000" dirty="0">
                  <a:latin typeface="黑体" panose="02010609060101010101" pitchFamily="49" charset="-122"/>
                  <a:ea typeface="黑体" panose="02010609060101010101" pitchFamily="49" charset="-122"/>
                </a:rPr>
                <a:t>4</a:t>
              </a:r>
              <a:r>
                <a:rPr lang="zh-CN" altLang="en-US" sz="3000" dirty="0">
                  <a:latin typeface="黑体" panose="02010609060101010101" pitchFamily="49" charset="-122"/>
                  <a:ea typeface="黑体" panose="02010609060101010101" pitchFamily="49" charset="-122"/>
                </a:rPr>
                <a:t>章 数据的收集、整理与描述</a:t>
              </a:r>
            </a:p>
          </p:txBody>
        </p:sp>
      </p:grpSp>
      <p:sp>
        <p:nvSpPr>
          <p:cNvPr id="5" name="矩形 4"/>
          <p:cNvSpPr/>
          <p:nvPr/>
        </p:nvSpPr>
        <p:spPr>
          <a:xfrm>
            <a:off x="0" y="594928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10"/>
          <p:cNvSpPr txBox="1">
            <a:spLocks noChangeArrowheads="1"/>
          </p:cNvSpPr>
          <p:nvPr/>
        </p:nvSpPr>
        <p:spPr bwMode="auto">
          <a:xfrm>
            <a:off x="1023938" y="500063"/>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endParaRPr lang="zh-CN" altLang="en-US" sz="3600" b="1">
              <a:solidFill>
                <a:srgbClr val="FF0000"/>
              </a:solidFill>
              <a:latin typeface="Times New Roman" panose="02020603050405020304" pitchFamily="18" charset="0"/>
              <a:sym typeface="Wingdings" panose="05000000000000000000" pitchFamily="2" charset="2"/>
            </a:endParaRPr>
          </a:p>
        </p:txBody>
      </p:sp>
      <p:pic>
        <p:nvPicPr>
          <p:cNvPr id="30722" name="Picture 7" descr="思维拓展"/>
          <p:cNvPicPr>
            <a:picLocks noChangeAspect="1" noChangeArrowheads="1"/>
          </p:cNvPicPr>
          <p:nvPr/>
        </p:nvPicPr>
        <p:blipFill>
          <a:blip r:embed="rId2" cstate="email"/>
          <a:srcRect/>
          <a:stretch>
            <a:fillRect/>
          </a:stretch>
        </p:blipFill>
        <p:spPr bwMode="auto">
          <a:xfrm>
            <a:off x="539750" y="700088"/>
            <a:ext cx="252571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矩形 11"/>
          <p:cNvSpPr>
            <a:spLocks noChangeArrowheads="1"/>
          </p:cNvSpPr>
          <p:nvPr/>
        </p:nvSpPr>
        <p:spPr bwMode="auto">
          <a:xfrm>
            <a:off x="323850" y="1665288"/>
            <a:ext cx="6034088"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2800" b="1">
                <a:latin typeface="宋体" panose="02010600030101010101" pitchFamily="2" charset="-122"/>
              </a:rPr>
              <a:t>2</a:t>
            </a:r>
            <a:r>
              <a:rPr lang="zh-CN" altLang="en-US" sz="2800" b="1">
                <a:latin typeface="宋体" panose="02010600030101010101" pitchFamily="2" charset="-122"/>
              </a:rPr>
              <a:t>、在某次篮球赛中，解说员介绍了参加美国职业篮球队的</a:t>
            </a:r>
            <a:r>
              <a:rPr lang="en-US" altLang="zh-CN" sz="2800" b="1">
                <a:latin typeface="宋体" panose="02010600030101010101" pitchFamily="2" charset="-122"/>
              </a:rPr>
              <a:t>3</a:t>
            </a:r>
            <a:r>
              <a:rPr lang="zh-CN" altLang="en-US" sz="2800" b="1">
                <a:latin typeface="宋体" panose="02010600030101010101" pitchFamily="2" charset="-122"/>
              </a:rPr>
              <a:t>名中国籍队员的身高，有位观众把这</a:t>
            </a:r>
            <a:r>
              <a:rPr lang="en-US" altLang="zh-CN" sz="2800" b="1">
                <a:latin typeface="宋体" panose="02010600030101010101" pitchFamily="2" charset="-122"/>
              </a:rPr>
              <a:t>3</a:t>
            </a:r>
            <a:r>
              <a:rPr lang="zh-CN" altLang="en-US" sz="2800" b="1">
                <a:latin typeface="宋体" panose="02010600030101010101" pitchFamily="2" charset="-122"/>
              </a:rPr>
              <a:t>个人的平均身高与美国人的平均身高进行比较，得出一个结论：“中国人的平均身高比美国人高”。</a:t>
            </a:r>
          </a:p>
          <a:p>
            <a:pPr>
              <a:spcBef>
                <a:spcPct val="50000"/>
              </a:spcBef>
            </a:pPr>
            <a:endParaRPr lang="zh-CN" altLang="en-US" sz="2800" b="1">
              <a:latin typeface="宋体" panose="02010600030101010101" pitchFamily="2" charset="-122"/>
            </a:endParaRPr>
          </a:p>
        </p:txBody>
      </p:sp>
      <p:sp>
        <p:nvSpPr>
          <p:cNvPr id="21510" name="矩形 12"/>
          <p:cNvSpPr>
            <a:spLocks noChangeArrowheads="1"/>
          </p:cNvSpPr>
          <p:nvPr/>
        </p:nvSpPr>
        <p:spPr bwMode="auto">
          <a:xfrm>
            <a:off x="539750" y="4702175"/>
            <a:ext cx="30416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b="1">
                <a:latin typeface="宋体" panose="02010600030101010101" pitchFamily="2" charset="-122"/>
              </a:rPr>
              <a:t>这个说法正确吗？</a:t>
            </a:r>
            <a:endParaRPr lang="zh-CN" altLang="en-US" sz="2800">
              <a:latin typeface="Comic Sans MS" panose="030F0702030302020204" pitchFamily="66" charset="0"/>
            </a:endParaRPr>
          </a:p>
        </p:txBody>
      </p:sp>
      <p:pic>
        <p:nvPicPr>
          <p:cNvPr id="30725" name="图片 1" descr="9211002977ba77c593d6925f36ec170f"/>
          <p:cNvPicPr>
            <a:picLocks noChangeAspect="1" noChangeArrowheads="1"/>
          </p:cNvPicPr>
          <p:nvPr/>
        </p:nvPicPr>
        <p:blipFill>
          <a:blip r:embed="rId3" cstate="email"/>
          <a:srcRect/>
          <a:stretch>
            <a:fillRect/>
          </a:stretch>
        </p:blipFill>
        <p:spPr bwMode="auto">
          <a:xfrm>
            <a:off x="6357938" y="1797050"/>
            <a:ext cx="2616200" cy="392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box(in)">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1510"/>
                                        </p:tgtEl>
                                        <p:attrNameLst>
                                          <p:attrName>style.visibility</p:attrName>
                                        </p:attrNameLst>
                                      </p:cBhvr>
                                      <p:to>
                                        <p:strVal val="visible"/>
                                      </p:to>
                                    </p:set>
                                    <p:anim calcmode="lin" valueType="num">
                                      <p:cBhvr>
                                        <p:cTn id="12" dur="500" fill="hold"/>
                                        <p:tgtEl>
                                          <p:spTgt spid="21510"/>
                                        </p:tgtEl>
                                        <p:attrNameLst>
                                          <p:attrName>ppt_x</p:attrName>
                                        </p:attrNameLst>
                                      </p:cBhvr>
                                      <p:tavLst>
                                        <p:tav tm="0">
                                          <p:val>
                                            <p:strVal val="#ppt_x"/>
                                          </p:val>
                                        </p:tav>
                                        <p:tav tm="100000">
                                          <p:val>
                                            <p:strVal val="#ppt_x"/>
                                          </p:val>
                                        </p:tav>
                                      </p:tavLst>
                                    </p:anim>
                                    <p:anim calcmode="lin" valueType="num">
                                      <p:cBhvr>
                                        <p:cTn id="13" dur="500" fill="hold"/>
                                        <p:tgtEl>
                                          <p:spTgt spid="215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ChangeArrowheads="1"/>
          </p:cNvSpPr>
          <p:nvPr/>
        </p:nvSpPr>
        <p:spPr bwMode="auto">
          <a:xfrm>
            <a:off x="755650" y="1268413"/>
            <a:ext cx="51117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zh-CN" altLang="en-GB" sz="3200" b="1">
                <a:latin typeface="黑体" panose="02010609060101010101" pitchFamily="49" charset="-122"/>
                <a:ea typeface="黑体" panose="02010609060101010101" pitchFamily="49" charset="-122"/>
              </a:rPr>
              <a:t>在选取样本时</a:t>
            </a:r>
            <a:r>
              <a:rPr lang="zh-CN" altLang="en-GB" sz="3200" b="1">
                <a:solidFill>
                  <a:srgbClr val="0000FF"/>
                </a:solidFill>
                <a:latin typeface="黑体" panose="02010609060101010101" pitchFamily="49" charset="-122"/>
                <a:ea typeface="黑体" panose="02010609060101010101" pitchFamily="49" charset="-122"/>
              </a:rPr>
              <a:t>应注意</a:t>
            </a:r>
            <a:r>
              <a:rPr lang="zh-CN" altLang="en-GB" sz="2800" b="1">
                <a:solidFill>
                  <a:srgbClr val="0000FF"/>
                </a:solidFill>
                <a:latin typeface="宋体" panose="02010600030101010101" pitchFamily="2" charset="-122"/>
              </a:rPr>
              <a:t>：</a:t>
            </a:r>
            <a:endParaRPr lang="en-US" altLang="zh-CN" sz="2800" b="1">
              <a:solidFill>
                <a:srgbClr val="0000FF"/>
              </a:solidFill>
              <a:latin typeface="宋体" panose="02010600030101010101" pitchFamily="2" charset="-122"/>
            </a:endParaRPr>
          </a:p>
        </p:txBody>
      </p:sp>
      <p:sp>
        <p:nvSpPr>
          <p:cNvPr id="120835" name="Rectangle 3"/>
          <p:cNvSpPr>
            <a:spLocks noChangeArrowheads="1"/>
          </p:cNvSpPr>
          <p:nvPr/>
        </p:nvSpPr>
        <p:spPr bwMode="auto">
          <a:xfrm>
            <a:off x="827088" y="1916113"/>
            <a:ext cx="54181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en-GB" sz="2800" b="1">
                <a:latin typeface="宋体" panose="02010600030101010101" pitchFamily="2" charset="-122"/>
              </a:rPr>
              <a:t>1.所选取的样本必须具有</a:t>
            </a:r>
            <a:r>
              <a:rPr lang="zh-CN" altLang="en-GB" sz="2800" b="1">
                <a:solidFill>
                  <a:srgbClr val="0000FF"/>
                </a:solidFill>
                <a:latin typeface="宋体" panose="02010600030101010101" pitchFamily="2" charset="-122"/>
              </a:rPr>
              <a:t>代表性</a:t>
            </a:r>
            <a:r>
              <a:rPr lang="en-GB" altLang="zh-CN" sz="2800" b="1">
                <a:solidFill>
                  <a:srgbClr val="0000FF"/>
                </a:solidFill>
                <a:latin typeface="宋体" panose="02010600030101010101" pitchFamily="2" charset="-122"/>
              </a:rPr>
              <a:t>.</a:t>
            </a:r>
            <a:endParaRPr lang="en-US" altLang="zh-CN" sz="2800" b="1">
              <a:solidFill>
                <a:srgbClr val="0000FF"/>
              </a:solidFill>
              <a:latin typeface="宋体" panose="02010600030101010101" pitchFamily="2" charset="-122"/>
            </a:endParaRPr>
          </a:p>
        </p:txBody>
      </p:sp>
      <p:sp>
        <p:nvSpPr>
          <p:cNvPr id="120836" name="Rectangle 4"/>
          <p:cNvSpPr>
            <a:spLocks noChangeArrowheads="1"/>
          </p:cNvSpPr>
          <p:nvPr/>
        </p:nvSpPr>
        <p:spPr bwMode="auto">
          <a:xfrm>
            <a:off x="785813" y="2436813"/>
            <a:ext cx="57769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zh-CN" altLang="en-GB" sz="2800" b="1">
                <a:latin typeface="宋体" panose="02010600030101010101" pitchFamily="2" charset="-122"/>
              </a:rPr>
              <a:t>2.所选取的样本的容量应该</a:t>
            </a:r>
            <a:r>
              <a:rPr lang="zh-CN" altLang="en-GB" sz="2800" b="1">
                <a:solidFill>
                  <a:srgbClr val="0000FF"/>
                </a:solidFill>
                <a:latin typeface="宋体" panose="02010600030101010101" pitchFamily="2" charset="-122"/>
              </a:rPr>
              <a:t>足够大</a:t>
            </a:r>
            <a:r>
              <a:rPr lang="en-GB" altLang="zh-CN" sz="2800" b="1">
                <a:solidFill>
                  <a:srgbClr val="0000FF"/>
                </a:solidFill>
                <a:latin typeface="宋体" panose="02010600030101010101" pitchFamily="2" charset="-122"/>
              </a:rPr>
              <a:t>.</a:t>
            </a:r>
            <a:endParaRPr lang="en-US" altLang="zh-CN" sz="2800" b="1">
              <a:solidFill>
                <a:srgbClr val="0000FF"/>
              </a:solidFill>
              <a:latin typeface="宋体" panose="02010600030101010101" pitchFamily="2" charset="-122"/>
            </a:endParaRPr>
          </a:p>
        </p:txBody>
      </p:sp>
      <p:sp>
        <p:nvSpPr>
          <p:cNvPr id="120838" name="Rectangle 6"/>
          <p:cNvSpPr>
            <a:spLocks noChangeArrowheads="1"/>
          </p:cNvSpPr>
          <p:nvPr/>
        </p:nvSpPr>
        <p:spPr bwMode="auto">
          <a:xfrm>
            <a:off x="323850" y="4149725"/>
            <a:ext cx="7956550"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20000"/>
              </a:spcBef>
              <a:buClr>
                <a:schemeClr val="folHlink"/>
              </a:buClr>
              <a:buSzPct val="85000"/>
              <a:buFont typeface="Wingdings 2" panose="05020102010507070707" pitchFamily="18" charset="2"/>
              <a:buNone/>
            </a:pPr>
            <a:r>
              <a:rPr lang="zh-CN" altLang="en-GB" sz="3600" b="1">
                <a:solidFill>
                  <a:srgbClr val="0000FF"/>
                </a:solidFill>
              </a:rPr>
              <a:t>    </a:t>
            </a:r>
            <a:r>
              <a:rPr lang="zh-CN" altLang="en-GB" sz="2800" b="1">
                <a:solidFill>
                  <a:srgbClr val="0000FF"/>
                </a:solidFill>
              </a:rPr>
              <a:t>这样所选取的样本才能反映总体的特性</a:t>
            </a:r>
            <a:r>
              <a:rPr lang="en-GB" altLang="zh-CN" sz="2800" b="1">
                <a:solidFill>
                  <a:srgbClr val="0000FF"/>
                </a:solidFill>
              </a:rPr>
              <a:t>,</a:t>
            </a:r>
            <a:r>
              <a:rPr lang="zh-CN" altLang="en-GB" sz="2800" b="1">
                <a:solidFill>
                  <a:srgbClr val="0000FF"/>
                </a:solidFill>
              </a:rPr>
              <a:t>才比较合适</a:t>
            </a:r>
            <a:r>
              <a:rPr lang="en-GB" altLang="zh-CN" sz="2800" b="1">
                <a:solidFill>
                  <a:srgbClr val="0000FF"/>
                </a:solidFill>
              </a:rPr>
              <a:t>.</a:t>
            </a:r>
            <a:endParaRPr lang="en-US" altLang="zh-CN" sz="2800" b="1">
              <a:solidFill>
                <a:srgbClr val="0000FF"/>
              </a:solidFill>
            </a:endParaRPr>
          </a:p>
        </p:txBody>
      </p:sp>
      <p:sp>
        <p:nvSpPr>
          <p:cNvPr id="120840" name="Rectangle 8"/>
          <p:cNvSpPr>
            <a:spLocks noChangeArrowheads="1"/>
          </p:cNvSpPr>
          <p:nvPr/>
        </p:nvSpPr>
        <p:spPr bwMode="auto">
          <a:xfrm>
            <a:off x="795338" y="3167063"/>
            <a:ext cx="66563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GB" sz="2800" b="1">
                <a:latin typeface="宋体" panose="02010600030101010101" pitchFamily="2" charset="-122"/>
              </a:rPr>
              <a:t>3.</a:t>
            </a:r>
            <a:r>
              <a:rPr lang="zh-CN" altLang="en-US" sz="2800" b="1"/>
              <a:t>样本要</a:t>
            </a:r>
            <a:r>
              <a:rPr lang="zh-CN" altLang="en-US" sz="2800" b="1">
                <a:solidFill>
                  <a:srgbClr val="0000FF"/>
                </a:solidFill>
              </a:rPr>
              <a:t>避免遗漏</a:t>
            </a:r>
            <a:r>
              <a:rPr lang="zh-CN" altLang="en-US" sz="2800" b="1"/>
              <a:t>某一个群体．</a:t>
            </a:r>
          </a:p>
        </p:txBody>
      </p:sp>
      <p:sp>
        <p:nvSpPr>
          <p:cNvPr id="31750" name="Text Box 10"/>
          <p:cNvSpPr txBox="1">
            <a:spLocks noChangeArrowheads="1"/>
          </p:cNvSpPr>
          <p:nvPr/>
        </p:nvSpPr>
        <p:spPr bwMode="auto">
          <a:xfrm>
            <a:off x="539750" y="620713"/>
            <a:ext cx="756761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200" b="1">
                <a:latin typeface="Times New Roman" panose="02020603050405020304" pitchFamily="18" charset="0"/>
              </a:rPr>
              <a:t>       </a:t>
            </a:r>
            <a:r>
              <a:rPr lang="zh-CN" altLang="en-US" sz="3200" b="1">
                <a:latin typeface="黑体" panose="02010609060101010101" pitchFamily="49" charset="-122"/>
                <a:ea typeface="黑体" panose="02010609060101010101" pitchFamily="49" charset="-122"/>
              </a:rPr>
              <a:t>由（</a:t>
            </a:r>
            <a:r>
              <a:rPr lang="en-US" altLang="zh-CN" sz="3200" b="1">
                <a:latin typeface="黑体" panose="02010609060101010101" pitchFamily="49" charset="-122"/>
                <a:ea typeface="黑体" panose="02010609060101010101" pitchFamily="49" charset="-122"/>
              </a:rPr>
              <a:t>1)</a:t>
            </a:r>
            <a:r>
              <a:rPr lang="zh-CN" altLang="en-US" sz="3200" b="1">
                <a:latin typeface="黑体" panose="02010609060101010101" pitchFamily="49" charset="-122"/>
                <a:ea typeface="黑体" panose="02010609060101010101" pitchFamily="49" charset="-122"/>
              </a:rPr>
              <a:t>和</a:t>
            </a:r>
            <a:r>
              <a:rPr lang="en-US" altLang="zh-CN" sz="3200" b="1">
                <a:latin typeface="黑体" panose="02010609060101010101" pitchFamily="49" charset="-122"/>
                <a:ea typeface="黑体" panose="02010609060101010101" pitchFamily="49" charset="-122"/>
              </a:rPr>
              <a:t>(2)</a:t>
            </a:r>
            <a:r>
              <a:rPr lang="zh-CN" altLang="en-US" sz="3200" b="1">
                <a:latin typeface="黑体" panose="02010609060101010101" pitchFamily="49" charset="-122"/>
                <a:ea typeface="黑体" panose="02010609060101010101" pitchFamily="49" charset="-122"/>
              </a:rPr>
              <a:t>，你悟出了什么道理？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0834"/>
                                        </p:tgtEl>
                                        <p:attrNameLst>
                                          <p:attrName>style.visibility</p:attrName>
                                        </p:attrNameLst>
                                      </p:cBhvr>
                                      <p:to>
                                        <p:strVal val="visible"/>
                                      </p:to>
                                    </p:set>
                                    <p:animEffect transition="in" filter="wipe(left)">
                                      <p:cBhvr>
                                        <p:cTn id="7" dur="500"/>
                                        <p:tgtEl>
                                          <p:spTgt spid="12083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0835"/>
                                        </p:tgtEl>
                                        <p:attrNameLst>
                                          <p:attrName>style.visibility</p:attrName>
                                        </p:attrNameLst>
                                      </p:cBhvr>
                                      <p:to>
                                        <p:strVal val="visible"/>
                                      </p:to>
                                    </p:set>
                                    <p:animEffect transition="in" filter="wipe(left)">
                                      <p:cBhvr>
                                        <p:cTn id="12" dur="500"/>
                                        <p:tgtEl>
                                          <p:spTgt spid="12083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0836"/>
                                        </p:tgtEl>
                                        <p:attrNameLst>
                                          <p:attrName>style.visibility</p:attrName>
                                        </p:attrNameLst>
                                      </p:cBhvr>
                                      <p:to>
                                        <p:strVal val="visible"/>
                                      </p:to>
                                    </p:set>
                                    <p:animEffect transition="in" filter="wipe(left)">
                                      <p:cBhvr>
                                        <p:cTn id="17" dur="500"/>
                                        <p:tgtEl>
                                          <p:spTgt spid="1208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0840"/>
                                        </p:tgtEl>
                                        <p:attrNameLst>
                                          <p:attrName>style.visibility</p:attrName>
                                        </p:attrNameLst>
                                      </p:cBhvr>
                                      <p:to>
                                        <p:strVal val="visible"/>
                                      </p:to>
                                    </p:set>
                                    <p:animEffect transition="in" filter="wipe(left)">
                                      <p:cBhvr>
                                        <p:cTn id="22" dur="500"/>
                                        <p:tgtEl>
                                          <p:spTgt spid="12084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0838"/>
                                        </p:tgtEl>
                                        <p:attrNameLst>
                                          <p:attrName>style.visibility</p:attrName>
                                        </p:attrNameLst>
                                      </p:cBhvr>
                                      <p:to>
                                        <p:strVal val="visible"/>
                                      </p:to>
                                    </p:set>
                                    <p:animEffect transition="in" filter="wipe(left)">
                                      <p:cBhvr>
                                        <p:cTn id="27" dur="500"/>
                                        <p:tgtEl>
                                          <p:spTgt spid="1208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p:bldP spid="120835" grpId="0"/>
      <p:bldP spid="120836" grpId="0"/>
      <p:bldP spid="120838" grpId="0"/>
      <p:bldP spid="12084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58775" y="1628775"/>
            <a:ext cx="878522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dirty="0">
                <a:solidFill>
                  <a:srgbClr val="0070C0"/>
                </a:solidFill>
                <a:latin typeface="宋体" panose="02010600030101010101" pitchFamily="2" charset="-122"/>
              </a:rPr>
              <a:t>例</a:t>
            </a:r>
            <a:r>
              <a:rPr lang="en-US" altLang="zh-CN" sz="2800" b="1" dirty="0">
                <a:solidFill>
                  <a:srgbClr val="0070C0"/>
                </a:solidFill>
                <a:latin typeface="宋体" panose="02010600030101010101" pitchFamily="2" charset="-122"/>
              </a:rPr>
              <a:t>1 </a:t>
            </a:r>
            <a:r>
              <a:rPr lang="zh-CN" altLang="en-US" sz="2800" b="1" dirty="0">
                <a:latin typeface="宋体" panose="02010600030101010101" pitchFamily="2" charset="-122"/>
              </a:rPr>
              <a:t>李大伯为了估计一代大豆种子中大豆的粒数，先</a:t>
            </a:r>
          </a:p>
          <a:p>
            <a:r>
              <a:rPr lang="zh-CN" altLang="en-US" sz="2800" b="1" dirty="0">
                <a:latin typeface="宋体" panose="02010600030101010101" pitchFamily="2" charset="-122"/>
              </a:rPr>
              <a:t>从袋中取出</a:t>
            </a:r>
            <a:r>
              <a:rPr lang="en-US" altLang="zh-CN" sz="2800" b="1" dirty="0">
                <a:latin typeface="宋体" panose="02010600030101010101" pitchFamily="2" charset="-122"/>
              </a:rPr>
              <a:t>50</a:t>
            </a:r>
            <a:r>
              <a:rPr lang="zh-CN" altLang="en-US" sz="2800" b="1" dirty="0">
                <a:latin typeface="宋体" panose="02010600030101010101" pitchFamily="2" charset="-122"/>
              </a:rPr>
              <a:t>粒，做上记号，然后放回袋中</a:t>
            </a:r>
            <a:r>
              <a:rPr lang="en-US" altLang="zh-CN" sz="2800" b="1" dirty="0">
                <a:latin typeface="宋体" panose="02010600030101010101" pitchFamily="2" charset="-122"/>
              </a:rPr>
              <a:t>.</a:t>
            </a:r>
            <a:r>
              <a:rPr lang="zh-CN" altLang="en-US" sz="2800" b="1" dirty="0">
                <a:latin typeface="宋体" panose="02010600030101010101" pitchFamily="2" charset="-122"/>
              </a:rPr>
              <a:t>将豆粒搅</a:t>
            </a:r>
          </a:p>
          <a:p>
            <a:r>
              <a:rPr lang="zh-CN" altLang="en-US" sz="2800" b="1" dirty="0">
                <a:latin typeface="宋体" panose="02010600030101010101" pitchFamily="2" charset="-122"/>
              </a:rPr>
              <a:t>匀，再从袋中取出</a:t>
            </a:r>
            <a:r>
              <a:rPr lang="en-US" altLang="zh-CN" sz="2800" b="1" dirty="0">
                <a:latin typeface="宋体" panose="02010600030101010101" pitchFamily="2" charset="-122"/>
              </a:rPr>
              <a:t>100</a:t>
            </a:r>
            <a:r>
              <a:rPr lang="zh-CN" altLang="en-US" sz="2800" b="1" dirty="0">
                <a:latin typeface="宋体" panose="02010600030101010101" pitchFamily="2" charset="-122"/>
              </a:rPr>
              <a:t>粒，从这</a:t>
            </a:r>
            <a:r>
              <a:rPr lang="en-US" altLang="zh-CN" sz="2800" b="1" dirty="0">
                <a:latin typeface="宋体" panose="02010600030101010101" pitchFamily="2" charset="-122"/>
              </a:rPr>
              <a:t>100</a:t>
            </a:r>
            <a:r>
              <a:rPr lang="zh-CN" altLang="en-US" sz="2800" b="1" dirty="0">
                <a:latin typeface="宋体" panose="02010600030101010101" pitchFamily="2" charset="-122"/>
              </a:rPr>
              <a:t>粒中，找出带记号</a:t>
            </a:r>
          </a:p>
          <a:p>
            <a:r>
              <a:rPr lang="zh-CN" altLang="en-US" sz="2800" b="1" dirty="0">
                <a:latin typeface="宋体" panose="02010600030101010101" pitchFamily="2" charset="-122"/>
              </a:rPr>
              <a:t>的大豆</a:t>
            </a:r>
            <a:r>
              <a:rPr lang="en-US" altLang="zh-CN" sz="2800" b="1" dirty="0">
                <a:latin typeface="宋体" panose="02010600030101010101" pitchFamily="2" charset="-122"/>
              </a:rPr>
              <a:t>.</a:t>
            </a:r>
            <a:r>
              <a:rPr lang="zh-CN" altLang="en-US" sz="2800" b="1" dirty="0">
                <a:latin typeface="宋体" panose="02010600030101010101" pitchFamily="2" charset="-122"/>
              </a:rPr>
              <a:t>如果带记号的大豆有</a:t>
            </a:r>
            <a:r>
              <a:rPr lang="en-US" altLang="zh-CN" sz="2800" b="1" dirty="0">
                <a:latin typeface="宋体" panose="02010600030101010101" pitchFamily="2" charset="-122"/>
              </a:rPr>
              <a:t>2</a:t>
            </a:r>
            <a:r>
              <a:rPr lang="zh-CN" altLang="en-US" sz="2800" b="1" dirty="0">
                <a:latin typeface="宋体" panose="02010600030101010101" pitchFamily="2" charset="-122"/>
              </a:rPr>
              <a:t>粒，便可以估计出袋中</a:t>
            </a:r>
          </a:p>
          <a:p>
            <a:r>
              <a:rPr lang="zh-CN" altLang="en-US" sz="2800" b="1" dirty="0">
                <a:latin typeface="宋体" panose="02010600030101010101" pitchFamily="2" charset="-122"/>
              </a:rPr>
              <a:t>所有大豆的粒数</a:t>
            </a:r>
            <a:r>
              <a:rPr lang="en-US" altLang="zh-CN" sz="2800" b="1" dirty="0">
                <a:latin typeface="宋体" panose="02010600030101010101" pitchFamily="2" charset="-122"/>
              </a:rPr>
              <a:t>.</a:t>
            </a:r>
            <a:r>
              <a:rPr lang="zh-CN" altLang="en-US" sz="2800" b="1" dirty="0">
                <a:latin typeface="宋体" panose="02010600030101010101" pitchFamily="2" charset="-122"/>
              </a:rPr>
              <a:t>你知道他是怎样估计的吗？</a:t>
            </a:r>
          </a:p>
        </p:txBody>
      </p:sp>
      <p:sp>
        <p:nvSpPr>
          <p:cNvPr id="3" name="TextBox 2"/>
          <p:cNvSpPr txBox="1">
            <a:spLocks noChangeArrowheads="1"/>
          </p:cNvSpPr>
          <p:nvPr/>
        </p:nvSpPr>
        <p:spPr bwMode="auto">
          <a:xfrm>
            <a:off x="611188" y="4221163"/>
            <a:ext cx="6840537"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solidFill>
                  <a:srgbClr val="0000FF"/>
                </a:solidFill>
                <a:latin typeface="宋体" panose="02010600030101010101" pitchFamily="2" charset="-122"/>
              </a:rPr>
              <a:t>解：第二次取出的大豆中，带记号的大豆占</a:t>
            </a:r>
            <a:r>
              <a:rPr lang="en-US" altLang="zh-CN" sz="2800" b="1">
                <a:solidFill>
                  <a:srgbClr val="0000FF"/>
                </a:solidFill>
                <a:latin typeface="宋体" panose="02010600030101010101" pitchFamily="2" charset="-122"/>
              </a:rPr>
              <a:t>100</a:t>
            </a:r>
            <a:r>
              <a:rPr lang="zh-CN" altLang="en-US" sz="2800" b="1">
                <a:solidFill>
                  <a:srgbClr val="0000FF"/>
                </a:solidFill>
                <a:latin typeface="宋体" panose="02010600030101010101" pitchFamily="2" charset="-122"/>
              </a:rPr>
              <a:t>粒大豆的</a:t>
            </a:r>
            <a:r>
              <a:rPr lang="en-US" altLang="zh-CN" sz="2800" b="1">
                <a:solidFill>
                  <a:srgbClr val="0000FF"/>
                </a:solidFill>
                <a:latin typeface="宋体" panose="02010600030101010101" pitchFamily="2" charset="-122"/>
              </a:rPr>
              <a:t>2℅</a:t>
            </a:r>
            <a:r>
              <a:rPr lang="zh-CN" altLang="en-US" sz="2800" b="1">
                <a:solidFill>
                  <a:srgbClr val="0000FF"/>
                </a:solidFill>
                <a:latin typeface="宋体" panose="02010600030101010101" pitchFamily="2" charset="-122"/>
              </a:rPr>
              <a:t>，由于经过搅匀，带记号的大豆在袋中是均匀分布的</a:t>
            </a:r>
            <a:r>
              <a:rPr lang="en-US" altLang="zh-CN" sz="2800" b="1">
                <a:solidFill>
                  <a:srgbClr val="0000FF"/>
                </a:solidFill>
                <a:latin typeface="宋体" panose="02010600030101010101" pitchFamily="2" charset="-122"/>
              </a:rPr>
              <a:t>.</a:t>
            </a:r>
            <a:r>
              <a:rPr lang="zh-CN" altLang="en-US" sz="2800" b="1">
                <a:solidFill>
                  <a:srgbClr val="0000FF"/>
                </a:solidFill>
                <a:latin typeface="宋体" panose="02010600030101010101" pitchFamily="2" charset="-122"/>
              </a:rPr>
              <a:t>所以，估计袋中约有大豆</a:t>
            </a:r>
            <a:r>
              <a:rPr lang="en-US" altLang="zh-CN" sz="2800" b="1">
                <a:solidFill>
                  <a:srgbClr val="0000FF"/>
                </a:solidFill>
                <a:latin typeface="宋体" panose="02010600030101010101" pitchFamily="2" charset="-122"/>
              </a:rPr>
              <a:t>50÷2℅=2500</a:t>
            </a:r>
            <a:r>
              <a:rPr lang="zh-CN" altLang="en-US" sz="2800" b="1">
                <a:solidFill>
                  <a:srgbClr val="0000FF"/>
                </a:solidFill>
                <a:latin typeface="宋体" panose="02010600030101010101" pitchFamily="2" charset="-122"/>
              </a:rPr>
              <a:t>（粒）</a:t>
            </a:r>
          </a:p>
        </p:txBody>
      </p:sp>
      <p:pic>
        <p:nvPicPr>
          <p:cNvPr id="32771" name="Picture 2" descr="典例透析"/>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395288" y="692150"/>
            <a:ext cx="2897187"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charRg st="25" end="50"/>
                                            </p:txEl>
                                          </p:spTgt>
                                        </p:tgtEl>
                                        <p:attrNameLst>
                                          <p:attrName>style.visibility</p:attrName>
                                        </p:attrNameLst>
                                      </p:cBhvr>
                                      <p:to>
                                        <p:strVal val="visible"/>
                                      </p:to>
                                    </p:set>
                                    <p:anim calcmode="lin" valueType="num">
                                      <p:cBhvr additive="base">
                                        <p:cTn id="11" dur="500" fill="hold"/>
                                        <p:tgtEl>
                                          <p:spTgt spid="2">
                                            <p:txEl>
                                              <p:charRg st="25" end="5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charRg st="25" end="5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charRg st="50" end="77"/>
                                            </p:txEl>
                                          </p:spTgt>
                                        </p:tgtEl>
                                        <p:attrNameLst>
                                          <p:attrName>style.visibility</p:attrName>
                                        </p:attrNameLst>
                                      </p:cBhvr>
                                      <p:to>
                                        <p:strVal val="visible"/>
                                      </p:to>
                                    </p:set>
                                    <p:anim calcmode="lin" valueType="num">
                                      <p:cBhvr additive="base">
                                        <p:cTn id="15" dur="500" fill="hold"/>
                                        <p:tgtEl>
                                          <p:spTgt spid="2">
                                            <p:txEl>
                                              <p:charRg st="50" end="7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charRg st="50" end="7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charRg st="77" end="102"/>
                                            </p:txEl>
                                          </p:spTgt>
                                        </p:tgtEl>
                                        <p:attrNameLst>
                                          <p:attrName>style.visibility</p:attrName>
                                        </p:attrNameLst>
                                      </p:cBhvr>
                                      <p:to>
                                        <p:strVal val="visible"/>
                                      </p:to>
                                    </p:set>
                                    <p:anim calcmode="lin" valueType="num">
                                      <p:cBhvr additive="base">
                                        <p:cTn id="19" dur="500" fill="hold"/>
                                        <p:tgtEl>
                                          <p:spTgt spid="2">
                                            <p:txEl>
                                              <p:charRg st="77" end="10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charRg st="77" end="10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
                                            <p:txEl>
                                              <p:charRg st="102" end="123"/>
                                            </p:txEl>
                                          </p:spTgt>
                                        </p:tgtEl>
                                        <p:attrNameLst>
                                          <p:attrName>style.visibility</p:attrName>
                                        </p:attrNameLst>
                                      </p:cBhvr>
                                      <p:to>
                                        <p:strVal val="visible"/>
                                      </p:to>
                                    </p:set>
                                    <p:anim calcmode="lin" valueType="num">
                                      <p:cBhvr additive="base">
                                        <p:cTn id="23" dur="500" fill="hold"/>
                                        <p:tgtEl>
                                          <p:spTgt spid="2">
                                            <p:txEl>
                                              <p:charRg st="102" end="12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charRg st="102" end="12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 calcmode="lin" valueType="num">
                                      <p:cBhvr additive="base">
                                        <p:cTn id="2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750" y="1397000"/>
            <a:ext cx="7488238" cy="4789488"/>
          </a:xfrm>
          <a:prstGeom prst="rect">
            <a:avLst/>
          </a:prstGeom>
          <a:noFill/>
        </p:spPr>
        <p:txBody>
          <a:bodyPr>
            <a:spAutoFit/>
          </a:bodyPr>
          <a:lstStyle/>
          <a:p>
            <a:pPr>
              <a:buFontTx/>
              <a:buNone/>
              <a:defRPr/>
            </a:pPr>
            <a:r>
              <a:rPr lang="en-US" altLang="zh-CN" sz="2800" b="1" dirty="0">
                <a:latin typeface="+mn-ea"/>
                <a:ea typeface="+mn-ea"/>
              </a:rPr>
              <a:t>1.</a:t>
            </a:r>
            <a:r>
              <a:rPr lang="zh-CN" altLang="en-US" sz="2800" b="1" dirty="0">
                <a:latin typeface="+mn-ea"/>
                <a:ea typeface="+mn-ea"/>
              </a:rPr>
              <a:t>下列调查中抽取的样本合适吗？</a:t>
            </a:r>
            <a:endParaRPr lang="en-US" altLang="zh-CN" sz="2800" b="1" dirty="0">
              <a:latin typeface="+mn-ea"/>
              <a:ea typeface="+mn-ea"/>
            </a:endParaRPr>
          </a:p>
          <a:p>
            <a:pPr>
              <a:buFontTx/>
              <a:buNone/>
              <a:defRPr/>
            </a:pPr>
            <a:r>
              <a:rPr lang="zh-CN" altLang="en-US" sz="2800" b="1" dirty="0">
                <a:latin typeface="宋体" panose="02010600030101010101" pitchFamily="2" charset="-122"/>
              </a:rPr>
              <a:t>（</a:t>
            </a:r>
            <a:r>
              <a:rPr lang="en-US" altLang="zh-CN" sz="2800" b="1" dirty="0">
                <a:latin typeface="宋体" panose="02010600030101010101" pitchFamily="2" charset="-122"/>
              </a:rPr>
              <a:t>1</a:t>
            </a:r>
            <a:r>
              <a:rPr lang="zh-CN" altLang="en-US" sz="2800" b="1" dirty="0">
                <a:latin typeface="宋体" panose="02010600030101010101" pitchFamily="2" charset="-122"/>
              </a:rPr>
              <a:t>）为了了解全班同学学习数学中存在的困难和问题，数学老师调查该班数学兴趣小组的</a:t>
            </a:r>
            <a:r>
              <a:rPr lang="en-US" altLang="zh-CN" sz="2800" b="1" dirty="0">
                <a:latin typeface="宋体" panose="02010600030101010101" pitchFamily="2" charset="-122"/>
              </a:rPr>
              <a:t>10</a:t>
            </a:r>
            <a:r>
              <a:rPr lang="zh-CN" altLang="en-US" sz="2800" b="1" dirty="0">
                <a:latin typeface="宋体" panose="02010600030101010101" pitchFamily="2" charset="-122"/>
              </a:rPr>
              <a:t>名同学；</a:t>
            </a:r>
            <a:endParaRPr lang="en-US" altLang="zh-CN" sz="2800" b="1" dirty="0">
              <a:latin typeface="宋体" panose="02010600030101010101" pitchFamily="2" charset="-122"/>
            </a:endParaRPr>
          </a:p>
          <a:p>
            <a:pPr>
              <a:buFontTx/>
              <a:buNone/>
              <a:defRPr/>
            </a:pPr>
            <a:r>
              <a:rPr lang="zh-CN" altLang="en-US" sz="2800" b="1" dirty="0">
                <a:latin typeface="宋体" panose="02010600030101010101" pitchFamily="2" charset="-122"/>
              </a:rPr>
              <a:t>（</a:t>
            </a:r>
            <a:r>
              <a:rPr lang="en-US" altLang="zh-CN" sz="2800" b="1" dirty="0">
                <a:latin typeface="宋体" panose="02010600030101010101" pitchFamily="2" charset="-122"/>
              </a:rPr>
              <a:t>2</a:t>
            </a:r>
            <a:r>
              <a:rPr lang="zh-CN" altLang="en-US" sz="2800" b="1" dirty="0">
                <a:latin typeface="宋体" panose="02010600030101010101" pitchFamily="2" charset="-122"/>
              </a:rPr>
              <a:t>）为了了解全校学生阅读课外书籍的情况，图书管理员老师随机调查了来馆借阅图书的两位同学</a:t>
            </a:r>
            <a:r>
              <a:rPr lang="en-US" altLang="zh-CN" sz="2800" b="1" dirty="0">
                <a:latin typeface="宋体" panose="02010600030101010101" pitchFamily="2" charset="-122"/>
              </a:rPr>
              <a:t>.</a:t>
            </a:r>
          </a:p>
          <a:p>
            <a:pPr>
              <a:buFontTx/>
              <a:buNone/>
              <a:defRPr/>
            </a:pPr>
            <a:r>
              <a:rPr lang="en-US" altLang="zh-CN" sz="2800" b="1" dirty="0">
                <a:latin typeface="宋体" panose="02010600030101010101" pitchFamily="2" charset="-122"/>
              </a:rPr>
              <a:t>(3)</a:t>
            </a:r>
            <a:r>
              <a:rPr lang="zh-CN" altLang="en-US" sz="2800" b="1" dirty="0">
                <a:latin typeface="宋体" panose="02010600030101010101" pitchFamily="2" charset="-122"/>
              </a:rPr>
              <a:t>果农王大伯为了估计果园中</a:t>
            </a:r>
            <a:r>
              <a:rPr lang="en-US" altLang="zh-CN" sz="2800" b="1" dirty="0">
                <a:latin typeface="宋体" panose="02010600030101010101" pitchFamily="2" charset="-122"/>
              </a:rPr>
              <a:t>50</a:t>
            </a:r>
            <a:r>
              <a:rPr lang="zh-CN" altLang="en-US" sz="2800" b="1" dirty="0">
                <a:latin typeface="宋体" panose="02010600030101010101" pitchFamily="2" charset="-122"/>
              </a:rPr>
              <a:t>棵苹果树的总产量，收获前，他将这些果树进行编号，然后再对编号为</a:t>
            </a:r>
            <a:r>
              <a:rPr lang="en-US" altLang="zh-CN" sz="2800" b="1" dirty="0">
                <a:latin typeface="宋体" panose="02010600030101010101" pitchFamily="2" charset="-122"/>
              </a:rPr>
              <a:t>5</a:t>
            </a:r>
            <a:r>
              <a:rPr lang="zh-CN" altLang="en-US" sz="2800" b="1" dirty="0">
                <a:latin typeface="宋体" panose="02010600030101010101" pitchFamily="2" charset="-122"/>
              </a:rPr>
              <a:t>的整数倍的果树进行采摘，称得它们的产量</a:t>
            </a:r>
            <a:r>
              <a:rPr lang="en-US" altLang="zh-CN" sz="2800" b="1" dirty="0">
                <a:latin typeface="宋体" panose="02010600030101010101" pitchFamily="2" charset="-122"/>
              </a:rPr>
              <a:t>.</a:t>
            </a:r>
            <a:endParaRPr lang="zh-CN" altLang="en-US" sz="2800" b="1" dirty="0">
              <a:latin typeface="宋体" panose="02010600030101010101" pitchFamily="2" charset="-122"/>
            </a:endParaRPr>
          </a:p>
        </p:txBody>
      </p:sp>
      <p:sp>
        <p:nvSpPr>
          <p:cNvPr id="3" name="TextBox 2"/>
          <p:cNvSpPr txBox="1">
            <a:spLocks noChangeArrowheads="1"/>
          </p:cNvSpPr>
          <p:nvPr/>
        </p:nvSpPr>
        <p:spPr bwMode="auto">
          <a:xfrm>
            <a:off x="3059113" y="2693988"/>
            <a:ext cx="16573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solidFill>
                  <a:srgbClr val="0000FF"/>
                </a:solidFill>
                <a:latin typeface="Comic Sans MS" panose="030F0702030302020204" pitchFamily="66" charset="0"/>
              </a:rPr>
              <a:t>不合适</a:t>
            </a:r>
          </a:p>
        </p:txBody>
      </p:sp>
      <p:sp>
        <p:nvSpPr>
          <p:cNvPr id="5" name="TextBox 4"/>
          <p:cNvSpPr txBox="1">
            <a:spLocks noChangeArrowheads="1"/>
          </p:cNvSpPr>
          <p:nvPr/>
        </p:nvSpPr>
        <p:spPr bwMode="auto">
          <a:xfrm>
            <a:off x="2555875" y="3933825"/>
            <a:ext cx="18002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solidFill>
                  <a:srgbClr val="0000FF"/>
                </a:solidFill>
                <a:latin typeface="Comic Sans MS" panose="030F0702030302020204" pitchFamily="66" charset="0"/>
              </a:rPr>
              <a:t>不合适</a:t>
            </a:r>
          </a:p>
        </p:txBody>
      </p:sp>
      <p:sp>
        <p:nvSpPr>
          <p:cNvPr id="6" name="TextBox 5"/>
          <p:cNvSpPr txBox="1">
            <a:spLocks noChangeArrowheads="1"/>
          </p:cNvSpPr>
          <p:nvPr/>
        </p:nvSpPr>
        <p:spPr bwMode="auto">
          <a:xfrm>
            <a:off x="2987675" y="5718175"/>
            <a:ext cx="1871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a:solidFill>
                  <a:srgbClr val="0000FF"/>
                </a:solidFill>
                <a:latin typeface="Comic Sans MS" panose="030F0702030302020204" pitchFamily="66" charset="0"/>
              </a:rPr>
              <a:t>合适</a:t>
            </a:r>
          </a:p>
        </p:txBody>
      </p:sp>
      <p:pic>
        <p:nvPicPr>
          <p:cNvPr id="33797" name="Picture 4" descr="达标检测"/>
          <p:cNvPicPr>
            <a:picLocks noChangeAspect="1" noChangeArrowheads="1"/>
          </p:cNvPicPr>
          <p:nvPr/>
        </p:nvPicPr>
        <p:blipFill>
          <a:blip r:embed="rId2" cstate="email"/>
          <a:srcRect/>
          <a:stretch>
            <a:fillRect/>
          </a:stretch>
        </p:blipFill>
        <p:spPr bwMode="auto">
          <a:xfrm>
            <a:off x="755650" y="604838"/>
            <a:ext cx="2592388"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anim calcmode="lin" valueType="num">
                                      <p:cBhvr additive="base">
                                        <p:cTn id="3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 calcmode="lin" valueType="num">
                                      <p:cBhvr additive="base">
                                        <p:cTn id="3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 calcmode="lin" valueType="num">
                                      <p:cBhvr additive="base">
                                        <p:cTn id="4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684213" y="1768475"/>
            <a:ext cx="79216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latin typeface="宋体" panose="02010600030101010101" pitchFamily="2" charset="-122"/>
              </a:rPr>
              <a:t>2.</a:t>
            </a:r>
            <a:r>
              <a:rPr lang="zh-CN" altLang="en-US" sz="2800" b="1">
                <a:latin typeface="宋体" panose="02010600030101010101" pitchFamily="2" charset="-122"/>
              </a:rPr>
              <a:t>为了估计一片森林里的野兔的数量，从森林中捕获</a:t>
            </a:r>
            <a:r>
              <a:rPr lang="en-US" altLang="zh-CN" sz="2800" b="1">
                <a:latin typeface="宋体" panose="02010600030101010101" pitchFamily="2" charset="-122"/>
              </a:rPr>
              <a:t>50</a:t>
            </a:r>
            <a:r>
              <a:rPr lang="zh-CN" altLang="en-US" sz="2800" b="1">
                <a:latin typeface="宋体" panose="02010600030101010101" pitchFamily="2" charset="-122"/>
              </a:rPr>
              <a:t>只野兔，做上记号，然后放回森林，几天后，再捕获第二批野兔</a:t>
            </a:r>
            <a:r>
              <a:rPr lang="en-US" altLang="zh-CN" sz="2800" b="1">
                <a:latin typeface="宋体" panose="02010600030101010101" pitchFamily="2" charset="-122"/>
              </a:rPr>
              <a:t>55</a:t>
            </a:r>
            <a:r>
              <a:rPr lang="zh-CN" altLang="en-US" sz="2800" b="1">
                <a:latin typeface="宋体" panose="02010600030101010101" pitchFamily="2" charset="-122"/>
              </a:rPr>
              <a:t>只，发现其中有标记的野兔</a:t>
            </a:r>
            <a:r>
              <a:rPr lang="en-US" altLang="zh-CN" sz="2800" b="1">
                <a:latin typeface="宋体" panose="02010600030101010101" pitchFamily="2" charset="-122"/>
              </a:rPr>
              <a:t>5</a:t>
            </a:r>
            <a:r>
              <a:rPr lang="zh-CN" altLang="en-US" sz="2800" b="1">
                <a:latin typeface="宋体" panose="02010600030101010101" pitchFamily="2" charset="-122"/>
              </a:rPr>
              <a:t>只，估计这片森林中有野兔多少只？</a:t>
            </a:r>
          </a:p>
        </p:txBody>
      </p:sp>
      <p:sp>
        <p:nvSpPr>
          <p:cNvPr id="3" name="TextBox 2"/>
          <p:cNvSpPr txBox="1">
            <a:spLocks noChangeArrowheads="1"/>
          </p:cNvSpPr>
          <p:nvPr/>
        </p:nvSpPr>
        <p:spPr bwMode="auto">
          <a:xfrm>
            <a:off x="684213" y="3711575"/>
            <a:ext cx="7561262"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a:solidFill>
                  <a:srgbClr val="0000FF"/>
                </a:solidFill>
                <a:latin typeface="宋体" panose="02010600030101010101" pitchFamily="2" charset="-122"/>
              </a:rPr>
              <a:t>2.</a:t>
            </a:r>
            <a:r>
              <a:rPr lang="zh-CN" altLang="en-US" sz="2800" b="1">
                <a:solidFill>
                  <a:srgbClr val="0000FF"/>
                </a:solidFill>
                <a:latin typeface="宋体" panose="02010600030101010101" pitchFamily="2" charset="-122"/>
              </a:rPr>
              <a:t>解：第二批捕获的野兔中，有标记的野兔占</a:t>
            </a:r>
            <a:r>
              <a:rPr lang="en-US" altLang="zh-CN" sz="2800" b="1">
                <a:solidFill>
                  <a:srgbClr val="0000FF"/>
                </a:solidFill>
                <a:latin typeface="宋体" panose="02010600030101010101" pitchFamily="2" charset="-122"/>
              </a:rPr>
              <a:t>55</a:t>
            </a:r>
            <a:r>
              <a:rPr lang="zh-CN" altLang="en-US" sz="2800" b="1">
                <a:solidFill>
                  <a:srgbClr val="0000FF"/>
                </a:solidFill>
                <a:latin typeface="宋体" panose="02010600030101010101" pitchFamily="2" charset="-122"/>
              </a:rPr>
              <a:t>只野兔的</a:t>
            </a:r>
            <a:r>
              <a:rPr lang="en-US" altLang="zh-CN" sz="2800" b="1">
                <a:solidFill>
                  <a:srgbClr val="0000FF"/>
                </a:solidFill>
                <a:latin typeface="宋体" panose="02010600030101010101" pitchFamily="2" charset="-122"/>
              </a:rPr>
              <a:t>1 </a:t>
            </a:r>
            <a:r>
              <a:rPr lang="zh-CN" altLang="en-US" sz="2800" b="1">
                <a:solidFill>
                  <a:srgbClr val="0000FF"/>
                </a:solidFill>
                <a:latin typeface="宋体" panose="02010600030101010101" pitchFamily="2" charset="-122"/>
              </a:rPr>
              <a:t>／</a:t>
            </a:r>
            <a:r>
              <a:rPr lang="en-US" altLang="zh-CN" sz="2800" b="1">
                <a:solidFill>
                  <a:srgbClr val="0000FF"/>
                </a:solidFill>
                <a:latin typeface="宋体" panose="02010600030101010101" pitchFamily="2" charset="-122"/>
              </a:rPr>
              <a:t>11</a:t>
            </a:r>
            <a:r>
              <a:rPr lang="zh-CN" altLang="en-US" sz="2800" b="1">
                <a:solidFill>
                  <a:srgbClr val="0000FF"/>
                </a:solidFill>
                <a:latin typeface="宋体" panose="02010600030101010101" pitchFamily="2" charset="-122"/>
              </a:rPr>
              <a:t>，所以估计森林中有野兔：</a:t>
            </a:r>
            <a:r>
              <a:rPr lang="en-US" altLang="zh-CN" sz="2800" b="1">
                <a:solidFill>
                  <a:srgbClr val="0000FF"/>
                </a:solidFill>
                <a:latin typeface="宋体" panose="02010600030101010101" pitchFamily="2" charset="-122"/>
              </a:rPr>
              <a:t>50 ÷</a:t>
            </a:r>
            <a:r>
              <a:rPr lang="zh-CN" altLang="en-US" sz="2800" b="1">
                <a:solidFill>
                  <a:srgbClr val="0000FF"/>
                </a:solidFill>
                <a:latin typeface="宋体" panose="02010600030101010101" pitchFamily="2" charset="-122"/>
              </a:rPr>
              <a:t>（ </a:t>
            </a:r>
            <a:r>
              <a:rPr lang="en-US" altLang="zh-CN" sz="2800" b="1">
                <a:solidFill>
                  <a:srgbClr val="0000FF"/>
                </a:solidFill>
                <a:latin typeface="宋体" panose="02010600030101010101" pitchFamily="2" charset="-122"/>
              </a:rPr>
              <a:t>1 </a:t>
            </a:r>
            <a:r>
              <a:rPr lang="zh-CN" altLang="en-US" sz="2800" b="1">
                <a:solidFill>
                  <a:srgbClr val="0000FF"/>
                </a:solidFill>
                <a:latin typeface="宋体" panose="02010600030101010101" pitchFamily="2" charset="-122"/>
              </a:rPr>
              <a:t>／</a:t>
            </a:r>
            <a:r>
              <a:rPr lang="en-US" altLang="zh-CN" sz="2800" b="1">
                <a:solidFill>
                  <a:srgbClr val="0000FF"/>
                </a:solidFill>
                <a:latin typeface="宋体" panose="02010600030101010101" pitchFamily="2" charset="-122"/>
              </a:rPr>
              <a:t>11</a:t>
            </a:r>
            <a:r>
              <a:rPr lang="zh-CN" altLang="en-US" sz="2800" b="1">
                <a:solidFill>
                  <a:srgbClr val="0000FF"/>
                </a:solidFill>
                <a:latin typeface="宋体" panose="02010600030101010101" pitchFamily="2" charset="-122"/>
              </a:rPr>
              <a:t>）</a:t>
            </a:r>
            <a:r>
              <a:rPr lang="en-US" altLang="zh-CN" sz="2800" b="1">
                <a:solidFill>
                  <a:srgbClr val="0000FF"/>
                </a:solidFill>
                <a:latin typeface="宋体" panose="02010600030101010101" pitchFamily="2" charset="-122"/>
              </a:rPr>
              <a:t>=550</a:t>
            </a:r>
            <a:r>
              <a:rPr lang="zh-CN" altLang="en-US" sz="2800" b="1">
                <a:solidFill>
                  <a:srgbClr val="0000FF"/>
                </a:solidFill>
                <a:latin typeface="宋体" panose="02010600030101010101" pitchFamily="2" charset="-122"/>
              </a:rPr>
              <a:t>（只）</a:t>
            </a:r>
            <a:r>
              <a:rPr lang="en-US" altLang="zh-CN" sz="2800" b="1">
                <a:solidFill>
                  <a:srgbClr val="0000FF"/>
                </a:solidFill>
                <a:latin typeface="宋体" panose="02010600030101010101" pitchFamily="2"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4294967295"/>
          </p:nvPr>
        </p:nvSpPr>
        <p:spPr>
          <a:xfrm>
            <a:off x="914400" y="2133600"/>
            <a:ext cx="8229600" cy="3240088"/>
          </a:xfrm>
        </p:spPr>
        <p:txBody>
          <a:bodyPr/>
          <a:lstStyle/>
          <a:p>
            <a:pPr>
              <a:buFont typeface="Wingdings" panose="05000000000000000000" pitchFamily="2" charset="2"/>
              <a:buNone/>
            </a:pPr>
            <a:r>
              <a:rPr lang="zh-CN" altLang="en-US" sz="2800" b="1" dirty="0"/>
              <a:t>简单随机抽样</a:t>
            </a:r>
          </a:p>
          <a:p>
            <a:pPr>
              <a:buFont typeface="Wingdings" panose="05000000000000000000" pitchFamily="2" charset="2"/>
              <a:buNone/>
            </a:pPr>
            <a:r>
              <a:rPr lang="zh-CN" altLang="en-US" sz="2800" b="1" dirty="0"/>
              <a:t>如何选取样本</a:t>
            </a:r>
          </a:p>
          <a:p>
            <a:pPr>
              <a:buFont typeface="Wingdings" panose="05000000000000000000" pitchFamily="2" charset="2"/>
              <a:buNone/>
            </a:pPr>
            <a:r>
              <a:rPr lang="zh-CN" altLang="en-US" sz="2800" b="1" dirty="0"/>
              <a:t>用样本估计总体</a:t>
            </a:r>
          </a:p>
        </p:txBody>
      </p:sp>
      <p:sp>
        <p:nvSpPr>
          <p:cNvPr id="45060" name="Text Box 4"/>
          <p:cNvSpPr txBox="1">
            <a:spLocks noChangeArrowheads="1"/>
          </p:cNvSpPr>
          <p:nvPr/>
        </p:nvSpPr>
        <p:spPr bwMode="auto">
          <a:xfrm>
            <a:off x="519113" y="3975100"/>
            <a:ext cx="1841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endParaRPr lang="zh-CN" altLang="en-US" sz="2800" b="1">
              <a:solidFill>
                <a:srgbClr val="FF0000"/>
              </a:solidFill>
              <a:latin typeface="Times New Roman" panose="02020603050405020304" pitchFamily="18" charset="0"/>
              <a:sym typeface="Wingdings" panose="05000000000000000000" pitchFamily="2" charset="2"/>
            </a:endParaRPr>
          </a:p>
        </p:txBody>
      </p:sp>
      <p:grpSp>
        <p:nvGrpSpPr>
          <p:cNvPr id="35843" name="Group 6"/>
          <p:cNvGrpSpPr/>
          <p:nvPr/>
        </p:nvGrpSpPr>
        <p:grpSpPr bwMode="auto">
          <a:xfrm>
            <a:off x="2555875" y="981075"/>
            <a:ext cx="3241675" cy="792163"/>
            <a:chOff x="1973" y="606"/>
            <a:chExt cx="1860" cy="420"/>
          </a:xfrm>
        </p:grpSpPr>
        <p:sp>
          <p:nvSpPr>
            <p:cNvPr id="35844" name="Text Box 4"/>
            <p:cNvSpPr txBox="1">
              <a:spLocks noChangeArrowheads="1"/>
            </p:cNvSpPr>
            <p:nvPr/>
          </p:nvSpPr>
          <p:spPr bwMode="auto">
            <a:xfrm>
              <a:off x="2394" y="606"/>
              <a:ext cx="1121"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zh-CN" altLang="en-US" sz="3600" b="1" dirty="0">
                  <a:solidFill>
                    <a:srgbClr val="0070C0"/>
                  </a:solidFill>
                  <a:latin typeface="宋体" panose="02010600030101010101" pitchFamily="2" charset="-122"/>
                </a:rPr>
                <a:t>小  结</a:t>
              </a:r>
            </a:p>
          </p:txBody>
        </p:sp>
        <p:sp>
          <p:nvSpPr>
            <p:cNvPr id="35845" name="Line 5"/>
            <p:cNvSpPr>
              <a:spLocks noChangeShapeType="1"/>
            </p:cNvSpPr>
            <p:nvPr/>
          </p:nvSpPr>
          <p:spPr bwMode="auto">
            <a:xfrm>
              <a:off x="1973" y="1026"/>
              <a:ext cx="1860" cy="0"/>
            </a:xfrm>
            <a:prstGeom prst="line">
              <a:avLst/>
            </a:prstGeom>
            <a:noFill/>
            <a:ln w="28575" cap="rnd">
              <a:solidFill>
                <a:srgbClr val="990099"/>
              </a:solidFill>
              <a:prstDash val="sysDot"/>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zh-CN" altLang="en-US"/>
            </a:p>
          </p:txBody>
        </p:sp>
        <p:sp>
          <p:nvSpPr>
            <p:cNvPr id="35846" name="Line 6"/>
            <p:cNvSpPr>
              <a:spLocks noChangeShapeType="1"/>
            </p:cNvSpPr>
            <p:nvPr/>
          </p:nvSpPr>
          <p:spPr bwMode="auto">
            <a:xfrm>
              <a:off x="1973" y="630"/>
              <a:ext cx="1860" cy="0"/>
            </a:xfrm>
            <a:prstGeom prst="line">
              <a:avLst/>
            </a:prstGeom>
            <a:noFill/>
            <a:ln w="28575" cap="rnd">
              <a:solidFill>
                <a:srgbClr val="990099"/>
              </a:solidFill>
              <a:prstDash val="sysDot"/>
              <a:round/>
              <a:headEnd type="diamond" w="med" len="med"/>
              <a:tailEnd type="diamond" w="med" len="med"/>
            </a:ln>
            <a:extLst>
              <a:ext uri="{909E8E84-426E-40DD-AFC4-6F175D3DCCD1}">
                <a14:hiddenFill xmlns:a14="http://schemas.microsoft.com/office/drawing/2010/main">
                  <a:noFill/>
                </a14:hiddenFill>
              </a:ext>
            </a:extLst>
          </p:spPr>
          <p:txBody>
            <a:bodyPr/>
            <a:lstStyle/>
            <a:p>
              <a:endParaRPr lang="zh-CN"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anim calcmode="lin" valueType="num">
                                      <p:cBhvr additive="base">
                                        <p:cTn id="11"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505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anim calcmode="lin" valueType="num">
                                      <p:cBhvr additive="base">
                                        <p:cTn id="15"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nodePh="1">
                                  <p:stCondLst>
                                    <p:cond delay="0"/>
                                  </p:stCondLst>
                                  <p:endCondLst>
                                    <p:cond delay="0"/>
                                  </p:endCondLst>
                                  <p:childTnLst>
                                    <p:set>
                                      <p:cBhvr>
                                        <p:cTn id="20" dur="1" fill="hold">
                                          <p:stCondLst>
                                            <p:cond delay="0"/>
                                          </p:stCondLst>
                                        </p:cTn>
                                        <p:tgtEl>
                                          <p:spTgt spid="45060">
                                            <p:txEl>
                                              <p:pRg st="0" end="0"/>
                                            </p:txEl>
                                          </p:spTgt>
                                        </p:tgtEl>
                                        <p:attrNameLst>
                                          <p:attrName>style.visibility</p:attrName>
                                        </p:attrNameLst>
                                      </p:cBhvr>
                                      <p:to>
                                        <p:strVal val="visible"/>
                                      </p:to>
                                    </p:set>
                                    <p:anim calcmode="lin" valueType="num">
                                      <p:cBhvr additive="base">
                                        <p:cTn id="21" dur="500" fill="hold"/>
                                        <p:tgtEl>
                                          <p:spTgt spid="45060">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506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矩形 14345"/>
          <p:cNvSpPr>
            <a:spLocks noChangeArrowheads="1"/>
          </p:cNvSpPr>
          <p:nvPr/>
        </p:nvSpPr>
        <p:spPr bwMode="auto">
          <a:xfrm>
            <a:off x="863600" y="5653088"/>
            <a:ext cx="309563" cy="12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p>
            <a:pPr algn="ctr" eaLnBrk="0" hangingPunct="0"/>
            <a:endParaRPr lang="zh-CN" altLang="en-US" sz="200">
              <a:latin typeface="楷体_GB2312" pitchFamily="1" charset="-122"/>
              <a:ea typeface="楷体_GB2312" pitchFamily="1" charset="-122"/>
            </a:endParaRPr>
          </a:p>
        </p:txBody>
      </p:sp>
      <p:sp>
        <p:nvSpPr>
          <p:cNvPr id="5" name="文本框 4"/>
          <p:cNvSpPr txBox="1"/>
          <p:nvPr/>
        </p:nvSpPr>
        <p:spPr>
          <a:xfrm>
            <a:off x="2328863" y="2711450"/>
            <a:ext cx="5346700" cy="5011738"/>
          </a:xfrm>
          <a:prstGeom prst="rect">
            <a:avLst/>
          </a:prstGeom>
          <a:noFill/>
          <a:ln w="9525">
            <a:noFill/>
          </a:ln>
        </p:spPr>
        <p:txBody>
          <a:bodyPr>
            <a:spAutoFit/>
          </a:bodyPr>
          <a:lstStyle/>
          <a:p>
            <a:pPr>
              <a:lnSpc>
                <a:spcPct val="150000"/>
              </a:lnSpc>
            </a:pPr>
            <a:r>
              <a:rPr lang="zh-CN" altLang="en-US" sz="2400">
                <a:latin typeface="黑体" panose="02010609060101010101" pitchFamily="49" charset="-122"/>
                <a:ea typeface="黑体" panose="02010609060101010101" pitchFamily="49" charset="-122"/>
                <a:sym typeface="宋体" panose="02010600030101010101" pitchFamily="2" charset="-122"/>
              </a:rPr>
              <a:t>完成教材</a:t>
            </a:r>
            <a:r>
              <a:rPr lang="en-US" altLang="zh-CN" sz="2400">
                <a:latin typeface="黑体" panose="02010609060101010101" pitchFamily="49" charset="-122"/>
                <a:ea typeface="黑体" panose="02010609060101010101" pitchFamily="49" charset="-122"/>
                <a:sym typeface="宋体" panose="02010600030101010101" pitchFamily="2" charset="-122"/>
              </a:rPr>
              <a:t>90</a:t>
            </a:r>
            <a:r>
              <a:rPr lang="zh-CN" altLang="en-US" sz="2400">
                <a:latin typeface="黑体" panose="02010609060101010101" pitchFamily="49" charset="-122"/>
                <a:ea typeface="黑体" panose="02010609060101010101" pitchFamily="49" charset="-122"/>
                <a:sym typeface="宋体" panose="02010600030101010101" pitchFamily="2" charset="-122"/>
              </a:rPr>
              <a:t>页习题</a:t>
            </a:r>
            <a:r>
              <a:rPr lang="en-US" altLang="zh-CN" sz="2400">
                <a:latin typeface="黑体" panose="02010609060101010101" pitchFamily="49" charset="-122"/>
                <a:ea typeface="黑体" panose="02010609060101010101" pitchFamily="49" charset="-122"/>
                <a:sym typeface="宋体" panose="02010600030101010101" pitchFamily="2" charset="-122"/>
              </a:rPr>
              <a:t>4.2</a:t>
            </a:r>
            <a:r>
              <a:rPr lang="zh-CN" altLang="en-US" sz="2400">
                <a:latin typeface="黑体" panose="02010609060101010101" pitchFamily="49" charset="-122"/>
                <a:ea typeface="黑体" panose="02010609060101010101" pitchFamily="49" charset="-122"/>
                <a:sym typeface="宋体" panose="02010600030101010101" pitchFamily="2" charset="-122"/>
              </a:rPr>
              <a:t>第</a:t>
            </a:r>
            <a:r>
              <a:rPr lang="en-US" altLang="zh-CN" sz="2400">
                <a:latin typeface="黑体" panose="02010609060101010101" pitchFamily="49" charset="-122"/>
                <a:ea typeface="黑体" panose="02010609060101010101" pitchFamily="49" charset="-122"/>
                <a:sym typeface="宋体" panose="02010600030101010101" pitchFamily="2" charset="-122"/>
              </a:rPr>
              <a:t>3-5</a:t>
            </a:r>
            <a:r>
              <a:rPr lang="zh-CN" altLang="en-US" sz="2400">
                <a:latin typeface="黑体" panose="02010609060101010101" pitchFamily="49" charset="-122"/>
                <a:ea typeface="黑体" panose="02010609060101010101" pitchFamily="49" charset="-122"/>
                <a:sym typeface="宋体" panose="02010600030101010101" pitchFamily="2" charset="-122"/>
              </a:rPr>
              <a:t>题</a:t>
            </a:r>
          </a:p>
          <a:p>
            <a:pPr>
              <a:lnSpc>
                <a:spcPct val="150000"/>
              </a:lnSpc>
            </a:pPr>
            <a:r>
              <a:rPr lang="zh-CN" altLang="en-US" sz="2400">
                <a:solidFill>
                  <a:schemeClr val="bg1"/>
                </a:solidFill>
                <a:latin typeface="黑体" panose="02010609060101010101" pitchFamily="49" charset="-122"/>
                <a:ea typeface="黑体" panose="02010609060101010101" pitchFamily="49" charset="-122"/>
                <a:sym typeface="宋体" panose="02010600030101010101" pitchFamily="2" charset="-122"/>
              </a:rPr>
              <a:t>    </a:t>
            </a:r>
            <a:endParaRPr lang="zh-CN" altLang="en-US" sz="2400" b="1">
              <a:solidFill>
                <a:schemeClr val="bg1"/>
              </a:solidFill>
              <a:latin typeface="黑体" panose="02010609060101010101" pitchFamily="49" charset="-122"/>
              <a:ea typeface="黑体" panose="02010609060101010101" pitchFamily="49" charset="-122"/>
              <a:sym typeface="宋体" panose="02010600030101010101" pitchFamily="2" charset="-122"/>
            </a:endParaRPr>
          </a:p>
          <a:p>
            <a:pPr>
              <a:lnSpc>
                <a:spcPct val="150000"/>
              </a:lnSpc>
            </a:pPr>
            <a:endParaRPr lang="zh-CN" altLang="en-US" sz="2400">
              <a:solidFill>
                <a:schemeClr val="bg1"/>
              </a:solidFill>
              <a:latin typeface="黑体" panose="02010609060101010101" pitchFamily="49" charset="-122"/>
              <a:ea typeface="黑体" panose="02010609060101010101" pitchFamily="49" charset="-122"/>
            </a:endParaRPr>
          </a:p>
          <a:p>
            <a:pPr>
              <a:lnSpc>
                <a:spcPct val="150000"/>
              </a:lnSpc>
            </a:pPr>
            <a:endParaRPr lang="zh-CN" altLang="en-US" sz="2400">
              <a:solidFill>
                <a:schemeClr val="bg1"/>
              </a:solidFill>
              <a:latin typeface="黑体" panose="02010609060101010101" pitchFamily="49" charset="-122"/>
              <a:ea typeface="黑体" panose="02010609060101010101" pitchFamily="49" charset="-122"/>
            </a:endParaRPr>
          </a:p>
          <a:p>
            <a:pPr eaLnBrk="0" hangingPunct="0">
              <a:lnSpc>
                <a:spcPct val="130000"/>
              </a:lnSpc>
            </a:pPr>
            <a:endParaRPr lang="zh-CN" altLang="en-US" sz="2400">
              <a:solidFill>
                <a:schemeClr val="bg1"/>
              </a:solidFill>
              <a:latin typeface="黑体" panose="02010609060101010101" pitchFamily="49" charset="-122"/>
              <a:ea typeface="黑体" panose="02010609060101010101" pitchFamily="49" charset="-122"/>
              <a:sym typeface="宋体" panose="02010600030101010101" pitchFamily="2" charset="-122"/>
            </a:endParaRPr>
          </a:p>
          <a:p>
            <a:pPr algn="ctr" eaLnBrk="0" hangingPunct="0"/>
            <a:endParaRPr lang="zh-CN" altLang="en-US">
              <a:solidFill>
                <a:schemeClr val="bg1"/>
              </a:solidFill>
              <a:latin typeface="黑体" panose="02010609060101010101" pitchFamily="49" charset="-122"/>
              <a:ea typeface="黑体" panose="02010609060101010101" pitchFamily="49" charset="-122"/>
              <a:sym typeface="宋体" panose="02010600030101010101" pitchFamily="2" charset="-122"/>
            </a:endParaRPr>
          </a:p>
          <a:p>
            <a:pPr algn="ctr" eaLnBrk="0" hangingPunct="0"/>
            <a:endParaRPr lang="zh-CN" altLang="en-US">
              <a:solidFill>
                <a:schemeClr val="bg1"/>
              </a:solidFill>
              <a:latin typeface="黑体" panose="02010609060101010101" pitchFamily="49" charset="-122"/>
              <a:ea typeface="黑体" panose="02010609060101010101" pitchFamily="49" charset="-122"/>
            </a:endParaRPr>
          </a:p>
          <a:p>
            <a:pPr algn="ctr" eaLnBrk="0" hangingPunct="0">
              <a:lnSpc>
                <a:spcPct val="130000"/>
              </a:lnSpc>
            </a:pPr>
            <a:endParaRPr lang="zh-CN" altLang="en-US">
              <a:solidFill>
                <a:schemeClr val="bg1"/>
              </a:solidFill>
              <a:latin typeface="黑体" panose="02010609060101010101" pitchFamily="49" charset="-122"/>
              <a:ea typeface="黑体" panose="02010609060101010101" pitchFamily="49" charset="-122"/>
              <a:sym typeface="宋体" panose="02010600030101010101" pitchFamily="2" charset="-122"/>
            </a:endParaRPr>
          </a:p>
          <a:p>
            <a:pPr algn="ctr" eaLnBrk="0" hangingPunct="0">
              <a:lnSpc>
                <a:spcPct val="130000"/>
              </a:lnSpc>
            </a:pPr>
            <a:endParaRPr lang="zh-CN" altLang="en-US">
              <a:solidFill>
                <a:schemeClr val="bg1"/>
              </a:solidFill>
              <a:latin typeface="黑体" panose="02010609060101010101" pitchFamily="49" charset="-122"/>
              <a:ea typeface="黑体" panose="02010609060101010101" pitchFamily="49" charset="-122"/>
              <a:sym typeface="宋体" panose="02010600030101010101" pitchFamily="2" charset="-122"/>
            </a:endParaRPr>
          </a:p>
          <a:p>
            <a:pPr algn="ctr" eaLnBrk="0" hangingPunct="0">
              <a:lnSpc>
                <a:spcPct val="130000"/>
              </a:lnSpc>
            </a:pPr>
            <a:endParaRPr lang="zh-CN" altLang="en-US" sz="3200">
              <a:solidFill>
                <a:schemeClr val="bg1"/>
              </a:solidFill>
              <a:latin typeface="黑体" panose="02010609060101010101" pitchFamily="49" charset="-122"/>
              <a:ea typeface="黑体" panose="02010609060101010101" pitchFamily="49" charset="-122"/>
              <a:sym typeface="宋体" panose="02010600030101010101" pitchFamily="2" charset="-122"/>
            </a:endParaRPr>
          </a:p>
          <a:p>
            <a:pPr algn="ctr" eaLnBrk="0" hangingPunct="0">
              <a:lnSpc>
                <a:spcPct val="130000"/>
              </a:lnSpc>
            </a:pPr>
            <a:endParaRPr lang="zh-CN" altLang="en-US">
              <a:solidFill>
                <a:schemeClr val="bg1"/>
              </a:solidFill>
              <a:latin typeface="黑体" panose="02010609060101010101" pitchFamily="49" charset="-122"/>
              <a:ea typeface="黑体" panose="02010609060101010101" pitchFamily="49" charset="-122"/>
              <a:sym typeface="宋体" panose="02010600030101010101" pitchFamily="2" charset="-122"/>
            </a:endParaRPr>
          </a:p>
        </p:txBody>
      </p:sp>
      <p:pic>
        <p:nvPicPr>
          <p:cNvPr id="4" name="图片 3" descr="结尾"/>
          <p:cNvPicPr>
            <a:picLocks noChangeAspect="1" noChangeArrowheads="1"/>
          </p:cNvPicPr>
          <p:nvPr/>
        </p:nvPicPr>
        <p:blipFill>
          <a:blip r:embed="rId2" cstate="email"/>
          <a:srcRect/>
          <a:stretch>
            <a:fillRect/>
          </a:stretch>
        </p:blipFill>
        <p:spPr bwMode="auto">
          <a:xfrm>
            <a:off x="3868738" y="1631950"/>
            <a:ext cx="1403350"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5"/>
                                        </p:tgtEl>
                                        <p:attrNameLst>
                                          <p:attrName>style.visibility</p:attrName>
                                        </p:attrNameLst>
                                      </p:cBhvr>
                                      <p:to>
                                        <p:strVal val="visible"/>
                                      </p:to>
                                    </p:set>
                                    <p:anim calcmode="discrete" valueType="clr">
                                      <p:cBhvr override="childStyle">
                                        <p:cTn id="12" dur="80"/>
                                        <p:tgtEl>
                                          <p:spTgt spid="5"/>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5"/>
                                        </p:tgtEl>
                                        <p:attrNameLst>
                                          <p:attrName>fillcolor</p:attrName>
                                        </p:attrNameLst>
                                      </p:cBhvr>
                                      <p:tavLst>
                                        <p:tav tm="0">
                                          <p:val>
                                            <p:clrVal>
                                              <a:schemeClr val="accent2"/>
                                            </p:clrVal>
                                          </p:val>
                                        </p:tav>
                                        <p:tav tm="50000">
                                          <p:val>
                                            <p:clrVal>
                                              <a:schemeClr val="hlink"/>
                                            </p:clrVal>
                                          </p:val>
                                        </p:tav>
                                      </p:tavLst>
                                    </p:anim>
                                    <p:set>
                                      <p:cBhvr>
                                        <p:cTn id="14" dur="80"/>
                                        <p:tgtEl>
                                          <p:spTgt spid="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a:xfrm>
            <a:off x="0" y="685800"/>
            <a:ext cx="8540750" cy="1143000"/>
          </a:xfrm>
        </p:spPr>
        <p:txBody>
          <a:bodyPr/>
          <a:lstStyle/>
          <a:p>
            <a:r>
              <a:rPr lang="en-US" altLang="zh-CN" sz="4000" b="1">
                <a:solidFill>
                  <a:schemeClr val="bg1"/>
                </a:solidFill>
              </a:rPr>
              <a:t/>
            </a:r>
            <a:br>
              <a:rPr lang="en-US" altLang="zh-CN" sz="4000" b="1">
                <a:solidFill>
                  <a:schemeClr val="bg1"/>
                </a:solidFill>
              </a:rPr>
            </a:br>
            <a:endParaRPr lang="en-US" altLang="zh-CN" sz="4000" b="1">
              <a:solidFill>
                <a:schemeClr val="bg1"/>
              </a:solidFill>
            </a:endParaRPr>
          </a:p>
        </p:txBody>
      </p:sp>
      <p:sp>
        <p:nvSpPr>
          <p:cNvPr id="20482" name="Rectangle 3"/>
          <p:cNvSpPr>
            <a:spLocks noGrp="1" noChangeArrowheads="1"/>
          </p:cNvSpPr>
          <p:nvPr>
            <p:ph idx="4294967295"/>
          </p:nvPr>
        </p:nvSpPr>
        <p:spPr>
          <a:xfrm>
            <a:off x="1895475" y="3079750"/>
            <a:ext cx="7248525" cy="2328863"/>
          </a:xfrm>
        </p:spPr>
        <p:txBody>
          <a:bodyPr/>
          <a:lstStyle/>
          <a:p>
            <a:pPr>
              <a:buFont typeface="Wingdings" panose="05000000000000000000" pitchFamily="2" charset="2"/>
              <a:buNone/>
            </a:pPr>
            <a:r>
              <a:rPr lang="en-US" altLang="zh-CN" sz="2800" b="1" dirty="0">
                <a:latin typeface="宋体" panose="02010600030101010101" pitchFamily="2" charset="-122"/>
              </a:rPr>
              <a:t>1.</a:t>
            </a:r>
            <a:r>
              <a:rPr lang="zh-CN" altLang="en-US" sz="2800" b="1" dirty="0">
                <a:latin typeface="宋体" panose="02010600030101010101" pitchFamily="2" charset="-122"/>
              </a:rPr>
              <a:t>了解简单随机抽样的概念</a:t>
            </a:r>
            <a:r>
              <a:rPr lang="en-US" altLang="zh-CN" sz="2800" b="1" dirty="0">
                <a:latin typeface="宋体" panose="02010600030101010101" pitchFamily="2" charset="-122"/>
              </a:rPr>
              <a:t>.</a:t>
            </a:r>
          </a:p>
          <a:p>
            <a:pPr>
              <a:buFont typeface="Wingdings" panose="05000000000000000000" pitchFamily="2" charset="2"/>
              <a:buNone/>
            </a:pPr>
            <a:r>
              <a:rPr lang="en-US" altLang="zh-CN" sz="2800" b="1" dirty="0">
                <a:latin typeface="宋体" panose="02010600030101010101" pitchFamily="2" charset="-122"/>
              </a:rPr>
              <a:t>2.</a:t>
            </a:r>
            <a:r>
              <a:rPr lang="zh-CN" altLang="en-US" sz="2800" b="1" dirty="0">
                <a:latin typeface="宋体" panose="02010600030101010101" pitchFamily="2" charset="-122"/>
              </a:rPr>
              <a:t>知道简单随机抽样的方法</a:t>
            </a:r>
            <a:r>
              <a:rPr lang="en-US" altLang="zh-CN" sz="2800" b="1" dirty="0">
                <a:latin typeface="宋体" panose="02010600030101010101" pitchFamily="2" charset="-122"/>
              </a:rPr>
              <a:t>.</a:t>
            </a:r>
          </a:p>
          <a:p>
            <a:pPr>
              <a:buFont typeface="Wingdings" panose="05000000000000000000" pitchFamily="2" charset="2"/>
              <a:buNone/>
            </a:pPr>
            <a:r>
              <a:rPr lang="en-US" altLang="zh-CN" sz="2800" b="1" dirty="0">
                <a:latin typeface="宋体" panose="02010600030101010101" pitchFamily="2" charset="-122"/>
              </a:rPr>
              <a:t>3.</a:t>
            </a:r>
            <a:r>
              <a:rPr lang="zh-CN" altLang="en-US" sz="2800" b="1" dirty="0">
                <a:latin typeface="宋体" panose="02010600030101010101" pitchFamily="2" charset="-122"/>
              </a:rPr>
              <a:t>知道简单随机抽样经常使用的地方</a:t>
            </a:r>
            <a:r>
              <a:rPr lang="zh-CN" altLang="zh-CN" sz="2800" b="1" dirty="0">
                <a:latin typeface="宋体" panose="02010600030101010101" pitchFamily="2" charset="-122"/>
              </a:rPr>
              <a:t>.</a:t>
            </a:r>
          </a:p>
        </p:txBody>
      </p:sp>
      <p:pic>
        <p:nvPicPr>
          <p:cNvPr id="20483" name="Picture 4" descr="童趣"/>
          <p:cNvPicPr>
            <a:picLocks noChangeAspect="1" noChangeArrowheads="1"/>
          </p:cNvPicPr>
          <p:nvPr/>
        </p:nvPicPr>
        <p:blipFill>
          <a:blip r:embed="rId2"/>
          <a:srcRect/>
          <a:stretch>
            <a:fillRect/>
          </a:stretch>
        </p:blipFill>
        <p:spPr bwMode="auto">
          <a:xfrm>
            <a:off x="2452688" y="765175"/>
            <a:ext cx="4062412"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468313" y="1614488"/>
            <a:ext cx="84963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b="1" dirty="0">
                <a:latin typeface="Times New Roman" panose="02020603050405020304" pitchFamily="18" charset="0"/>
              </a:rPr>
              <a:t>为了了解本校学生暑期参加体育活动的情况，学校准备抽取一部分学生进行调查，你认为按下面的调查方法取得的结果能反映全校学生的一般情况吗？如果不能反映，应当如何改进调查方法？ 现有四个发放调查问卷的方案</a:t>
            </a:r>
          </a:p>
        </p:txBody>
      </p:sp>
      <p:sp>
        <p:nvSpPr>
          <p:cNvPr id="13315" name="Text Box 3"/>
          <p:cNvSpPr txBox="1">
            <a:spLocks noChangeArrowheads="1"/>
          </p:cNvSpPr>
          <p:nvPr/>
        </p:nvSpPr>
        <p:spPr bwMode="auto">
          <a:xfrm>
            <a:off x="1116013" y="4062065"/>
            <a:ext cx="70564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b="1">
                <a:solidFill>
                  <a:srgbClr val="0000FF"/>
                </a:solidFill>
                <a:latin typeface="宋体" panose="02010600030101010101" pitchFamily="2" charset="-122"/>
              </a:rPr>
              <a:t>方案</a:t>
            </a:r>
            <a:r>
              <a:rPr lang="en-US" altLang="zh-CN" sz="2800" b="1">
                <a:solidFill>
                  <a:srgbClr val="0000FF"/>
                </a:solidFill>
                <a:latin typeface="宋体" panose="02010600030101010101" pitchFamily="2" charset="-122"/>
              </a:rPr>
              <a:t>1</a:t>
            </a:r>
            <a:r>
              <a:rPr lang="zh-CN" altLang="en-US" sz="2800" b="1">
                <a:latin typeface="宋体" panose="02010600030101010101" pitchFamily="2" charset="-122"/>
              </a:rPr>
              <a:t>：发给学校田径队的</a:t>
            </a:r>
            <a:r>
              <a:rPr lang="en-US" altLang="zh-CN" sz="2800" b="1">
                <a:latin typeface="宋体" panose="02010600030101010101" pitchFamily="2" charset="-122"/>
              </a:rPr>
              <a:t>30</a:t>
            </a:r>
            <a:r>
              <a:rPr lang="zh-CN" altLang="en-US" sz="2800" b="1">
                <a:latin typeface="宋体" panose="02010600030101010101" pitchFamily="2" charset="-122"/>
              </a:rPr>
              <a:t>名同学；</a:t>
            </a:r>
          </a:p>
        </p:txBody>
      </p:sp>
      <p:sp>
        <p:nvSpPr>
          <p:cNvPr id="13320" name="Text Box 8"/>
          <p:cNvSpPr txBox="1">
            <a:spLocks noChangeArrowheads="1"/>
          </p:cNvSpPr>
          <p:nvPr/>
        </p:nvSpPr>
        <p:spPr bwMode="auto">
          <a:xfrm>
            <a:off x="1116013" y="5012978"/>
            <a:ext cx="70564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b="1">
                <a:solidFill>
                  <a:srgbClr val="0000FF"/>
                </a:solidFill>
                <a:latin typeface="宋体" panose="02010600030101010101" pitchFamily="2" charset="-122"/>
              </a:rPr>
              <a:t>方案</a:t>
            </a:r>
            <a:r>
              <a:rPr lang="en-US" altLang="zh-CN" sz="2800" b="1">
                <a:solidFill>
                  <a:srgbClr val="0000FF"/>
                </a:solidFill>
                <a:latin typeface="宋体" panose="02010600030101010101" pitchFamily="2" charset="-122"/>
              </a:rPr>
              <a:t>3</a:t>
            </a:r>
            <a:r>
              <a:rPr lang="zh-CN" altLang="en-US" sz="2800" b="1">
                <a:latin typeface="宋体" panose="02010600030101010101" pitchFamily="2" charset="-122"/>
              </a:rPr>
              <a:t>：从每个班随机抽取</a:t>
            </a:r>
            <a:r>
              <a:rPr lang="en-US" altLang="zh-CN" sz="2800" b="1">
                <a:latin typeface="宋体" panose="02010600030101010101" pitchFamily="2" charset="-122"/>
              </a:rPr>
              <a:t>1</a:t>
            </a:r>
            <a:r>
              <a:rPr lang="zh-CN" altLang="en-US" sz="2800" b="1">
                <a:latin typeface="宋体" panose="02010600030101010101" pitchFamily="2" charset="-122"/>
              </a:rPr>
              <a:t>名同学；</a:t>
            </a:r>
          </a:p>
        </p:txBody>
      </p:sp>
      <p:sp>
        <p:nvSpPr>
          <p:cNvPr id="13321" name="Text Box 9"/>
          <p:cNvSpPr txBox="1">
            <a:spLocks noChangeArrowheads="1"/>
          </p:cNvSpPr>
          <p:nvPr/>
        </p:nvSpPr>
        <p:spPr bwMode="auto">
          <a:xfrm>
            <a:off x="1116013" y="5589240"/>
            <a:ext cx="7056437"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800" b="1">
                <a:solidFill>
                  <a:srgbClr val="0000FF"/>
                </a:solidFill>
              </a:rPr>
              <a:t>方案</a:t>
            </a:r>
            <a:r>
              <a:rPr lang="en-US" altLang="zh-CN" sz="2800" b="1">
                <a:solidFill>
                  <a:srgbClr val="0000FF"/>
                </a:solidFill>
                <a:latin typeface="Times New Roman" panose="02020603050405020304" pitchFamily="18" charset="0"/>
              </a:rPr>
              <a:t>4</a:t>
            </a:r>
            <a:r>
              <a:rPr lang="zh-CN" altLang="en-US" sz="2800" b="1"/>
              <a:t>：从每个班抽取一半学生进行调查</a:t>
            </a:r>
            <a:r>
              <a:rPr lang="en-US" altLang="zh-CN" sz="2800" b="1"/>
              <a:t>.</a:t>
            </a:r>
          </a:p>
        </p:txBody>
      </p:sp>
      <p:sp>
        <p:nvSpPr>
          <p:cNvPr id="13331" name="Text Box 19"/>
          <p:cNvSpPr txBox="1">
            <a:spLocks noChangeArrowheads="1"/>
          </p:cNvSpPr>
          <p:nvPr/>
        </p:nvSpPr>
        <p:spPr bwMode="auto">
          <a:xfrm>
            <a:off x="1116013" y="4581178"/>
            <a:ext cx="5005387"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r>
              <a:rPr lang="zh-CN" altLang="en-US" sz="2800" b="1" dirty="0">
                <a:solidFill>
                  <a:srgbClr val="0000FF"/>
                </a:solidFill>
                <a:latin typeface="Times New Roman" panose="02020603050405020304" pitchFamily="18" charset="0"/>
              </a:rPr>
              <a:t>方案</a:t>
            </a:r>
            <a:r>
              <a:rPr lang="en-US" altLang="zh-CN" sz="2800" b="1" dirty="0">
                <a:solidFill>
                  <a:srgbClr val="0000FF"/>
                </a:solidFill>
                <a:latin typeface="宋体" panose="02010600030101010101" pitchFamily="2" charset="-122"/>
              </a:rPr>
              <a:t>2</a:t>
            </a:r>
            <a:r>
              <a:rPr lang="zh-CN" altLang="en-US" sz="2800" b="1" dirty="0">
                <a:latin typeface="Times New Roman" panose="02020603050405020304" pitchFamily="18" charset="0"/>
              </a:rPr>
              <a:t>：调查每个班的男同学；</a:t>
            </a:r>
          </a:p>
          <a:p>
            <a:pPr>
              <a:spcBef>
                <a:spcPct val="20000"/>
              </a:spcBef>
            </a:pPr>
            <a:endParaRPr lang="zh-CN" altLang="en-US" sz="2800" b="1" dirty="0">
              <a:latin typeface="Times New Roman" panose="02020603050405020304" pitchFamily="18" charset="0"/>
              <a:sym typeface="Wingdings" panose="05000000000000000000" pitchFamily="2" charset="2"/>
            </a:endParaRPr>
          </a:p>
        </p:txBody>
      </p:sp>
      <p:grpSp>
        <p:nvGrpSpPr>
          <p:cNvPr id="21510" name="组合 6145"/>
          <p:cNvGrpSpPr/>
          <p:nvPr/>
        </p:nvGrpSpPr>
        <p:grpSpPr bwMode="auto">
          <a:xfrm>
            <a:off x="446088" y="760413"/>
            <a:ext cx="2160587" cy="795337"/>
            <a:chOff x="0" y="0"/>
            <a:chExt cx="1361" cy="501"/>
          </a:xfrm>
        </p:grpSpPr>
        <p:pic>
          <p:nvPicPr>
            <p:cNvPr id="21511" name="图片 6146"/>
            <p:cNvPicPr>
              <a:picLocks noChangeAspect="1" noChangeArrowheads="1"/>
            </p:cNvPicPr>
            <p:nvPr/>
          </p:nvPicPr>
          <p:blipFill>
            <a:blip r:embed="rId2" cstate="email"/>
            <a:srcRect/>
            <a:stretch>
              <a:fillRect/>
            </a:stretch>
          </p:blipFill>
          <p:spPr bwMode="auto">
            <a:xfrm>
              <a:off x="0" y="0"/>
              <a:ext cx="771" cy="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2" name="文本框 6147"/>
            <p:cNvSpPr txBox="1">
              <a:spLocks noChangeArrowheads="1"/>
            </p:cNvSpPr>
            <p:nvPr/>
          </p:nvSpPr>
          <p:spPr bwMode="auto">
            <a:xfrm>
              <a:off x="227" y="136"/>
              <a:ext cx="113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000" b="1">
                  <a:solidFill>
                    <a:srgbClr val="FF0000"/>
                  </a:solidFill>
                  <a:latin typeface="黑体" panose="02010609060101010101" pitchFamily="49" charset="-122"/>
                  <a:ea typeface="黑体" panose="02010609060101010101" pitchFamily="49" charset="-122"/>
                </a:rPr>
                <a:t>交流与发现</a:t>
              </a:r>
              <a:r>
                <a:rPr lang="zh-CN" altLang="en-US" b="1">
                  <a:solidFill>
                    <a:srgbClr val="FF0000"/>
                  </a:solidFill>
                  <a:latin typeface="黑体" panose="02010609060101010101" pitchFamily="49" charset="-122"/>
                  <a:ea typeface="黑体" panose="02010609060101010101" pitchFamily="49" charset="-122"/>
                </a:rPr>
                <a:t> </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gtEl>
                                        <p:attrNameLst>
                                          <p:attrName>style.visibility</p:attrName>
                                        </p:attrNameLst>
                                      </p:cBhvr>
                                      <p:to>
                                        <p:strVal val="visible"/>
                                      </p:to>
                                    </p:set>
                                    <p:anim calcmode="lin" valueType="num">
                                      <p:cBhvr additive="base">
                                        <p:cTn id="13" dur="500" fill="hold"/>
                                        <p:tgtEl>
                                          <p:spTgt spid="13315"/>
                                        </p:tgtEl>
                                        <p:attrNameLst>
                                          <p:attrName>ppt_x</p:attrName>
                                        </p:attrNameLst>
                                      </p:cBhvr>
                                      <p:tavLst>
                                        <p:tav tm="0">
                                          <p:val>
                                            <p:strVal val="0-#ppt_w/2"/>
                                          </p:val>
                                        </p:tav>
                                        <p:tav tm="100000">
                                          <p:val>
                                            <p:strVal val="#ppt_x"/>
                                          </p:val>
                                        </p:tav>
                                      </p:tavLst>
                                    </p:anim>
                                    <p:anim calcmode="lin" valueType="num">
                                      <p:cBhvr additive="base">
                                        <p:cTn id="14" dur="5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31">
                                            <p:txEl>
                                              <p:pRg st="0" end="0"/>
                                            </p:txEl>
                                          </p:spTgt>
                                        </p:tgtEl>
                                        <p:attrNameLst>
                                          <p:attrName>style.visibility</p:attrName>
                                        </p:attrNameLst>
                                      </p:cBhvr>
                                      <p:to>
                                        <p:strVal val="visible"/>
                                      </p:to>
                                    </p:set>
                                    <p:anim calcmode="lin" valueType="num">
                                      <p:cBhvr additive="base">
                                        <p:cTn id="19" dur="500" fill="hold"/>
                                        <p:tgtEl>
                                          <p:spTgt spid="1333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20"/>
                                        </p:tgtEl>
                                        <p:attrNameLst>
                                          <p:attrName>style.visibility</p:attrName>
                                        </p:attrNameLst>
                                      </p:cBhvr>
                                      <p:to>
                                        <p:strVal val="visible"/>
                                      </p:to>
                                    </p:set>
                                    <p:anim calcmode="lin" valueType="num">
                                      <p:cBhvr additive="base">
                                        <p:cTn id="25" dur="500" fill="hold"/>
                                        <p:tgtEl>
                                          <p:spTgt spid="13320"/>
                                        </p:tgtEl>
                                        <p:attrNameLst>
                                          <p:attrName>ppt_x</p:attrName>
                                        </p:attrNameLst>
                                      </p:cBhvr>
                                      <p:tavLst>
                                        <p:tav tm="0">
                                          <p:val>
                                            <p:strVal val="0-#ppt_w/2"/>
                                          </p:val>
                                        </p:tav>
                                        <p:tav tm="100000">
                                          <p:val>
                                            <p:strVal val="#ppt_x"/>
                                          </p:val>
                                        </p:tav>
                                      </p:tavLst>
                                    </p:anim>
                                    <p:anim calcmode="lin" valueType="num">
                                      <p:cBhvr additive="base">
                                        <p:cTn id="26" dur="500" fill="hold"/>
                                        <p:tgtEl>
                                          <p:spTgt spid="1332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21"/>
                                        </p:tgtEl>
                                        <p:attrNameLst>
                                          <p:attrName>style.visibility</p:attrName>
                                        </p:attrNameLst>
                                      </p:cBhvr>
                                      <p:to>
                                        <p:strVal val="visible"/>
                                      </p:to>
                                    </p:set>
                                    <p:anim calcmode="lin" valueType="num">
                                      <p:cBhvr additive="base">
                                        <p:cTn id="31" dur="500" fill="hold"/>
                                        <p:tgtEl>
                                          <p:spTgt spid="13321"/>
                                        </p:tgtEl>
                                        <p:attrNameLst>
                                          <p:attrName>ppt_x</p:attrName>
                                        </p:attrNameLst>
                                      </p:cBhvr>
                                      <p:tavLst>
                                        <p:tav tm="0">
                                          <p:val>
                                            <p:strVal val="0-#ppt_w/2"/>
                                          </p:val>
                                        </p:tav>
                                        <p:tav tm="100000">
                                          <p:val>
                                            <p:strVal val="#ppt_x"/>
                                          </p:val>
                                        </p:tav>
                                      </p:tavLst>
                                    </p:anim>
                                    <p:anim calcmode="lin" valueType="num">
                                      <p:cBhvr additive="base">
                                        <p:cTn id="32" dur="500" fill="hold"/>
                                        <p:tgtEl>
                                          <p:spTgt spid="133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allAtOnce"/>
      <p:bldP spid="13315" grpId="0"/>
      <p:bldP spid="13320" grpId="0"/>
      <p:bldP spid="133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1"/>
          <p:cNvPicPr>
            <a:picLocks noChangeAspect="1" noChangeArrowheads="1"/>
          </p:cNvPicPr>
          <p:nvPr/>
        </p:nvPicPr>
        <p:blipFill>
          <a:blip r:embed="rId2"/>
          <a:srcRect/>
          <a:stretch>
            <a:fillRect/>
          </a:stretch>
        </p:blipFill>
        <p:spPr bwMode="auto">
          <a:xfrm>
            <a:off x="160338" y="1492250"/>
            <a:ext cx="1171575"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2" descr="图片2"/>
          <p:cNvPicPr>
            <a:picLocks noChangeAspect="1" noChangeArrowheads="1"/>
          </p:cNvPicPr>
          <p:nvPr/>
        </p:nvPicPr>
        <p:blipFill>
          <a:blip r:embed="rId3"/>
          <a:srcRect/>
          <a:stretch>
            <a:fillRect/>
          </a:stretch>
        </p:blipFill>
        <p:spPr bwMode="auto">
          <a:xfrm>
            <a:off x="7742238" y="3800475"/>
            <a:ext cx="1433512"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AutoShape 8"/>
          <p:cNvSpPr>
            <a:spLocks noChangeArrowheads="1"/>
          </p:cNvSpPr>
          <p:nvPr/>
        </p:nvSpPr>
        <p:spPr bwMode="auto">
          <a:xfrm>
            <a:off x="1331913" y="1377950"/>
            <a:ext cx="5770562" cy="1974850"/>
          </a:xfrm>
          <a:prstGeom prst="wedgeEllipseCallout">
            <a:avLst>
              <a:gd name="adj1" fmla="val -53472"/>
              <a:gd name="adj2" fmla="val -36806"/>
            </a:avLst>
          </a:prstGeom>
          <a:solidFill>
            <a:schemeClr val="bg2"/>
          </a:solidFill>
          <a:ln w="9525">
            <a:solidFill>
              <a:schemeClr val="tx1"/>
            </a:solidFill>
            <a:miter lim="800000"/>
          </a:ln>
        </p:spPr>
        <p:txBody>
          <a:bodyPr/>
          <a:lstStyle/>
          <a:p>
            <a:r>
              <a:rPr lang="zh-CN" altLang="en-US" sz="2000" b="1" dirty="0">
                <a:solidFill>
                  <a:srgbClr val="0000FF"/>
                </a:solidFill>
                <a:latin typeface="宋体" panose="02010600030101010101" pitchFamily="2" charset="-122"/>
              </a:rPr>
              <a:t>方法</a:t>
            </a:r>
            <a:r>
              <a:rPr lang="en-US" altLang="zh-CN" sz="2000" b="1" dirty="0">
                <a:solidFill>
                  <a:srgbClr val="0000FF"/>
                </a:solidFill>
                <a:latin typeface="宋体" panose="02010600030101010101" pitchFamily="2" charset="-122"/>
              </a:rPr>
              <a:t>1</a:t>
            </a:r>
            <a:r>
              <a:rPr lang="zh-CN" altLang="en-US" sz="2000" b="1" dirty="0">
                <a:solidFill>
                  <a:srgbClr val="0000FF"/>
                </a:solidFill>
                <a:latin typeface="宋体" panose="02010600030101010101" pitchFamily="2" charset="-122"/>
              </a:rPr>
              <a:t>选取的样本是学校田径队的同学，他们暑假中体育活动较多；方法</a:t>
            </a:r>
            <a:r>
              <a:rPr lang="en-US" altLang="zh-CN" sz="2000" b="1" dirty="0">
                <a:solidFill>
                  <a:srgbClr val="0000FF"/>
                </a:solidFill>
                <a:latin typeface="宋体" panose="02010600030101010101" pitchFamily="2" charset="-122"/>
              </a:rPr>
              <a:t>2</a:t>
            </a:r>
            <a:r>
              <a:rPr lang="zh-CN" altLang="en-US" sz="2000" b="1" dirty="0">
                <a:solidFill>
                  <a:srgbClr val="0000FF"/>
                </a:solidFill>
                <a:latin typeface="宋体" panose="02010600030101010101" pitchFamily="2" charset="-122"/>
              </a:rPr>
              <a:t>只调查男同学，没有调查女同学，这两种调查结果不能反映同学的一般情况</a:t>
            </a:r>
            <a:r>
              <a:rPr lang="en-US" altLang="zh-CN" sz="2000" b="1" dirty="0">
                <a:solidFill>
                  <a:srgbClr val="0000FF"/>
                </a:solidFill>
                <a:latin typeface="宋体" panose="02010600030101010101" pitchFamily="2" charset="-122"/>
              </a:rPr>
              <a:t>.</a:t>
            </a:r>
            <a:endParaRPr lang="zh-CN" altLang="en-US" sz="2000" b="1" dirty="0">
              <a:solidFill>
                <a:schemeClr val="hlink"/>
              </a:solidFill>
            </a:endParaRPr>
          </a:p>
        </p:txBody>
      </p:sp>
      <p:sp>
        <p:nvSpPr>
          <p:cNvPr id="12292" name="AutoShape 4"/>
          <p:cNvSpPr>
            <a:spLocks noChangeArrowheads="1"/>
          </p:cNvSpPr>
          <p:nvPr/>
        </p:nvSpPr>
        <p:spPr bwMode="auto">
          <a:xfrm>
            <a:off x="2259013" y="3552825"/>
            <a:ext cx="4262437" cy="2514600"/>
          </a:xfrm>
          <a:prstGeom prst="cloudCallout">
            <a:avLst>
              <a:gd name="adj1" fmla="val 86708"/>
              <a:gd name="adj2" fmla="val -14023"/>
            </a:avLst>
          </a:prstGeom>
          <a:solidFill>
            <a:schemeClr val="bg2"/>
          </a:solidFill>
          <a:ln w="9525">
            <a:solidFill>
              <a:schemeClr val="tx1"/>
            </a:solidFill>
            <a:round/>
          </a:ln>
        </p:spPr>
        <p:txBody>
          <a:bodyPr/>
          <a:lstStyle/>
          <a:p>
            <a:r>
              <a:rPr lang="zh-CN" altLang="en-US" b="1" dirty="0">
                <a:solidFill>
                  <a:srgbClr val="0000FF"/>
                </a:solidFill>
                <a:latin typeface="宋体" panose="02010600030101010101" pitchFamily="2" charset="-122"/>
              </a:rPr>
              <a:t>方法</a:t>
            </a:r>
            <a:r>
              <a:rPr lang="en-US" altLang="zh-CN" b="1" dirty="0">
                <a:solidFill>
                  <a:srgbClr val="0000FF"/>
                </a:solidFill>
                <a:latin typeface="宋体" panose="02010600030101010101" pitchFamily="2" charset="-122"/>
              </a:rPr>
              <a:t>3</a:t>
            </a:r>
            <a:r>
              <a:rPr lang="zh-CN" altLang="en-US" b="1" dirty="0">
                <a:solidFill>
                  <a:srgbClr val="0000FF"/>
                </a:solidFill>
                <a:latin typeface="宋体" panose="02010600030101010101" pitchFamily="2" charset="-122"/>
              </a:rPr>
              <a:t>选取的样本容量太小，不能客观的反映全校同学的情况；</a:t>
            </a:r>
          </a:p>
          <a:p>
            <a:r>
              <a:rPr lang="zh-CN" altLang="en-US" b="1" dirty="0">
                <a:solidFill>
                  <a:srgbClr val="0000FF"/>
                </a:solidFill>
                <a:latin typeface="宋体" panose="02010600030101010101" pitchFamily="2" charset="-122"/>
              </a:rPr>
              <a:t>方法</a:t>
            </a:r>
            <a:r>
              <a:rPr lang="en-US" altLang="zh-CN" b="1" dirty="0">
                <a:solidFill>
                  <a:srgbClr val="0000FF"/>
                </a:solidFill>
                <a:latin typeface="宋体" panose="02010600030101010101" pitchFamily="2" charset="-122"/>
              </a:rPr>
              <a:t>4</a:t>
            </a:r>
            <a:r>
              <a:rPr lang="zh-CN" altLang="en-US" b="1" dirty="0">
                <a:solidFill>
                  <a:srgbClr val="0000FF"/>
                </a:solidFill>
                <a:latin typeface="宋体" panose="02010600030101010101" pitchFamily="2" charset="-122"/>
              </a:rPr>
              <a:t>的结果虽然能反映全校同学的一般情况，但样本的容量较大，需要花费较多的人力和时间</a:t>
            </a:r>
            <a:r>
              <a:rPr lang="en-US" altLang="zh-CN" b="1" dirty="0">
                <a:solidFill>
                  <a:srgbClr val="0000FF"/>
                </a:solidFill>
                <a:latin typeface="宋体" panose="02010600030101010101" pitchFamily="2" charset="-122"/>
              </a:rPr>
              <a:t>.</a:t>
            </a:r>
            <a:endParaRPr lang="zh-CN" altLang="en-US" b="1" dirty="0">
              <a:solidFill>
                <a:schemeClr val="hlink"/>
              </a:solidFill>
            </a:endParaRPr>
          </a:p>
        </p:txBody>
      </p:sp>
      <p:grpSp>
        <p:nvGrpSpPr>
          <p:cNvPr id="22533" name="组合 6145"/>
          <p:cNvGrpSpPr/>
          <p:nvPr/>
        </p:nvGrpSpPr>
        <p:grpSpPr bwMode="auto">
          <a:xfrm>
            <a:off x="501650" y="296863"/>
            <a:ext cx="2160588" cy="795337"/>
            <a:chOff x="0" y="0"/>
            <a:chExt cx="1361" cy="501"/>
          </a:xfrm>
        </p:grpSpPr>
        <p:pic>
          <p:nvPicPr>
            <p:cNvPr id="22534" name="图片 6146"/>
            <p:cNvPicPr>
              <a:picLocks noChangeAspect="1" noChangeArrowheads="1"/>
            </p:cNvPicPr>
            <p:nvPr/>
          </p:nvPicPr>
          <p:blipFill>
            <a:blip r:embed="rId4" cstate="email"/>
            <a:srcRect/>
            <a:stretch>
              <a:fillRect/>
            </a:stretch>
          </p:blipFill>
          <p:spPr bwMode="auto">
            <a:xfrm>
              <a:off x="0" y="0"/>
              <a:ext cx="771" cy="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5" name="文本框 6147"/>
            <p:cNvSpPr txBox="1">
              <a:spLocks noChangeArrowheads="1"/>
            </p:cNvSpPr>
            <p:nvPr/>
          </p:nvSpPr>
          <p:spPr bwMode="auto">
            <a:xfrm>
              <a:off x="227" y="136"/>
              <a:ext cx="113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zh-CN" altLang="en-US" sz="2000" b="1" dirty="0">
                  <a:solidFill>
                    <a:srgbClr val="FF0000"/>
                  </a:solidFill>
                  <a:latin typeface="黑体" panose="02010609060101010101" pitchFamily="49" charset="-122"/>
                  <a:ea typeface="黑体" panose="02010609060101010101" pitchFamily="49" charset="-122"/>
                </a:rPr>
                <a:t>交流与发现</a:t>
              </a:r>
              <a:r>
                <a:rPr lang="zh-CN" altLang="en-US" b="1" dirty="0">
                  <a:solidFill>
                    <a:srgbClr val="FF0000"/>
                  </a:solidFill>
                  <a:latin typeface="黑体" panose="02010609060101010101" pitchFamily="49" charset="-122"/>
                  <a:ea typeface="黑体" panose="02010609060101010101" pitchFamily="49" charset="-122"/>
                </a:rPr>
                <a:t> </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2296"/>
                                        </p:tgtEl>
                                        <p:attrNameLst>
                                          <p:attrName>style.visibility</p:attrName>
                                        </p:attrNameLst>
                                      </p:cBhvr>
                                      <p:to>
                                        <p:strVal val="visible"/>
                                      </p:to>
                                    </p:set>
                                    <p:animEffect transition="in" filter="wipe(down)">
                                      <p:cBhvr>
                                        <p:cTn id="12" dur="580">
                                          <p:stCondLst>
                                            <p:cond delay="0"/>
                                          </p:stCondLst>
                                        </p:cTn>
                                        <p:tgtEl>
                                          <p:spTgt spid="12296"/>
                                        </p:tgtEl>
                                      </p:cBhvr>
                                    </p:animEffect>
                                    <p:anim calcmode="lin" valueType="num">
                                      <p:cBhvr>
                                        <p:cTn id="13" dur="1822" tmFilter="0,0; 0.14,0.36; 0.43,0.73; 0.71,0.91; 1.0,1.0">
                                          <p:stCondLst>
                                            <p:cond delay="0"/>
                                          </p:stCondLst>
                                        </p:cTn>
                                        <p:tgtEl>
                                          <p:spTgt spid="1229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229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229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229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2296"/>
                                        </p:tgtEl>
                                        <p:attrNameLst>
                                          <p:attrName>ppt_y</p:attrName>
                                        </p:attrNameLst>
                                      </p:cBhvr>
                                      <p:tavLst>
                                        <p:tav tm="0" fmla="#ppt_y-sin(pi*$)/81">
                                          <p:val>
                                            <p:fltVal val="0"/>
                                          </p:val>
                                        </p:tav>
                                        <p:tav tm="100000">
                                          <p:val>
                                            <p:fltVal val="1"/>
                                          </p:val>
                                        </p:tav>
                                      </p:tavLst>
                                    </p:anim>
                                    <p:animScale>
                                      <p:cBhvr>
                                        <p:cTn id="18" dur="26">
                                          <p:stCondLst>
                                            <p:cond delay="650"/>
                                          </p:stCondLst>
                                        </p:cTn>
                                        <p:tgtEl>
                                          <p:spTgt spid="12296"/>
                                        </p:tgtEl>
                                      </p:cBhvr>
                                      <p:to x="100000" y="60000"/>
                                    </p:animScale>
                                    <p:animScale>
                                      <p:cBhvr>
                                        <p:cTn id="19" dur="166" decel="50000">
                                          <p:stCondLst>
                                            <p:cond delay="676"/>
                                          </p:stCondLst>
                                        </p:cTn>
                                        <p:tgtEl>
                                          <p:spTgt spid="12296"/>
                                        </p:tgtEl>
                                      </p:cBhvr>
                                      <p:to x="100000" y="100000"/>
                                    </p:animScale>
                                    <p:animScale>
                                      <p:cBhvr>
                                        <p:cTn id="20" dur="26">
                                          <p:stCondLst>
                                            <p:cond delay="1312"/>
                                          </p:stCondLst>
                                        </p:cTn>
                                        <p:tgtEl>
                                          <p:spTgt spid="12296"/>
                                        </p:tgtEl>
                                      </p:cBhvr>
                                      <p:to x="100000" y="80000"/>
                                    </p:animScale>
                                    <p:animScale>
                                      <p:cBhvr>
                                        <p:cTn id="21" dur="166" decel="50000">
                                          <p:stCondLst>
                                            <p:cond delay="1338"/>
                                          </p:stCondLst>
                                        </p:cTn>
                                        <p:tgtEl>
                                          <p:spTgt spid="12296"/>
                                        </p:tgtEl>
                                      </p:cBhvr>
                                      <p:to x="100000" y="100000"/>
                                    </p:animScale>
                                    <p:animScale>
                                      <p:cBhvr>
                                        <p:cTn id="22" dur="26">
                                          <p:stCondLst>
                                            <p:cond delay="1642"/>
                                          </p:stCondLst>
                                        </p:cTn>
                                        <p:tgtEl>
                                          <p:spTgt spid="12296"/>
                                        </p:tgtEl>
                                      </p:cBhvr>
                                      <p:to x="100000" y="90000"/>
                                    </p:animScale>
                                    <p:animScale>
                                      <p:cBhvr>
                                        <p:cTn id="23" dur="166" decel="50000">
                                          <p:stCondLst>
                                            <p:cond delay="1668"/>
                                          </p:stCondLst>
                                        </p:cTn>
                                        <p:tgtEl>
                                          <p:spTgt spid="12296"/>
                                        </p:tgtEl>
                                      </p:cBhvr>
                                      <p:to x="100000" y="100000"/>
                                    </p:animScale>
                                    <p:animScale>
                                      <p:cBhvr>
                                        <p:cTn id="24" dur="26">
                                          <p:stCondLst>
                                            <p:cond delay="1808"/>
                                          </p:stCondLst>
                                        </p:cTn>
                                        <p:tgtEl>
                                          <p:spTgt spid="12296"/>
                                        </p:tgtEl>
                                      </p:cBhvr>
                                      <p:to x="100000" y="95000"/>
                                    </p:animScale>
                                    <p:animScale>
                                      <p:cBhvr>
                                        <p:cTn id="25" dur="166" decel="50000">
                                          <p:stCondLst>
                                            <p:cond delay="1834"/>
                                          </p:stCondLst>
                                        </p:cTn>
                                        <p:tgtEl>
                                          <p:spTgt spid="1229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blinds(horizontal)">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grpId="0" nodeType="clickEffect">
                                  <p:stCondLst>
                                    <p:cond delay="0"/>
                                  </p:stCondLst>
                                  <p:childTnLst>
                                    <p:set>
                                      <p:cBhvr>
                                        <p:cTn id="34" dur="1" fill="hold">
                                          <p:stCondLst>
                                            <p:cond delay="0"/>
                                          </p:stCondLst>
                                        </p:cTn>
                                        <p:tgtEl>
                                          <p:spTgt spid="12292"/>
                                        </p:tgtEl>
                                        <p:attrNameLst>
                                          <p:attrName>style.visibility</p:attrName>
                                        </p:attrNameLst>
                                      </p:cBhvr>
                                      <p:to>
                                        <p:strVal val="visible"/>
                                      </p:to>
                                    </p:set>
                                    <p:animEffect transition="in" filter="wipe(down)">
                                      <p:cBhvr>
                                        <p:cTn id="35" dur="580">
                                          <p:stCondLst>
                                            <p:cond delay="0"/>
                                          </p:stCondLst>
                                        </p:cTn>
                                        <p:tgtEl>
                                          <p:spTgt spid="12292"/>
                                        </p:tgtEl>
                                      </p:cBhvr>
                                    </p:animEffect>
                                    <p:anim calcmode="lin" valueType="num">
                                      <p:cBhvr>
                                        <p:cTn id="36" dur="1822" tmFilter="0,0; 0.14,0.36; 0.43,0.73; 0.71,0.91; 1.0,1.0">
                                          <p:stCondLst>
                                            <p:cond delay="0"/>
                                          </p:stCondLst>
                                        </p:cTn>
                                        <p:tgtEl>
                                          <p:spTgt spid="12292"/>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12292"/>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12292"/>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12292"/>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12292"/>
                                        </p:tgtEl>
                                        <p:attrNameLst>
                                          <p:attrName>ppt_y</p:attrName>
                                        </p:attrNameLst>
                                      </p:cBhvr>
                                      <p:tavLst>
                                        <p:tav tm="0" fmla="#ppt_y-sin(pi*$)/81">
                                          <p:val>
                                            <p:fltVal val="0"/>
                                          </p:val>
                                        </p:tav>
                                        <p:tav tm="100000">
                                          <p:val>
                                            <p:fltVal val="1"/>
                                          </p:val>
                                        </p:tav>
                                      </p:tavLst>
                                    </p:anim>
                                    <p:animScale>
                                      <p:cBhvr>
                                        <p:cTn id="41" dur="26">
                                          <p:stCondLst>
                                            <p:cond delay="650"/>
                                          </p:stCondLst>
                                        </p:cTn>
                                        <p:tgtEl>
                                          <p:spTgt spid="12292"/>
                                        </p:tgtEl>
                                      </p:cBhvr>
                                      <p:to x="100000" y="60000"/>
                                    </p:animScale>
                                    <p:animScale>
                                      <p:cBhvr>
                                        <p:cTn id="42" dur="166" decel="50000">
                                          <p:stCondLst>
                                            <p:cond delay="676"/>
                                          </p:stCondLst>
                                        </p:cTn>
                                        <p:tgtEl>
                                          <p:spTgt spid="12292"/>
                                        </p:tgtEl>
                                      </p:cBhvr>
                                      <p:to x="100000" y="100000"/>
                                    </p:animScale>
                                    <p:animScale>
                                      <p:cBhvr>
                                        <p:cTn id="43" dur="26">
                                          <p:stCondLst>
                                            <p:cond delay="1312"/>
                                          </p:stCondLst>
                                        </p:cTn>
                                        <p:tgtEl>
                                          <p:spTgt spid="12292"/>
                                        </p:tgtEl>
                                      </p:cBhvr>
                                      <p:to x="100000" y="80000"/>
                                    </p:animScale>
                                    <p:animScale>
                                      <p:cBhvr>
                                        <p:cTn id="44" dur="166" decel="50000">
                                          <p:stCondLst>
                                            <p:cond delay="1338"/>
                                          </p:stCondLst>
                                        </p:cTn>
                                        <p:tgtEl>
                                          <p:spTgt spid="12292"/>
                                        </p:tgtEl>
                                      </p:cBhvr>
                                      <p:to x="100000" y="100000"/>
                                    </p:animScale>
                                    <p:animScale>
                                      <p:cBhvr>
                                        <p:cTn id="45" dur="26">
                                          <p:stCondLst>
                                            <p:cond delay="1642"/>
                                          </p:stCondLst>
                                        </p:cTn>
                                        <p:tgtEl>
                                          <p:spTgt spid="12292"/>
                                        </p:tgtEl>
                                      </p:cBhvr>
                                      <p:to x="100000" y="90000"/>
                                    </p:animScale>
                                    <p:animScale>
                                      <p:cBhvr>
                                        <p:cTn id="46" dur="166" decel="50000">
                                          <p:stCondLst>
                                            <p:cond delay="1668"/>
                                          </p:stCondLst>
                                        </p:cTn>
                                        <p:tgtEl>
                                          <p:spTgt spid="12292"/>
                                        </p:tgtEl>
                                      </p:cBhvr>
                                      <p:to x="100000" y="100000"/>
                                    </p:animScale>
                                    <p:animScale>
                                      <p:cBhvr>
                                        <p:cTn id="47" dur="26">
                                          <p:stCondLst>
                                            <p:cond delay="1808"/>
                                          </p:stCondLst>
                                        </p:cTn>
                                        <p:tgtEl>
                                          <p:spTgt spid="12292"/>
                                        </p:tgtEl>
                                      </p:cBhvr>
                                      <p:to x="100000" y="95000"/>
                                    </p:animScale>
                                    <p:animScale>
                                      <p:cBhvr>
                                        <p:cTn id="48" dur="166" decel="50000">
                                          <p:stCondLst>
                                            <p:cond delay="1834"/>
                                          </p:stCondLst>
                                        </p:cTn>
                                        <p:tgtEl>
                                          <p:spTgt spid="1229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bldLvl="0" animBg="1"/>
      <p:bldP spid="12292"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468313" y="1906588"/>
            <a:ext cx="8675687" cy="1554162"/>
          </a:xfrm>
          <a:prstGeom prst="rect">
            <a:avLst/>
          </a:prstGeom>
          <a:noFill/>
          <a:ln w="9525">
            <a:solidFill>
              <a:srgbClr val="66FF33"/>
            </a:solidFill>
            <a:miter lim="800000"/>
          </a:ln>
          <a:extLst>
            <a:ext uri="{909E8E84-426E-40DD-AFC4-6F175D3DCCD1}">
              <a14:hiddenFill xmlns:a14="http://schemas.microsoft.com/office/drawing/2010/main">
                <a:solidFill>
                  <a:srgbClr val="FFFFFF"/>
                </a:solidFill>
              </a14:hiddenFill>
            </a:ext>
          </a:extLst>
        </p:spPr>
        <p:txBody>
          <a:bodyPr>
            <a:spAutoFit/>
          </a:bodyPr>
          <a:lstStyle/>
          <a:p>
            <a:r>
              <a:rPr lang="en-US" altLang="zh-CN" sz="4000" dirty="0">
                <a:latin typeface="宋体" panose="02010600030101010101" pitchFamily="2" charset="-122"/>
              </a:rPr>
              <a:t>  </a:t>
            </a:r>
            <a:r>
              <a:rPr lang="zh-CN" altLang="en-US" sz="2800" b="1" dirty="0">
                <a:latin typeface="宋体" panose="02010600030101010101" pitchFamily="2" charset="-122"/>
              </a:rPr>
              <a:t>一般地</a:t>
            </a:r>
            <a:r>
              <a:rPr lang="en-US" altLang="zh-CN" sz="2800" b="1" dirty="0">
                <a:latin typeface="宋体" panose="02010600030101010101" pitchFamily="2" charset="-122"/>
              </a:rPr>
              <a:t>,</a:t>
            </a:r>
            <a:r>
              <a:rPr lang="zh-CN" altLang="en-US" sz="2800" b="1" dirty="0">
                <a:latin typeface="宋体" panose="02010600030101010101" pitchFamily="2" charset="-122"/>
              </a:rPr>
              <a:t>为了获取能够客观反映问题的结果， 通常按照总体中的每个个体都有相同的被抽到机会的原则抽取样本</a:t>
            </a:r>
            <a:r>
              <a:rPr lang="en-US" altLang="zh-CN" sz="2800" b="1" dirty="0">
                <a:latin typeface="宋体" panose="02010600030101010101" pitchFamily="2" charset="-122"/>
              </a:rPr>
              <a:t>, </a:t>
            </a:r>
            <a:r>
              <a:rPr lang="zh-CN" altLang="en-US" sz="2800" b="1" dirty="0">
                <a:latin typeface="宋体" panose="02010600030101010101" pitchFamily="2" charset="-122"/>
              </a:rPr>
              <a:t>这种抽取样本的方法叫做</a:t>
            </a:r>
            <a:r>
              <a:rPr lang="zh-CN" altLang="en-US" sz="2800" b="1" dirty="0">
                <a:solidFill>
                  <a:srgbClr val="0000FF"/>
                </a:solidFill>
                <a:latin typeface="宋体" panose="02010600030101010101" pitchFamily="2" charset="-122"/>
              </a:rPr>
              <a:t>简单随机抽样</a:t>
            </a:r>
            <a:r>
              <a:rPr lang="en-US" altLang="zh-CN" sz="2800" b="1" dirty="0">
                <a:solidFill>
                  <a:srgbClr val="0000FF"/>
                </a:solidFill>
                <a:latin typeface="宋体" panose="02010600030101010101" pitchFamily="2" charset="-122"/>
              </a:rPr>
              <a:t>.</a:t>
            </a:r>
          </a:p>
        </p:txBody>
      </p:sp>
      <p:sp>
        <p:nvSpPr>
          <p:cNvPr id="35844" name="Rectangle 4"/>
          <p:cNvSpPr>
            <a:spLocks noChangeArrowheads="1"/>
          </p:cNvSpPr>
          <p:nvPr/>
        </p:nvSpPr>
        <p:spPr bwMode="auto">
          <a:xfrm>
            <a:off x="358775" y="3573463"/>
            <a:ext cx="8785225"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p>
            <a:pPr algn="just"/>
            <a:r>
              <a:rPr lang="zh-CN" altLang="en-US" sz="2800" b="1" dirty="0">
                <a:solidFill>
                  <a:srgbClr val="0000FF"/>
                </a:solidFill>
                <a:latin typeface="宋体" panose="02010600030101010101" pitchFamily="2" charset="-122"/>
              </a:rPr>
              <a:t>注</a:t>
            </a:r>
            <a:r>
              <a:rPr lang="en-US" altLang="zh-CN" sz="2800" b="1" dirty="0">
                <a:solidFill>
                  <a:srgbClr val="0000FF"/>
                </a:solidFill>
                <a:latin typeface="宋体" panose="02010600030101010101" pitchFamily="2" charset="-122"/>
              </a:rPr>
              <a:t>:</a:t>
            </a:r>
            <a:r>
              <a:rPr lang="en-US" altLang="zh-CN" sz="2800" dirty="0">
                <a:solidFill>
                  <a:srgbClr val="FF0066"/>
                </a:solidFill>
                <a:latin typeface="宋体" panose="02010600030101010101" pitchFamily="2" charset="-122"/>
              </a:rPr>
              <a:t> </a:t>
            </a:r>
            <a:r>
              <a:rPr lang="zh-CN" altLang="en-US" sz="2800" b="1" dirty="0">
                <a:solidFill>
                  <a:srgbClr val="0000FF"/>
                </a:solidFill>
                <a:latin typeface="宋体" panose="02010600030101010101" pitchFamily="2" charset="-122"/>
              </a:rPr>
              <a:t>随机抽样并不是随意或随便抽取，因为随意或</a:t>
            </a:r>
          </a:p>
          <a:p>
            <a:pPr algn="just"/>
            <a:r>
              <a:rPr lang="zh-CN" altLang="en-US" sz="2800" b="1" dirty="0">
                <a:solidFill>
                  <a:srgbClr val="0000FF"/>
                </a:solidFill>
                <a:latin typeface="宋体" panose="02010600030101010101" pitchFamily="2" charset="-122"/>
              </a:rPr>
              <a:t>随便抽取都会带有主观或客观的影响因素</a:t>
            </a:r>
            <a:r>
              <a:rPr lang="en-US" altLang="zh-CN" sz="2800" b="1" dirty="0">
                <a:solidFill>
                  <a:srgbClr val="0000FF"/>
                </a:solidFill>
                <a:latin typeface="宋体" panose="02010600030101010101" pitchFamily="2" charset="-122"/>
              </a:rPr>
              <a:t>.</a:t>
            </a:r>
          </a:p>
        </p:txBody>
      </p:sp>
      <p:pic>
        <p:nvPicPr>
          <p:cNvPr id="23555" name="图片 9219" descr="知识归纳"/>
          <p:cNvPicPr>
            <a:picLocks noChangeAspect="1" noChangeArrowheads="1"/>
          </p:cNvPicPr>
          <p:nvPr/>
        </p:nvPicPr>
        <p:blipFill>
          <a:blip r:embed="rId3" cstate="email"/>
          <a:srcRect/>
          <a:stretch>
            <a:fillRect/>
          </a:stretch>
        </p:blipFill>
        <p:spPr bwMode="auto">
          <a:xfrm>
            <a:off x="827088" y="850900"/>
            <a:ext cx="244951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linds(horizontal)">
                                      <p:cBhvr>
                                        <p:cTn id="7" dur="500"/>
                                        <p:tgtEl>
                                          <p:spTgt spid="3584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5844"/>
                                        </p:tgtEl>
                                        <p:attrNameLst>
                                          <p:attrName>style.visibility</p:attrName>
                                        </p:attrNameLst>
                                      </p:cBhvr>
                                      <p:to>
                                        <p:strVal val="visible"/>
                                      </p:to>
                                    </p:set>
                                    <p:animEffect transition="in" filter="randombar(horizontal)">
                                      <p:cBhvr>
                                        <p:cTn id="12" dur="5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ldLvl="0" animBg="1"/>
      <p:bldP spid="3584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95288" y="549275"/>
            <a:ext cx="8748712" cy="944563"/>
          </a:xfrm>
          <a:prstGeom prst="rect">
            <a:avLst/>
          </a:prstGeom>
          <a:noFill/>
          <a:ln w="9525">
            <a:noFill/>
            <a:miter lim="800000"/>
          </a:ln>
          <a:effectLst/>
        </p:spPr>
        <p:txBody>
          <a:bodyPr>
            <a:spAutoFit/>
          </a:bodyPr>
          <a:lstStyle/>
          <a:p>
            <a:pPr>
              <a:buFontTx/>
              <a:buNone/>
              <a:defRPr/>
            </a:pPr>
            <a:r>
              <a:rPr lang="en-US" altLang="zh-CN" sz="2800" b="1" dirty="0">
                <a:latin typeface="+mn-ea"/>
                <a:ea typeface="+mn-ea"/>
              </a:rPr>
              <a:t>         </a:t>
            </a:r>
            <a:r>
              <a:rPr lang="zh-CN" altLang="en-US" sz="2800" b="1" dirty="0">
                <a:latin typeface="+mn-ea"/>
                <a:ea typeface="+mn-ea"/>
              </a:rPr>
              <a:t>根据你的理解，简单随机抽样有哪些</a:t>
            </a:r>
            <a:endParaRPr lang="en-US" altLang="zh-CN" sz="2800" b="1" dirty="0">
              <a:latin typeface="+mn-ea"/>
              <a:ea typeface="+mn-ea"/>
            </a:endParaRPr>
          </a:p>
          <a:p>
            <a:pPr>
              <a:buFontTx/>
              <a:buNone/>
              <a:defRPr/>
            </a:pPr>
            <a:r>
              <a:rPr lang="zh-CN" altLang="en-US" sz="2800" b="1" dirty="0">
                <a:latin typeface="+mn-ea"/>
                <a:ea typeface="+mn-ea"/>
              </a:rPr>
              <a:t>  主要特点？</a:t>
            </a:r>
          </a:p>
        </p:txBody>
      </p:sp>
      <p:sp>
        <p:nvSpPr>
          <p:cNvPr id="37891" name="Rectangle 3"/>
          <p:cNvSpPr>
            <a:spLocks noChangeArrowheads="1"/>
          </p:cNvSpPr>
          <p:nvPr/>
        </p:nvSpPr>
        <p:spPr bwMode="auto">
          <a:xfrm>
            <a:off x="214313" y="4076700"/>
            <a:ext cx="89296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dirty="0">
                <a:solidFill>
                  <a:srgbClr val="0000FF"/>
                </a:solidFill>
                <a:latin typeface="宋体" panose="02010600030101010101" pitchFamily="2" charset="-122"/>
              </a:rPr>
              <a:t>（</a:t>
            </a:r>
            <a:r>
              <a:rPr lang="en-US" altLang="zh-CN" sz="2800" b="1" dirty="0">
                <a:solidFill>
                  <a:srgbClr val="0000FF"/>
                </a:solidFill>
                <a:latin typeface="宋体" panose="02010600030101010101" pitchFamily="2" charset="-122"/>
              </a:rPr>
              <a:t>4</a:t>
            </a:r>
            <a:r>
              <a:rPr lang="zh-CN" altLang="en-US" sz="2800" b="1" dirty="0">
                <a:solidFill>
                  <a:srgbClr val="0000FF"/>
                </a:solidFill>
                <a:latin typeface="宋体" panose="02010600030101010101" pitchFamily="2" charset="-122"/>
              </a:rPr>
              <a:t>）每个个体被抽到的机会都相等，抽样具有公平性</a:t>
            </a:r>
            <a:r>
              <a:rPr lang="en-US" altLang="zh-CN" sz="2800" b="1" dirty="0">
                <a:solidFill>
                  <a:srgbClr val="0000FF"/>
                </a:solidFill>
                <a:latin typeface="宋体" panose="02010600030101010101" pitchFamily="2" charset="-122"/>
              </a:rPr>
              <a:t>.</a:t>
            </a:r>
          </a:p>
        </p:txBody>
      </p:sp>
      <p:sp>
        <p:nvSpPr>
          <p:cNvPr id="37892" name="Rectangle 4"/>
          <p:cNvSpPr>
            <a:spLocks noChangeArrowheads="1"/>
          </p:cNvSpPr>
          <p:nvPr/>
        </p:nvSpPr>
        <p:spPr bwMode="auto">
          <a:xfrm>
            <a:off x="123825" y="3213100"/>
            <a:ext cx="9020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dirty="0">
                <a:solidFill>
                  <a:srgbClr val="0000FF"/>
                </a:solidFill>
                <a:latin typeface="宋体" panose="02010600030101010101" pitchFamily="2" charset="-122"/>
              </a:rPr>
              <a:t>（</a:t>
            </a:r>
            <a:r>
              <a:rPr lang="en-US" altLang="zh-CN" sz="2800" b="1" dirty="0">
                <a:solidFill>
                  <a:srgbClr val="0000FF"/>
                </a:solidFill>
                <a:latin typeface="宋体" panose="02010600030101010101" pitchFamily="2" charset="-122"/>
              </a:rPr>
              <a:t>3</a:t>
            </a:r>
            <a:r>
              <a:rPr lang="zh-CN" altLang="en-US" sz="2800" b="1" dirty="0">
                <a:solidFill>
                  <a:srgbClr val="0000FF"/>
                </a:solidFill>
                <a:latin typeface="宋体" panose="02010600030101010101" pitchFamily="2" charset="-122"/>
              </a:rPr>
              <a:t>）抽取的样本不放回，样本中无重复个体；</a:t>
            </a:r>
          </a:p>
        </p:txBody>
      </p:sp>
      <p:sp>
        <p:nvSpPr>
          <p:cNvPr id="37893" name="Rectangle 5"/>
          <p:cNvSpPr>
            <a:spLocks noChangeArrowheads="1"/>
          </p:cNvSpPr>
          <p:nvPr/>
        </p:nvSpPr>
        <p:spPr bwMode="auto">
          <a:xfrm>
            <a:off x="0" y="2276475"/>
            <a:ext cx="90043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800" b="1" dirty="0">
                <a:solidFill>
                  <a:srgbClr val="0000FF"/>
                </a:solidFill>
                <a:latin typeface="宋体" panose="02010600030101010101" pitchFamily="2" charset="-122"/>
              </a:rPr>
              <a:t> </a:t>
            </a:r>
            <a:r>
              <a:rPr lang="zh-CN" altLang="en-US" sz="2800" b="1" dirty="0">
                <a:solidFill>
                  <a:srgbClr val="0000FF"/>
                </a:solidFill>
                <a:latin typeface="宋体" panose="02010600030101010101" pitchFamily="2" charset="-122"/>
              </a:rPr>
              <a:t>（</a:t>
            </a:r>
            <a:r>
              <a:rPr lang="en-US" altLang="zh-CN" sz="2800" b="1" dirty="0">
                <a:solidFill>
                  <a:srgbClr val="0000FF"/>
                </a:solidFill>
                <a:latin typeface="宋体" panose="02010600030101010101" pitchFamily="2" charset="-122"/>
              </a:rPr>
              <a:t>2</a:t>
            </a:r>
            <a:r>
              <a:rPr lang="zh-CN" altLang="en-US" sz="2800" b="1" dirty="0">
                <a:solidFill>
                  <a:srgbClr val="0000FF"/>
                </a:solidFill>
                <a:latin typeface="宋体" panose="02010600030101010101" pitchFamily="2" charset="-122"/>
              </a:rPr>
              <a:t>）样本的抽取是逐个进行的，每次只抽取</a:t>
            </a:r>
          </a:p>
          <a:p>
            <a:r>
              <a:rPr lang="zh-CN" altLang="en-US" sz="2800" b="1" dirty="0">
                <a:solidFill>
                  <a:srgbClr val="0000FF"/>
                </a:solidFill>
                <a:latin typeface="宋体" panose="02010600030101010101" pitchFamily="2" charset="-122"/>
              </a:rPr>
              <a:t>   一个个体；</a:t>
            </a:r>
          </a:p>
        </p:txBody>
      </p:sp>
      <p:sp>
        <p:nvSpPr>
          <p:cNvPr id="37894" name="Rectangle 6"/>
          <p:cNvSpPr>
            <a:spLocks noChangeArrowheads="1"/>
          </p:cNvSpPr>
          <p:nvPr/>
        </p:nvSpPr>
        <p:spPr bwMode="auto">
          <a:xfrm>
            <a:off x="250825" y="1628775"/>
            <a:ext cx="43211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dirty="0">
                <a:solidFill>
                  <a:srgbClr val="0000FF"/>
                </a:solidFill>
                <a:latin typeface="宋体" panose="02010600030101010101" pitchFamily="2" charset="-122"/>
              </a:rPr>
              <a:t>（</a:t>
            </a:r>
            <a:r>
              <a:rPr lang="en-US" altLang="zh-CN" sz="2800" b="1" dirty="0">
                <a:solidFill>
                  <a:srgbClr val="0000FF"/>
                </a:solidFill>
                <a:latin typeface="宋体" panose="02010600030101010101" pitchFamily="2" charset="-122"/>
              </a:rPr>
              <a:t>1</a:t>
            </a:r>
            <a:r>
              <a:rPr lang="zh-CN" altLang="en-US" sz="2800" b="1" dirty="0">
                <a:solidFill>
                  <a:srgbClr val="0000FF"/>
                </a:solidFill>
                <a:latin typeface="宋体" panose="02010600030101010101" pitchFamily="2" charset="-122"/>
              </a:rPr>
              <a:t>）总体的个体数有限； </a:t>
            </a:r>
          </a:p>
        </p:txBody>
      </p:sp>
      <p:pic>
        <p:nvPicPr>
          <p:cNvPr id="25606" name="图片 92183" descr="073"/>
          <p:cNvPicPr>
            <a:picLocks noChangeAspect="1" noChangeArrowheads="1"/>
          </p:cNvPicPr>
          <p:nvPr/>
        </p:nvPicPr>
        <p:blipFill>
          <a:blip r:embed="rId3" cstate="email"/>
          <a:srcRect/>
          <a:stretch>
            <a:fillRect/>
          </a:stretch>
        </p:blipFill>
        <p:spPr bwMode="auto">
          <a:xfrm>
            <a:off x="395288" y="382588"/>
            <a:ext cx="9906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4"/>
                                        </p:tgtEl>
                                        <p:attrNameLst>
                                          <p:attrName>style.visibility</p:attrName>
                                        </p:attrNameLst>
                                      </p:cBhvr>
                                      <p:to>
                                        <p:strVal val="visible"/>
                                      </p:to>
                                    </p:set>
                                    <p:animEffect transition="in" filter="blinds(horizontal)">
                                      <p:cBhvr>
                                        <p:cTn id="7" dur="500"/>
                                        <p:tgtEl>
                                          <p:spTgt spid="3789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3"/>
                                        </p:tgtEl>
                                        <p:attrNameLst>
                                          <p:attrName>style.visibility</p:attrName>
                                        </p:attrNameLst>
                                      </p:cBhvr>
                                      <p:to>
                                        <p:strVal val="visible"/>
                                      </p:to>
                                    </p:set>
                                    <p:animEffect transition="in" filter="blinds(horizontal)">
                                      <p:cBhvr>
                                        <p:cTn id="12" dur="500"/>
                                        <p:tgtEl>
                                          <p:spTgt spid="3789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892"/>
                                        </p:tgtEl>
                                        <p:attrNameLst>
                                          <p:attrName>style.visibility</p:attrName>
                                        </p:attrNameLst>
                                      </p:cBhvr>
                                      <p:to>
                                        <p:strVal val="visible"/>
                                      </p:to>
                                    </p:set>
                                    <p:animEffect transition="in" filter="blinds(horizontal)">
                                      <p:cBhvr>
                                        <p:cTn id="17" dur="500"/>
                                        <p:tgtEl>
                                          <p:spTgt spid="3789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7891"/>
                                        </p:tgtEl>
                                        <p:attrNameLst>
                                          <p:attrName>style.visibility</p:attrName>
                                        </p:attrNameLst>
                                      </p:cBhvr>
                                      <p:to>
                                        <p:strVal val="visible"/>
                                      </p:to>
                                    </p:set>
                                    <p:animEffect transition="in" filter="blinds(horizontal)">
                                      <p:cBhvr>
                                        <p:cTn id="22" dur="500"/>
                                        <p:tgtEl>
                                          <p:spTgt spid="378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p:bldP spid="37892" grpId="0"/>
      <p:bldP spid="37893" grpId="0"/>
      <p:bldP spid="3789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ChangeArrowheads="1"/>
          </p:cNvSpPr>
          <p:nvPr/>
        </p:nvSpPr>
        <p:spPr bwMode="auto">
          <a:xfrm>
            <a:off x="250825" y="1484313"/>
            <a:ext cx="8893175" cy="457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30000"/>
              </a:lnSpc>
            </a:pPr>
            <a:r>
              <a:rPr lang="zh-CN" altLang="en-US" sz="2800" b="1" dirty="0">
                <a:latin typeface="黑体" panose="02010609060101010101" pitchFamily="49" charset="-122"/>
                <a:ea typeface="黑体" panose="02010609060101010101" pitchFamily="49" charset="-122"/>
              </a:rPr>
              <a:t>下列抽取样本的方式是属于简单随机抽样的是</a:t>
            </a:r>
            <a:r>
              <a:rPr lang="zh-CN" altLang="en-US" sz="2800" b="1" dirty="0">
                <a:latin typeface="宋体" panose="02010600030101010101" pitchFamily="2" charset="-122"/>
              </a:rPr>
              <a:t>（</a:t>
            </a:r>
            <a:r>
              <a:rPr lang="zh-CN" altLang="en-US" sz="2800" b="1" dirty="0">
                <a:solidFill>
                  <a:srgbClr val="FF0000"/>
                </a:solidFill>
                <a:latin typeface="宋体" panose="02010600030101010101" pitchFamily="2" charset="-122"/>
              </a:rPr>
              <a:t>    </a:t>
            </a:r>
            <a:r>
              <a:rPr lang="zh-CN" altLang="en-US" sz="2800" b="1" dirty="0">
                <a:latin typeface="宋体" panose="02010600030101010101" pitchFamily="2" charset="-122"/>
              </a:rPr>
              <a:t>）</a:t>
            </a:r>
          </a:p>
          <a:p>
            <a:pPr>
              <a:lnSpc>
                <a:spcPct val="130000"/>
              </a:lnSpc>
            </a:pPr>
            <a:r>
              <a:rPr lang="en-US" altLang="zh-CN" sz="2800" b="1" dirty="0">
                <a:latin typeface="宋体" panose="02010600030101010101" pitchFamily="2" charset="-122"/>
              </a:rPr>
              <a:t>①</a:t>
            </a:r>
            <a:r>
              <a:rPr lang="zh-CN" altLang="en-US" sz="2800" b="1" dirty="0">
                <a:latin typeface="宋体" panose="02010600030101010101" pitchFamily="2" charset="-122"/>
              </a:rPr>
              <a:t>从无限多个个体中抽取</a:t>
            </a:r>
            <a:r>
              <a:rPr lang="en-US" altLang="zh-CN" sz="2800" b="1" dirty="0">
                <a:latin typeface="宋体" panose="02010600030101010101" pitchFamily="2" charset="-122"/>
              </a:rPr>
              <a:t>100</a:t>
            </a:r>
            <a:r>
              <a:rPr lang="zh-CN" altLang="en-US" sz="2800" b="1" dirty="0">
                <a:latin typeface="宋体" panose="02010600030101010101" pitchFamily="2" charset="-122"/>
              </a:rPr>
              <a:t>个个体作样本；</a:t>
            </a:r>
          </a:p>
          <a:p>
            <a:pPr>
              <a:lnSpc>
                <a:spcPct val="130000"/>
              </a:lnSpc>
            </a:pPr>
            <a:r>
              <a:rPr lang="en-US" altLang="zh-CN" sz="2800" b="1" dirty="0">
                <a:latin typeface="宋体" panose="02010600030101010101" pitchFamily="2" charset="-122"/>
              </a:rPr>
              <a:t>②</a:t>
            </a:r>
            <a:r>
              <a:rPr lang="zh-CN" altLang="en-US" sz="2800" b="1" dirty="0">
                <a:latin typeface="宋体" panose="02010600030101010101" pitchFamily="2" charset="-122"/>
              </a:rPr>
              <a:t>盒子里有</a:t>
            </a:r>
            <a:r>
              <a:rPr lang="en-US" altLang="zh-CN" sz="2800" b="1" dirty="0">
                <a:latin typeface="宋体" panose="02010600030101010101" pitchFamily="2" charset="-122"/>
              </a:rPr>
              <a:t>80</a:t>
            </a:r>
            <a:r>
              <a:rPr lang="zh-CN" altLang="en-US" sz="2800" b="1" dirty="0">
                <a:latin typeface="宋体" panose="02010600030101010101" pitchFamily="2" charset="-122"/>
              </a:rPr>
              <a:t>个零件，从中选出</a:t>
            </a:r>
            <a:r>
              <a:rPr lang="en-US" altLang="zh-CN" sz="2800" b="1" dirty="0">
                <a:latin typeface="宋体" panose="02010600030101010101" pitchFamily="2" charset="-122"/>
              </a:rPr>
              <a:t>5</a:t>
            </a:r>
            <a:r>
              <a:rPr lang="zh-CN" altLang="en-US" sz="2800" b="1" dirty="0">
                <a:latin typeface="宋体" panose="02010600030101010101" pitchFamily="2" charset="-122"/>
              </a:rPr>
              <a:t>个零件进行质量检验，在抽样操作时，从中任意拿出一个零件进行质量检验后，再把它放回盒子里；</a:t>
            </a:r>
          </a:p>
          <a:p>
            <a:pPr>
              <a:lnSpc>
                <a:spcPct val="130000"/>
              </a:lnSpc>
            </a:pPr>
            <a:r>
              <a:rPr lang="en-US" altLang="zh-CN" sz="2800" b="1" dirty="0">
                <a:latin typeface="宋体" panose="02010600030101010101" pitchFamily="2" charset="-122"/>
              </a:rPr>
              <a:t>③</a:t>
            </a:r>
            <a:r>
              <a:rPr lang="zh-CN" altLang="en-US" sz="2800" b="1" dirty="0">
                <a:latin typeface="宋体" panose="02010600030101010101" pitchFamily="2" charset="-122"/>
              </a:rPr>
              <a:t>从</a:t>
            </a:r>
            <a:r>
              <a:rPr lang="en-US" altLang="zh-CN" sz="2800" b="1" dirty="0">
                <a:latin typeface="宋体" panose="02010600030101010101" pitchFamily="2" charset="-122"/>
              </a:rPr>
              <a:t>8</a:t>
            </a:r>
            <a:r>
              <a:rPr lang="zh-CN" altLang="en-US" sz="2800" b="1" dirty="0">
                <a:latin typeface="宋体" panose="02010600030101010101" pitchFamily="2" charset="-122"/>
              </a:rPr>
              <a:t>台电脑中不放回的随机抽取</a:t>
            </a:r>
            <a:r>
              <a:rPr lang="en-US" altLang="zh-CN" sz="2800" b="1" dirty="0">
                <a:latin typeface="宋体" panose="02010600030101010101" pitchFamily="2" charset="-122"/>
              </a:rPr>
              <a:t>2</a:t>
            </a:r>
            <a:r>
              <a:rPr lang="zh-CN" altLang="en-US" sz="2800" b="1" dirty="0">
                <a:latin typeface="宋体" panose="02010600030101010101" pitchFamily="2" charset="-122"/>
              </a:rPr>
              <a:t>台进行质量检验（假设</a:t>
            </a:r>
            <a:r>
              <a:rPr lang="en-US" altLang="zh-CN" sz="2800" b="1" dirty="0">
                <a:latin typeface="宋体" panose="02010600030101010101" pitchFamily="2" charset="-122"/>
              </a:rPr>
              <a:t>8</a:t>
            </a:r>
            <a:r>
              <a:rPr lang="zh-CN" altLang="en-US" sz="2800" b="1" dirty="0">
                <a:latin typeface="宋体" panose="02010600030101010101" pitchFamily="2" charset="-122"/>
              </a:rPr>
              <a:t>台电脑已编好号，对编号随机抽取）</a:t>
            </a:r>
          </a:p>
          <a:p>
            <a:pPr>
              <a:lnSpc>
                <a:spcPct val="130000"/>
              </a:lnSpc>
            </a:pPr>
            <a:r>
              <a:rPr lang="zh-CN" altLang="en-US" sz="2800" b="1" dirty="0">
                <a:latin typeface="宋体" panose="02010600030101010101" pitchFamily="2" charset="-122"/>
              </a:rPr>
              <a:t> </a:t>
            </a:r>
            <a:r>
              <a:rPr lang="en-US" altLang="zh-CN" sz="2800" b="1" dirty="0">
                <a:latin typeface="宋体" panose="02010600030101010101" pitchFamily="2" charset="-122"/>
              </a:rPr>
              <a:t>A.①     B.②     C.③     D.</a:t>
            </a:r>
            <a:r>
              <a:rPr lang="zh-CN" altLang="en-US" sz="2800" b="1" dirty="0">
                <a:latin typeface="宋体" panose="02010600030101010101" pitchFamily="2" charset="-122"/>
              </a:rPr>
              <a:t>以上都不对</a:t>
            </a:r>
          </a:p>
        </p:txBody>
      </p:sp>
      <p:sp>
        <p:nvSpPr>
          <p:cNvPr id="40963" name="Text Box 3"/>
          <p:cNvSpPr txBox="1">
            <a:spLocks noChangeArrowheads="1"/>
          </p:cNvSpPr>
          <p:nvPr/>
        </p:nvSpPr>
        <p:spPr bwMode="auto">
          <a:xfrm>
            <a:off x="8027988" y="1557338"/>
            <a:ext cx="647700" cy="579437"/>
          </a:xfrm>
          <a:prstGeom prst="rect">
            <a:avLst/>
          </a:prstGeom>
          <a:noFill/>
          <a:ln w="9525">
            <a:noFill/>
            <a:miter lim="800000"/>
          </a:ln>
          <a:effectLst/>
        </p:spPr>
        <p:txBody>
          <a:bodyPr>
            <a:spAutoFit/>
          </a:bodyPr>
          <a:lstStyle/>
          <a:p>
            <a:pPr>
              <a:spcBef>
                <a:spcPct val="50000"/>
              </a:spcBef>
            </a:pPr>
            <a:r>
              <a:rPr lang="en-US" altLang="zh-CN" sz="3200" b="1" noProof="1">
                <a:solidFill>
                  <a:srgbClr val="FF0000"/>
                </a:solidFill>
                <a:effectLst>
                  <a:outerShdw blurRad="38100" dist="38100" dir="2700000">
                    <a:srgbClr val="000000"/>
                  </a:outerShdw>
                </a:effectLst>
                <a:latin typeface="Times New Roman" panose="02020603050405020304" pitchFamily="18" charset="0"/>
                <a:cs typeface="+mn-ea"/>
              </a:rPr>
              <a:t>C</a:t>
            </a:r>
            <a:endParaRPr lang="en-US" altLang="zh-CN" sz="3200" b="1" noProof="1">
              <a:solidFill>
                <a:srgbClr val="FF0000"/>
              </a:solidFill>
              <a:effectLst>
                <a:outerShdw blurRad="38100" dist="38100" dir="2700000">
                  <a:srgbClr val="000000"/>
                </a:outerShdw>
              </a:effectLst>
              <a:latin typeface="Times New Roman" panose="02020603050405020304" pitchFamily="18" charset="0"/>
            </a:endParaRPr>
          </a:p>
        </p:txBody>
      </p:sp>
      <p:pic>
        <p:nvPicPr>
          <p:cNvPr id="27651" name="Picture 4" descr="练习"/>
          <p:cNvPicPr>
            <a:picLocks noChangeAspect="1" noChangeArrowheads="1"/>
          </p:cNvPicPr>
          <p:nvPr/>
        </p:nvPicPr>
        <p:blipFill>
          <a:blip r:embed="rId2" cstate="email"/>
          <a:srcRect/>
          <a:stretch>
            <a:fillRect/>
          </a:stretch>
        </p:blipFill>
        <p:spPr bwMode="auto">
          <a:xfrm>
            <a:off x="827088" y="850900"/>
            <a:ext cx="244951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 calcmode="lin" valueType="num">
                                      <p:cBhvr>
                                        <p:cTn id="7" dur="5000" fill="hold"/>
                                        <p:tgtEl>
                                          <p:spTgt spid="40963"/>
                                        </p:tgtEl>
                                        <p:attrNameLst>
                                          <p:attrName>ppt_w</p:attrName>
                                        </p:attrNameLst>
                                      </p:cBhvr>
                                      <p:tavLst>
                                        <p:tav tm="0" fmla="#ppt_w*sin(2.5*pi*$)">
                                          <p:val>
                                            <p:fltVal val="0"/>
                                          </p:val>
                                        </p:tav>
                                        <p:tav tm="100000">
                                          <p:val>
                                            <p:fltVal val="1"/>
                                          </p:val>
                                        </p:tav>
                                      </p:tavLst>
                                    </p:anim>
                                    <p:anim calcmode="lin" valueType="num">
                                      <p:cBhvr>
                                        <p:cTn id="8" dur="5000" fill="hold"/>
                                        <p:tgtEl>
                                          <p:spTgt spid="4096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095519" y="1006450"/>
            <a:ext cx="2002154" cy="51816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buFontTx/>
              <a:buNone/>
              <a:defRPr/>
            </a:pPr>
            <a:r>
              <a:rPr lang="zh-CN" altLang="en-US" sz="2800" b="1" spc="50" dirty="0">
                <a:ln w="11430"/>
                <a:solidFill>
                  <a:srgbClr val="0000FF"/>
                </a:solidFill>
                <a:effectLst>
                  <a:outerShdw blurRad="76200" dist="50800" dir="5400000" algn="tl" rotWithShape="0">
                    <a:srgbClr val="000000">
                      <a:alpha val="65000"/>
                    </a:srgbClr>
                  </a:outerShdw>
                </a:effectLst>
                <a:latin typeface="Comic Sans MS" panose="030F0702030302020204" pitchFamily="66" charset="0"/>
              </a:rPr>
              <a:t>实验与探究</a:t>
            </a:r>
          </a:p>
        </p:txBody>
      </p:sp>
      <p:sp>
        <p:nvSpPr>
          <p:cNvPr id="28674" name="TextBox 3"/>
          <p:cNvSpPr txBox="1">
            <a:spLocks noChangeArrowheads="1"/>
          </p:cNvSpPr>
          <p:nvPr/>
        </p:nvSpPr>
        <p:spPr bwMode="auto">
          <a:xfrm>
            <a:off x="503238" y="1720850"/>
            <a:ext cx="81375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b="1" dirty="0">
                <a:latin typeface="宋体" panose="02010600030101010101" pitchFamily="2" charset="-122"/>
              </a:rPr>
              <a:t>班主任老师要统计班里今天骑自行车上学的同学人数占全班到校上课人数的百分比</a:t>
            </a:r>
            <a:r>
              <a:rPr lang="en-US" altLang="zh-CN" sz="2800" b="1" dirty="0">
                <a:latin typeface="宋体" panose="02010600030101010101" pitchFamily="2" charset="-122"/>
              </a:rPr>
              <a:t>.</a:t>
            </a:r>
            <a:r>
              <a:rPr lang="zh-CN" altLang="en-US" sz="2800" b="1" dirty="0">
                <a:latin typeface="宋体" panose="02010600030101010101" pitchFamily="2" charset="-122"/>
              </a:rPr>
              <a:t>怎样得到你班骑自行车上学的同学人数呢？</a:t>
            </a:r>
          </a:p>
          <a:p>
            <a:r>
              <a:rPr lang="zh-CN" altLang="en-US" sz="2800" b="1" dirty="0">
                <a:latin typeface="宋体" panose="02010600030101010101" pitchFamily="2" charset="-122"/>
              </a:rPr>
              <a:t>如果用普查的方法</a:t>
            </a:r>
          </a:p>
        </p:txBody>
      </p:sp>
      <p:pic>
        <p:nvPicPr>
          <p:cNvPr id="28675" name="图片 1" descr="1d541a69320e611691319d591ddeecdb"/>
          <p:cNvPicPr>
            <a:picLocks noChangeAspect="1" noChangeArrowheads="1"/>
          </p:cNvPicPr>
          <p:nvPr/>
        </p:nvPicPr>
        <p:blipFill>
          <a:blip r:embed="rId2" cstate="email"/>
          <a:srcRect/>
          <a:stretch>
            <a:fillRect/>
          </a:stretch>
        </p:blipFill>
        <p:spPr bwMode="auto">
          <a:xfrm>
            <a:off x="5149849" y="3521075"/>
            <a:ext cx="3814763"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图片 17416"/>
          <p:cNvPicPr>
            <a:picLocks noChangeAspect="1" noChangeArrowheads="1"/>
          </p:cNvPicPr>
          <p:nvPr/>
        </p:nvPicPr>
        <p:blipFill>
          <a:blip r:embed="rId3"/>
          <a:srcRect/>
          <a:stretch>
            <a:fillRect/>
          </a:stretch>
        </p:blipFill>
        <p:spPr bwMode="auto">
          <a:xfrm>
            <a:off x="231775" y="773113"/>
            <a:ext cx="863600" cy="75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23850" y="1276350"/>
            <a:ext cx="8351838" cy="301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altLang="zh-CN" sz="3200" b="1" dirty="0">
                <a:latin typeface="Times New Roman" panose="02020603050405020304" pitchFamily="18" charset="0"/>
              </a:rPr>
              <a:t>       </a:t>
            </a:r>
            <a:r>
              <a:rPr lang="en-US" altLang="zh-CN" sz="2800" b="1" dirty="0">
                <a:latin typeface="宋体" panose="02010600030101010101" pitchFamily="2" charset="-122"/>
              </a:rPr>
              <a:t>1</a:t>
            </a:r>
            <a:r>
              <a:rPr lang="zh-CN" altLang="en-US" sz="2800" b="1" dirty="0">
                <a:latin typeface="宋体" panose="02010600030101010101" pitchFamily="2" charset="-122"/>
              </a:rPr>
              <a:t>、某校的黑板报上刊登了一篇题为</a:t>
            </a:r>
            <a:r>
              <a:rPr lang="en-US" altLang="zh-CN" sz="2800" b="1" dirty="0">
                <a:latin typeface="宋体" panose="02010600030101010101" pitchFamily="2" charset="-122"/>
              </a:rPr>
              <a:t>《</a:t>
            </a:r>
            <a:r>
              <a:rPr lang="zh-CN" altLang="en-US" sz="2800" b="1" dirty="0">
                <a:latin typeface="宋体" panose="02010600030101010101" pitchFamily="2" charset="-122"/>
              </a:rPr>
              <a:t>大部分学生不吃早餐</a:t>
            </a:r>
            <a:r>
              <a:rPr lang="en-US" altLang="zh-CN" sz="2800" b="1" dirty="0">
                <a:latin typeface="宋体" panose="02010600030101010101" pitchFamily="2" charset="-122"/>
              </a:rPr>
              <a:t>》</a:t>
            </a:r>
            <a:r>
              <a:rPr lang="zh-CN" altLang="en-US" sz="2800" b="1" dirty="0">
                <a:latin typeface="宋体" panose="02010600030101010101" pitchFamily="2" charset="-122"/>
              </a:rPr>
              <a:t>的报道，文章说。“通过对课间学校商品部买小食品的</a:t>
            </a:r>
            <a:r>
              <a:rPr lang="en-US" altLang="zh-CN" sz="2800" b="1" dirty="0">
                <a:latin typeface="宋体" panose="02010600030101010101" pitchFamily="2" charset="-122"/>
              </a:rPr>
              <a:t>20</a:t>
            </a:r>
            <a:r>
              <a:rPr lang="zh-CN" altLang="en-US" sz="2800" b="1" dirty="0">
                <a:latin typeface="宋体" panose="02010600030101010101" pitchFamily="2" charset="-122"/>
              </a:rPr>
              <a:t>名同学的调查发现</a:t>
            </a:r>
            <a:r>
              <a:rPr lang="en-US" altLang="zh-CN" sz="2800" b="1" dirty="0">
                <a:latin typeface="宋体" panose="02010600030101010101" pitchFamily="2" charset="-122"/>
              </a:rPr>
              <a:t>16</a:t>
            </a:r>
            <a:r>
              <a:rPr lang="zh-CN" altLang="en-US" sz="2800" b="1" dirty="0">
                <a:latin typeface="宋体" panose="02010600030101010101" pitchFamily="2" charset="-122"/>
              </a:rPr>
              <a:t>人是因为没有吃早餐而去买零食，由此判断，我校</a:t>
            </a:r>
            <a:r>
              <a:rPr lang="en-US" altLang="zh-CN" sz="2800" b="1" dirty="0">
                <a:latin typeface="宋体" panose="02010600030101010101" pitchFamily="2" charset="-122"/>
              </a:rPr>
              <a:t>80%</a:t>
            </a:r>
            <a:r>
              <a:rPr lang="zh-CN" altLang="en-US" sz="2800" b="1" dirty="0">
                <a:latin typeface="宋体" panose="02010600030101010101" pitchFamily="2" charset="-122"/>
              </a:rPr>
              <a:t>的同学在家不吃早餐”这个说法正确吗？</a:t>
            </a:r>
          </a:p>
          <a:p>
            <a:pPr>
              <a:spcBef>
                <a:spcPct val="50000"/>
              </a:spcBef>
            </a:pPr>
            <a:endParaRPr lang="zh-CN" altLang="en-US" sz="3200" b="1" dirty="0">
              <a:latin typeface="Times New Roman" panose="02020603050405020304" pitchFamily="18" charset="0"/>
            </a:endParaRPr>
          </a:p>
        </p:txBody>
      </p:sp>
      <p:sp>
        <p:nvSpPr>
          <p:cNvPr id="29698" name="Text Box 10"/>
          <p:cNvSpPr txBox="1">
            <a:spLocks noChangeArrowheads="1"/>
          </p:cNvSpPr>
          <p:nvPr/>
        </p:nvSpPr>
        <p:spPr bwMode="auto">
          <a:xfrm>
            <a:off x="1023938" y="500063"/>
            <a:ext cx="184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spcBef>
                <a:spcPct val="20000"/>
              </a:spcBef>
            </a:pPr>
            <a:endParaRPr lang="zh-CN" altLang="en-US" sz="3600" b="1">
              <a:solidFill>
                <a:srgbClr val="FF0000"/>
              </a:solidFill>
              <a:latin typeface="Times New Roman" panose="02020603050405020304" pitchFamily="18" charset="0"/>
              <a:sym typeface="Wingdings" panose="05000000000000000000" pitchFamily="2" charset="2"/>
            </a:endParaRPr>
          </a:p>
        </p:txBody>
      </p:sp>
      <p:pic>
        <p:nvPicPr>
          <p:cNvPr id="29699" name="Picture 7" descr="思维拓展"/>
          <p:cNvPicPr>
            <a:picLocks noChangeAspect="1" noChangeArrowheads="1"/>
          </p:cNvPicPr>
          <p:nvPr/>
        </p:nvPicPr>
        <p:blipFill>
          <a:blip r:embed="rId2" cstate="email"/>
          <a:srcRect/>
          <a:stretch>
            <a:fillRect/>
          </a:stretch>
        </p:blipFill>
        <p:spPr bwMode="auto">
          <a:xfrm>
            <a:off x="539750" y="700088"/>
            <a:ext cx="2525713"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图片 1" descr="dca2ffef97eda5d83de3455df747e51f"/>
          <p:cNvPicPr>
            <a:picLocks noChangeAspect="1" noChangeArrowheads="1"/>
          </p:cNvPicPr>
          <p:nvPr/>
        </p:nvPicPr>
        <p:blipFill>
          <a:blip r:embed="rId3" cstate="email"/>
          <a:srcRect/>
          <a:stretch>
            <a:fillRect/>
          </a:stretch>
        </p:blipFill>
        <p:spPr bwMode="auto">
          <a:xfrm>
            <a:off x="5220072" y="4221088"/>
            <a:ext cx="3171825" cy="237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500" fill="hold"/>
                                        <p:tgtEl>
                                          <p:spTgt spid="1433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14338">
                                            <p:txEl>
                                              <p:pRg st="0" end="0"/>
                                            </p:txEl>
                                          </p:spTgt>
                                        </p:tgtEl>
                                        <p:attrNameLst>
                                          <p:attrName>style.visibility</p:attrName>
                                        </p:attrNameLst>
                                      </p:cBhvr>
                                      <p:to>
                                        <p:strVal val="visible"/>
                                      </p:to>
                                    </p:set>
                                    <p:animEffect transition="in" filter="box(in)">
                                      <p:cBhvr>
                                        <p:cTn id="13" dur="500"/>
                                        <p:tgtEl>
                                          <p:spTgt spid="1433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allAtOnce"/>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1111</Words>
  <Application>Microsoft Office PowerPoint</Application>
  <PresentationFormat>全屏显示(4:3)</PresentationFormat>
  <Paragraphs>77</Paragraphs>
  <Slides>16</Slides>
  <Notes>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16</vt:i4>
      </vt:variant>
    </vt:vector>
  </HeadingPairs>
  <TitlesOfParts>
    <vt:vector size="27" baseType="lpstr">
      <vt:lpstr>黑体</vt:lpstr>
      <vt:lpstr>楷体_GB2312</vt:lpstr>
      <vt:lpstr>宋体</vt:lpstr>
      <vt:lpstr>微软雅黑</vt:lpstr>
      <vt:lpstr>Arial</vt:lpstr>
      <vt:lpstr>Calibri</vt:lpstr>
      <vt:lpstr>Comic Sans MS</vt:lpstr>
      <vt:lpstr>Times New Roman</vt:lpstr>
      <vt:lpstr>Wingdings</vt:lpstr>
      <vt:lpstr>Wingdings 2</vt:lpstr>
      <vt:lpstr>WWW.2PPT.COM
</vt:lpstr>
      <vt:lpstr>PowerPoint 演示文稿</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2015-09-18T08:02:00Z</dcterms:created>
  <dcterms:modified xsi:type="dcterms:W3CDTF">2023-01-17T02:44:41Z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B0860D66AC764C879E0716E1AD6E668A</vt:lpwstr>
  </property>
  <property fmtid="{A09F084E-AD41-489F-8076-AA5BE3082BCA}" pid="100">
    <vt:ui4>5</vt:ui4>
  </property>
  <property fmtid="{64440492-4C8B-11D1-8B70-080036B11A03}" pid="11">
    <vt:lpwstr>www.2ppt.com-爱PPT提供资源下载</vt:lpwstr>
  </property>
</Properties>
</file>