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handoutMasterIdLst>
    <p:handoutMasterId r:id="rId14"/>
  </p:handoutMasterIdLst>
  <p:sldIdLst>
    <p:sldId id="262" r:id="rId2"/>
    <p:sldId id="264" r:id="rId3"/>
    <p:sldId id="307" r:id="rId4"/>
    <p:sldId id="312" r:id="rId5"/>
    <p:sldId id="320" r:id="rId6"/>
    <p:sldId id="321" r:id="rId7"/>
    <p:sldId id="306" r:id="rId8"/>
    <p:sldId id="313" r:id="rId9"/>
    <p:sldId id="314" r:id="rId10"/>
    <p:sldId id="315" r:id="rId11"/>
    <p:sldId id="316" r:id="rId1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47">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a:srgbClr val="FF99FF"/>
    <a:srgbClr val="FFFFFF"/>
    <a:srgbClr val="0066CC"/>
    <a:srgbClr val="00A1E9"/>
    <a:srgbClr val="FFF100"/>
    <a:srgbClr val="17B7FF"/>
    <a:srgbClr val="02B0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333" autoAdjust="0"/>
  </p:normalViewPr>
  <p:slideViewPr>
    <p:cSldViewPr snapToGrid="0">
      <p:cViewPr>
        <p:scale>
          <a:sx n="100" d="100"/>
          <a:sy n="100" d="100"/>
        </p:scale>
        <p:origin x="-990" y="-432"/>
      </p:cViewPr>
      <p:guideLst>
        <p:guide orient="horz" pos="2147"/>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章节">
    <p:spTree>
      <p:nvGrpSpPr>
        <p:cNvPr id="1" name=""/>
        <p:cNvGrpSpPr/>
        <p:nvPr/>
      </p:nvGrpSpPr>
      <p:grpSpPr>
        <a:xfrm>
          <a:off x="0" y="0"/>
          <a:ext cx="0" cy="0"/>
          <a:chOff x="0" y="0"/>
          <a:chExt cx="0" cy="0"/>
        </a:xfrm>
      </p:grpSpPr>
      <p:sp>
        <p:nvSpPr>
          <p:cNvPr id="2" name="矩形 1"/>
          <p:cNvSpPr/>
          <p:nvPr userDrawn="1"/>
        </p:nvSpPr>
        <p:spPr>
          <a:xfrm>
            <a:off x="0" y="2387600"/>
            <a:ext cx="12192000" cy="184150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6" name="标题 1"/>
          <p:cNvSpPr>
            <a:spLocks noGrp="1"/>
          </p:cNvSpPr>
          <p:nvPr>
            <p:ph type="ctrTitle"/>
          </p:nvPr>
        </p:nvSpPr>
        <p:spPr>
          <a:xfrm>
            <a:off x="0" y="2387600"/>
            <a:ext cx="12192000" cy="1841500"/>
          </a:xfrm>
          <a:prstGeom prst="rect">
            <a:avLst/>
          </a:prstGeom>
        </p:spPr>
        <p:txBody>
          <a:bodyPr anchor="ctr"/>
          <a:lstStyle>
            <a:lvl1pPr algn="ctr">
              <a:defRPr sz="4400">
                <a:solidFill>
                  <a:schemeClr val="bg1"/>
                </a:solidFill>
                <a:latin typeface="Adobe 黑体 Std R" panose="020B0400000000000000" pitchFamily="34" charset="-122"/>
                <a:ea typeface="Adobe 黑体 Std R" panose="020B0400000000000000" pitchFamily="34" charset="-122"/>
              </a:defRPr>
            </a:lvl1pPr>
          </a:lstStyle>
          <a:p>
            <a:r>
              <a:rPr lang="zh-CN" altLang="en-US" smtClean="0"/>
              <a:t>单击此处编辑母版标题样式</a:t>
            </a:r>
            <a:endParaRPr lang="zh-CN" alt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2" y="365125"/>
            <a:ext cx="2628900" cy="5811838"/>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2" y="365125"/>
            <a:ext cx="7734300" cy="5811838"/>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838200" y="6356354"/>
            <a:ext cx="2743200" cy="365125"/>
          </a:xfrm>
          <a:prstGeom prst="rect">
            <a:avLst/>
          </a:prstGeom>
        </p:spPr>
        <p:txBody>
          <a:bodyPr/>
          <a:lstStyle/>
          <a:p>
            <a:fld id="{FD3B61F3-DABD-4D26-8DF9-C03C8A069B9B}" type="datetimeFigureOut">
              <a:rPr lang="zh-CN" altLang="en-US" smtClean="0"/>
              <a:t>2023-01-17</a:t>
            </a:fld>
            <a:endParaRPr lang="zh-CN" altLang="en-US"/>
          </a:p>
        </p:txBody>
      </p:sp>
      <p:sp>
        <p:nvSpPr>
          <p:cNvPr id="5" name="页脚占位符 4"/>
          <p:cNvSpPr>
            <a:spLocks noGrp="1"/>
          </p:cNvSpPr>
          <p:nvPr>
            <p:ph type="ftr" sz="quarter" idx="11"/>
          </p:nvPr>
        </p:nvSpPr>
        <p:spPr>
          <a:xfrm>
            <a:off x="4038600" y="6356354"/>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4"/>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自定义版式">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栏目一">
    <p:spTree>
      <p:nvGrpSpPr>
        <p:cNvPr id="1" name=""/>
        <p:cNvGrpSpPr/>
        <p:nvPr/>
      </p:nvGrpSpPr>
      <p:grpSpPr>
        <a:xfrm>
          <a:off x="0" y="0"/>
          <a:ext cx="0" cy="0"/>
          <a:chOff x="0" y="0"/>
          <a:chExt cx="0" cy="0"/>
        </a:xfrm>
      </p:grpSpPr>
      <p:sp>
        <p:nvSpPr>
          <p:cNvPr id="7" name="同侧圆角矩形 6">
            <a:hlinkClick r:id="rId2" action="ppaction://hlinksldjump" tooltip="点击进入"/>
          </p:cNvPr>
          <p:cNvSpPr/>
          <p:nvPr userDrawn="1"/>
        </p:nvSpPr>
        <p:spPr>
          <a:xfrm>
            <a:off x="2841963" y="469878"/>
            <a:ext cx="1822709" cy="431244"/>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rgbClr val="C00000"/>
                </a:solidFill>
                <a:latin typeface="微软雅黑" panose="020B0503020204020204" pitchFamily="34" charset="-122"/>
                <a:ea typeface="微软雅黑" panose="020B0503020204020204" pitchFamily="34" charset="-122"/>
              </a:rPr>
              <a:t>基础知识回顾</a:t>
            </a:r>
            <a:endParaRPr lang="zh-CN" altLang="en-US" sz="1600" dirty="0">
              <a:solidFill>
                <a:srgbClr val="C00000"/>
              </a:solidFill>
              <a:latin typeface="微软雅黑" panose="020B0503020204020204" pitchFamily="34" charset="-122"/>
              <a:ea typeface="微软雅黑" panose="020B0503020204020204" pitchFamily="34" charset="-122"/>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栏目二">
    <p:spTree>
      <p:nvGrpSpPr>
        <p:cNvPr id="1" name=""/>
        <p:cNvGrpSpPr/>
        <p:nvPr/>
      </p:nvGrpSpPr>
      <p:grpSpPr>
        <a:xfrm>
          <a:off x="0" y="0"/>
          <a:ext cx="0" cy="0"/>
          <a:chOff x="0" y="0"/>
          <a:chExt cx="0" cy="0"/>
        </a:xfrm>
      </p:grpSpPr>
      <p:sp>
        <p:nvSpPr>
          <p:cNvPr id="8" name="同侧圆角矩形 7">
            <a:hlinkClick r:id="" action="ppaction://noaction"/>
          </p:cNvPr>
          <p:cNvSpPr/>
          <p:nvPr userDrawn="1"/>
        </p:nvSpPr>
        <p:spPr>
          <a:xfrm>
            <a:off x="5645024" y="469877"/>
            <a:ext cx="1822709" cy="431244"/>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rgbClr val="C00000"/>
                </a:solidFill>
                <a:latin typeface="微软雅黑" panose="020B0503020204020204" pitchFamily="34" charset="-122"/>
                <a:ea typeface="微软雅黑" panose="020B0503020204020204" pitchFamily="34" charset="-122"/>
              </a:rPr>
              <a:t>综合能力提升</a:t>
            </a:r>
            <a:endParaRPr lang="zh-CN" altLang="en-US" sz="1600" dirty="0">
              <a:solidFill>
                <a:srgbClr val="C00000"/>
              </a:solidFill>
              <a:latin typeface="微软雅黑" panose="020B0503020204020204" pitchFamily="34" charset="-122"/>
              <a:ea typeface="微软雅黑" panose="020B0503020204020204" pitchFamily="34" charset="-122"/>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栏目三">
    <p:spTree>
      <p:nvGrpSpPr>
        <p:cNvPr id="1" name=""/>
        <p:cNvGrpSpPr/>
        <p:nvPr/>
      </p:nvGrpSpPr>
      <p:grpSpPr>
        <a:xfrm>
          <a:off x="0" y="0"/>
          <a:ext cx="0" cy="0"/>
          <a:chOff x="0" y="0"/>
          <a:chExt cx="0" cy="0"/>
        </a:xfrm>
      </p:grpSpPr>
      <p:sp>
        <p:nvSpPr>
          <p:cNvPr id="10" name="同侧圆角矩形 9">
            <a:hlinkClick r:id="" action="ppaction://noaction"/>
          </p:cNvPr>
          <p:cNvSpPr/>
          <p:nvPr userDrawn="1"/>
        </p:nvSpPr>
        <p:spPr>
          <a:xfrm>
            <a:off x="8346223" y="469877"/>
            <a:ext cx="1822709" cy="431244"/>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rgbClr val="C00000"/>
                </a:solidFill>
                <a:latin typeface="微软雅黑" panose="020B0503020204020204" pitchFamily="34" charset="-122"/>
                <a:ea typeface="微软雅黑" panose="020B0503020204020204" pitchFamily="34" charset="-122"/>
              </a:rPr>
              <a:t>拓展探究突破练</a:t>
            </a:r>
            <a:endParaRPr lang="zh-CN" altLang="en-US" sz="1600" dirty="0">
              <a:solidFill>
                <a:srgbClr val="C00000"/>
              </a:solidFill>
              <a:latin typeface="微软雅黑" panose="020B0503020204020204" pitchFamily="34" charset="-122"/>
              <a:ea typeface="微软雅黑" panose="020B0503020204020204" pitchFamily="34" charset="-122"/>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栏目四">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9"/>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a:xfrm>
            <a:off x="838200" y="6356354"/>
            <a:ext cx="2743200" cy="365125"/>
          </a:xfrm>
          <a:prstGeom prst="rect">
            <a:avLst/>
          </a:prstGeom>
        </p:spPr>
        <p:txBody>
          <a:bodyPr/>
          <a:lstStyle/>
          <a:p>
            <a:fld id="{FD3B61F3-DABD-4D26-8DF9-C03C8A069B9B}" type="datetimeFigureOut">
              <a:rPr lang="zh-CN" altLang="en-US" smtClean="0"/>
              <a:t>2023-01-17</a:t>
            </a:fld>
            <a:endParaRPr lang="zh-CN" altLang="en-US"/>
          </a:p>
        </p:txBody>
      </p:sp>
      <p:sp>
        <p:nvSpPr>
          <p:cNvPr id="6" name="页脚占位符 5"/>
          <p:cNvSpPr>
            <a:spLocks noGrp="1"/>
          </p:cNvSpPr>
          <p:nvPr>
            <p:ph type="ftr" sz="quarter" idx="11"/>
          </p:nvPr>
        </p:nvSpPr>
        <p:spPr>
          <a:xfrm>
            <a:off x="4038600" y="6356354"/>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4"/>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9"/>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a:xfrm>
            <a:off x="838200" y="6356354"/>
            <a:ext cx="2743200" cy="365125"/>
          </a:xfrm>
          <a:prstGeom prst="rect">
            <a:avLst/>
          </a:prstGeom>
        </p:spPr>
        <p:txBody>
          <a:bodyPr/>
          <a:lstStyle/>
          <a:p>
            <a:fld id="{FD3B61F3-DABD-4D26-8DF9-C03C8A069B9B}" type="datetimeFigureOut">
              <a:rPr lang="zh-CN" altLang="en-US" smtClean="0"/>
              <a:t>2023-01-17</a:t>
            </a:fld>
            <a:endParaRPr lang="zh-CN" altLang="en-US"/>
          </a:p>
        </p:txBody>
      </p:sp>
      <p:sp>
        <p:nvSpPr>
          <p:cNvPr id="6" name="页脚占位符 5"/>
          <p:cNvSpPr>
            <a:spLocks noGrp="1"/>
          </p:cNvSpPr>
          <p:nvPr>
            <p:ph type="ftr" sz="quarter" idx="11"/>
          </p:nvPr>
        </p:nvSpPr>
        <p:spPr>
          <a:xfrm>
            <a:off x="4038600" y="6356354"/>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4"/>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2465411" y="0"/>
            <a:ext cx="9105900" cy="46738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1803403"/>
            <a:ext cx="10515600" cy="43735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838200" y="6356354"/>
            <a:ext cx="2743200" cy="365125"/>
          </a:xfrm>
          <a:prstGeom prst="rect">
            <a:avLst/>
          </a:prstGeom>
        </p:spPr>
        <p:txBody>
          <a:bodyPr/>
          <a:lstStyle/>
          <a:p>
            <a:fld id="{FD3B61F3-DABD-4D26-8DF9-C03C8A069B9B}" type="datetimeFigureOut">
              <a:rPr lang="zh-CN" altLang="en-US" smtClean="0"/>
              <a:t>2023-01-17</a:t>
            </a:fld>
            <a:endParaRPr lang="zh-CN" altLang="en-US"/>
          </a:p>
        </p:txBody>
      </p:sp>
      <p:sp>
        <p:nvSpPr>
          <p:cNvPr id="5" name="页脚占位符 4"/>
          <p:cNvSpPr>
            <a:spLocks noGrp="1"/>
          </p:cNvSpPr>
          <p:nvPr>
            <p:ph type="ftr" sz="quarter" idx="11"/>
          </p:nvPr>
        </p:nvSpPr>
        <p:spPr>
          <a:xfrm>
            <a:off x="4038600" y="6356354"/>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4"/>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 Target="../slides/slide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 Target="../slides/slide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矩形 6"/>
          <p:cNvSpPr/>
          <p:nvPr/>
        </p:nvSpPr>
        <p:spPr>
          <a:xfrm>
            <a:off x="2465413" y="467380"/>
            <a:ext cx="8363391" cy="44134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8" name="矩形 7"/>
          <p:cNvSpPr/>
          <p:nvPr/>
        </p:nvSpPr>
        <p:spPr>
          <a:xfrm>
            <a:off x="0" y="6738383"/>
            <a:ext cx="12209381" cy="128253"/>
          </a:xfrm>
          <a:prstGeom prst="rect">
            <a:avLst/>
          </a:prstGeom>
          <a:solidFill>
            <a:srgbClr val="02B0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p>
        </p:txBody>
      </p:sp>
      <p:sp>
        <p:nvSpPr>
          <p:cNvPr id="9" name="矩形 8"/>
          <p:cNvSpPr/>
          <p:nvPr/>
        </p:nvSpPr>
        <p:spPr>
          <a:xfrm>
            <a:off x="10896533" y="467380"/>
            <a:ext cx="1295467" cy="44134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rgbClr val="FFC000"/>
              </a:solidFill>
            </a:endParaRPr>
          </a:p>
        </p:txBody>
      </p:sp>
      <p:sp>
        <p:nvSpPr>
          <p:cNvPr id="10" name="矩形 9"/>
          <p:cNvSpPr/>
          <p:nvPr/>
        </p:nvSpPr>
        <p:spPr>
          <a:xfrm>
            <a:off x="1" y="0"/>
            <a:ext cx="2423592" cy="90872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0" b="1" kern="1200" smtClean="0">
                <a:solidFill>
                  <a:schemeClr val="lt1"/>
                </a:solidFill>
                <a:effectLst/>
                <a:latin typeface="+mn-lt"/>
                <a:ea typeface="+mn-ea"/>
                <a:cs typeface="+mn-cs"/>
              </a:rPr>
              <a:t>Unit</a:t>
            </a:r>
            <a:r>
              <a:rPr lang="en-US" altLang="zh-CN" sz="4000" kern="1200" smtClean="0">
                <a:solidFill>
                  <a:schemeClr val="lt1"/>
                </a:solidFill>
                <a:effectLst/>
                <a:latin typeface="+mn-lt"/>
                <a:ea typeface="+mn-ea"/>
                <a:cs typeface="+mn-cs"/>
              </a:rPr>
              <a:t> 8</a:t>
            </a:r>
            <a:endParaRPr lang="zh-CN" altLang="en-US" sz="4000" b="1" dirty="0">
              <a:latin typeface="黑体" panose="02010609060101010101" pitchFamily="2" charset="-122"/>
              <a:ea typeface="黑体" panose="02010609060101010101" pitchFamily="2" charset="-122"/>
            </a:endParaRPr>
          </a:p>
        </p:txBody>
      </p:sp>
      <p:sp>
        <p:nvSpPr>
          <p:cNvPr id="12" name="同侧圆角矩形 11">
            <a:hlinkClick r:id="rId13" action="ppaction://hlinksldjump" tooltip="点击进入"/>
          </p:cNvPr>
          <p:cNvSpPr/>
          <p:nvPr/>
        </p:nvSpPr>
        <p:spPr>
          <a:xfrm>
            <a:off x="2833308" y="485731"/>
            <a:ext cx="1822709" cy="392040"/>
          </a:xfrm>
          <a:prstGeom prst="round2SameRect">
            <a:avLst/>
          </a:prstGeom>
          <a:gradFill flip="none" rotWithShape="1">
            <a:gsLst>
              <a:gs pos="0">
                <a:srgbClr val="17B7FF"/>
              </a:gs>
              <a:gs pos="100000">
                <a:srgbClr val="00A1E9"/>
              </a:gs>
            </a:gsLst>
            <a:lin ang="5400000" scaled="1"/>
            <a:tileRect/>
          </a:gradFill>
          <a:ln>
            <a:solidFill>
              <a:srgbClr val="00A1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chemeClr val="bg1"/>
                </a:solidFill>
                <a:latin typeface="微软雅黑" panose="020B0503020204020204" pitchFamily="34" charset="-122"/>
                <a:ea typeface="微软雅黑" panose="020B0503020204020204" pitchFamily="34" charset="-122"/>
              </a:rPr>
              <a:t>基础知识回顾</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13" name="灯片编号占位符 3"/>
          <p:cNvSpPr txBox="1"/>
          <p:nvPr/>
        </p:nvSpPr>
        <p:spPr>
          <a:xfrm>
            <a:off x="10968143" y="491385"/>
            <a:ext cx="1223860" cy="401006"/>
          </a:xfrm>
          <a:prstGeom prst="rect">
            <a:avLst/>
          </a:prstGeom>
        </p:spPr>
        <p:txBody>
          <a:bodyPr anchor="ctr"/>
          <a:lstStyle>
            <a:defPPr>
              <a:defRPr lang="zh-CN"/>
            </a:defPPr>
            <a:lvl1pPr marL="0" algn="l" defTabSz="914400" rtl="0" eaLnBrk="1" latinLnBrk="0" hangingPunct="1">
              <a:defRPr sz="1800" kern="1200">
                <a:solidFill>
                  <a:srgbClr val="FFC000"/>
                </a:solidFill>
                <a:latin typeface="+mj-ea"/>
                <a:ea typeface="+mj-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1800" dirty="0">
                <a:solidFill>
                  <a:schemeClr val="bg1">
                    <a:lumMod val="95000"/>
                  </a:schemeClr>
                </a:solidFill>
              </a:rPr>
              <a:t>-</a:t>
            </a:r>
            <a:fld id="{4BF17FCF-D4DA-449D-A468-DDB7E43619E6}" type="slidenum">
              <a:rPr lang="zh-CN" altLang="en-US" sz="1800" dirty="0" smtClean="0">
                <a:solidFill>
                  <a:schemeClr val="bg1">
                    <a:lumMod val="95000"/>
                  </a:schemeClr>
                </a:solidFill>
              </a:rPr>
              <a:t>‹#›</a:t>
            </a:fld>
            <a:r>
              <a:rPr lang="en-US" altLang="zh-CN" sz="1800" dirty="0">
                <a:solidFill>
                  <a:schemeClr val="bg1">
                    <a:lumMod val="95000"/>
                  </a:schemeClr>
                </a:solidFill>
              </a:rPr>
              <a:t>-</a:t>
            </a:r>
            <a:endParaRPr lang="zh-CN" altLang="en-US" sz="1800" dirty="0">
              <a:solidFill>
                <a:schemeClr val="bg1">
                  <a:lumMod val="95000"/>
                </a:schemeClr>
              </a:solidFill>
            </a:endParaRPr>
          </a:p>
        </p:txBody>
      </p:sp>
      <p:sp>
        <p:nvSpPr>
          <p:cNvPr id="18" name="同侧圆角矩形 17">
            <a:hlinkClick r:id="rId14" action="ppaction://hlinksldjump" tooltip="点击进入"/>
          </p:cNvPr>
          <p:cNvSpPr/>
          <p:nvPr/>
        </p:nvSpPr>
        <p:spPr>
          <a:xfrm>
            <a:off x="5642527" y="485730"/>
            <a:ext cx="1822709" cy="392040"/>
          </a:xfrm>
          <a:prstGeom prst="round2SameRect">
            <a:avLst/>
          </a:prstGeom>
          <a:gradFill flip="none" rotWithShape="1">
            <a:gsLst>
              <a:gs pos="0">
                <a:srgbClr val="17B7FF"/>
              </a:gs>
              <a:gs pos="100000">
                <a:srgbClr val="00A1E9"/>
              </a:gs>
            </a:gsLst>
            <a:lin ang="5400000" scaled="1"/>
            <a:tileRect/>
          </a:gradFill>
          <a:ln>
            <a:solidFill>
              <a:srgbClr val="00A1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chemeClr val="bg1"/>
                </a:solidFill>
                <a:latin typeface="微软雅黑" panose="020B0503020204020204" pitchFamily="34" charset="-122"/>
                <a:ea typeface="微软雅黑" panose="020B0503020204020204" pitchFamily="34" charset="-122"/>
              </a:rPr>
              <a:t>综合能力提升</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21" name="标题 1"/>
          <p:cNvSpPr txBox="1"/>
          <p:nvPr/>
        </p:nvSpPr>
        <p:spPr>
          <a:xfrm>
            <a:off x="2719411" y="0"/>
            <a:ext cx="9105900" cy="467380"/>
          </a:xfrm>
          <a:prstGeom prst="rect">
            <a:avLst/>
          </a:prstGeom>
        </p:spPr>
        <p:txBody>
          <a:bodyPr anchor="b"/>
          <a:lstStyle>
            <a:lvl1pPr algn="l" defTabSz="914400" rtl="0" eaLnBrk="1" latinLnBrk="0" hangingPunct="1">
              <a:lnSpc>
                <a:spcPct val="90000"/>
              </a:lnSpc>
              <a:spcBef>
                <a:spcPct val="0"/>
              </a:spcBef>
              <a:buNone/>
              <a:defRPr lang="zh-CN" altLang="zh-CN" sz="2000" b="1" i="0" kern="1200" smtClean="0">
                <a:solidFill>
                  <a:schemeClr val="tx1"/>
                </a:solidFill>
                <a:effectLst/>
                <a:latin typeface="+mj-lt"/>
                <a:ea typeface="+mj-ea"/>
                <a:cs typeface="+mj-cs"/>
              </a:defRPr>
            </a:lvl1pPr>
          </a:lstStyle>
          <a:p>
            <a:r>
              <a:rPr lang="zh-CN" altLang="zh-CN" sz="2000" b="1" i="0" kern="1200" smtClean="0">
                <a:solidFill>
                  <a:schemeClr val="tx1"/>
                </a:solidFill>
                <a:effectLst/>
                <a:latin typeface="+mj-lt"/>
                <a:ea typeface="+mj-ea"/>
                <a:cs typeface="+mj-cs"/>
              </a:rPr>
              <a:t>第一课时　</a:t>
            </a:r>
            <a:r>
              <a:rPr lang="en-US" altLang="zh-CN" sz="2000" b="1" i="0" kern="1200" smtClean="0">
                <a:solidFill>
                  <a:schemeClr val="tx1"/>
                </a:solidFill>
                <a:effectLst/>
                <a:latin typeface="+mj-lt"/>
                <a:ea typeface="+mj-ea"/>
                <a:cs typeface="+mj-cs"/>
              </a:rPr>
              <a:t>Welcome to the unit</a:t>
            </a:r>
            <a:endParaRPr lang="zh-CN" altLang="zh-CN" sz="2000" b="1" i="0" kern="1200" smtClean="0">
              <a:solidFill>
                <a:schemeClr val="tx1"/>
              </a:solidFill>
              <a:effectLst/>
              <a:latin typeface="+mj-lt"/>
              <a:ea typeface="+mj-ea"/>
              <a:cs typeface="+mj-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3765" rtl="0" eaLnBrk="1" latinLnBrk="0" hangingPunct="1">
        <a:lnSpc>
          <a:spcPct val="90000"/>
        </a:lnSpc>
        <a:spcBef>
          <a:spcPct val="0"/>
        </a:spcBef>
        <a:buNone/>
        <a:defRPr lang="zh-CN" altLang="zh-CN" sz="2000" b="1" i="0" kern="1200" smtClean="0">
          <a:solidFill>
            <a:schemeClr val="tx1"/>
          </a:solidFill>
          <a:effectLst/>
          <a:latin typeface="+mj-lt"/>
          <a:ea typeface="+mj-ea"/>
          <a:cs typeface="+mj-cs"/>
        </a:defRPr>
      </a:lvl1pPr>
    </p:titleStyle>
    <p:bodyStyle>
      <a:lvl1pPr marL="228600" indent="-228600" algn="l" defTabSz="913765"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3765"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3765"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376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376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376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376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376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376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package" Target="../embeddings/Microsoft_Word___.docx"/><Relationship Id="rId2" Type="http://schemas.openxmlformats.org/officeDocument/2006/relationships/slideLayout" Target="../slideLayouts/slideLayout4.xml"/><Relationship Id="rId1" Type="http://schemas.openxmlformats.org/officeDocument/2006/relationships/vmlDrawing" Target="../drawings/vmlDrawing1.vml"/><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en-US" altLang="zh-CN" sz="6600" dirty="0" smtClean="0">
                <a:latin typeface="Times New Roman" panose="02020603050405020304" pitchFamily="18" charset="0"/>
                <a:cs typeface="Times New Roman" panose="02020603050405020304" pitchFamily="18" charset="0"/>
              </a:rPr>
              <a:t>Detective </a:t>
            </a:r>
            <a:r>
              <a:rPr lang="en-US" altLang="zh-CN" sz="6600" dirty="0">
                <a:latin typeface="Times New Roman" panose="02020603050405020304" pitchFamily="18" charset="0"/>
                <a:cs typeface="Times New Roman" panose="02020603050405020304" pitchFamily="18" charset="0"/>
              </a:rPr>
              <a:t>stories</a:t>
            </a:r>
            <a:endParaRPr lang="zh-CN" altLang="zh-CN" sz="6600" dirty="0">
              <a:latin typeface="Times New Roman" panose="02020603050405020304" pitchFamily="18" charset="0"/>
              <a:cs typeface="Times New Roman" panose="02020603050405020304" pitchFamily="18" charset="0"/>
            </a:endParaRPr>
          </a:p>
        </p:txBody>
      </p:sp>
      <p:sp>
        <p:nvSpPr>
          <p:cNvPr id="3" name="矩形 2"/>
          <p:cNvSpPr/>
          <p:nvPr/>
        </p:nvSpPr>
        <p:spPr>
          <a:xfrm>
            <a:off x="0" y="4596884"/>
            <a:ext cx="12192000" cy="646331"/>
          </a:xfrm>
          <a:prstGeom prst="rect">
            <a:avLst/>
          </a:prstGeom>
        </p:spPr>
        <p:txBody>
          <a:bodyPr wrap="square">
            <a:spAutoFit/>
          </a:bodyPr>
          <a:lstStyle/>
          <a:p>
            <a:pPr algn="ctr"/>
            <a:r>
              <a:rPr lang="zh-CN" altLang="zh-CN" sz="3600" b="1" dirty="0" smtClean="0">
                <a:latin typeface="微软雅黑" panose="020B0503020204020204" pitchFamily="34" charset="-122"/>
                <a:ea typeface="微软雅黑" panose="020B0503020204020204" pitchFamily="34" charset="-122"/>
              </a:rPr>
              <a:t>第</a:t>
            </a:r>
            <a:r>
              <a:rPr lang="en-US" altLang="zh-CN" sz="3600" b="1" dirty="0" smtClean="0">
                <a:latin typeface="微软雅黑" panose="020B0503020204020204" pitchFamily="34" charset="-122"/>
                <a:ea typeface="微软雅黑" panose="020B0503020204020204" pitchFamily="34" charset="-122"/>
              </a:rPr>
              <a:t>1</a:t>
            </a:r>
            <a:r>
              <a:rPr lang="zh-CN" altLang="zh-CN" sz="3600" b="1" dirty="0" smtClean="0">
                <a:latin typeface="微软雅黑" panose="020B0503020204020204" pitchFamily="34" charset="-122"/>
                <a:ea typeface="微软雅黑" panose="020B0503020204020204" pitchFamily="34" charset="-122"/>
              </a:rPr>
              <a:t>课</a:t>
            </a:r>
            <a:r>
              <a:rPr lang="zh-CN" altLang="zh-CN" sz="3600" b="1" dirty="0">
                <a:latin typeface="微软雅黑" panose="020B0503020204020204" pitchFamily="34" charset="-122"/>
                <a:ea typeface="微软雅黑" panose="020B0503020204020204" pitchFamily="34" charset="-122"/>
              </a:rPr>
              <a:t>时</a:t>
            </a:r>
            <a:endParaRPr lang="zh-CN" altLang="en-US" sz="3600" b="1" dirty="0">
              <a:latin typeface="微软雅黑" panose="020B0503020204020204" pitchFamily="34" charset="-122"/>
              <a:ea typeface="微软雅黑" panose="020B0503020204020204" pitchFamily="34" charset="-122"/>
            </a:endParaRPr>
          </a:p>
        </p:txBody>
      </p:sp>
      <p:sp>
        <p:nvSpPr>
          <p:cNvPr id="4" name="矩形 3"/>
          <p:cNvSpPr/>
          <p:nvPr/>
        </p:nvSpPr>
        <p:spPr>
          <a:xfrm>
            <a:off x="0" y="1253609"/>
            <a:ext cx="12192000" cy="769441"/>
          </a:xfrm>
          <a:prstGeom prst="rect">
            <a:avLst/>
          </a:prstGeom>
        </p:spPr>
        <p:txBody>
          <a:bodyPr wrap="square">
            <a:spAutoFit/>
          </a:bodyPr>
          <a:lstStyle/>
          <a:p>
            <a:pPr algn="ctr"/>
            <a:r>
              <a:rPr lang="en-US" altLang="zh-CN" sz="4400" dirty="0"/>
              <a:t>Unit 8</a:t>
            </a:r>
            <a:endParaRPr lang="zh-CN" altLang="en-US" sz="4400" dirty="0"/>
          </a:p>
        </p:txBody>
      </p:sp>
      <p:sp>
        <p:nvSpPr>
          <p:cNvPr id="5" name="矩形 4"/>
          <p:cNvSpPr/>
          <p:nvPr/>
        </p:nvSpPr>
        <p:spPr>
          <a:xfrm>
            <a:off x="0" y="5811495"/>
            <a:ext cx="12192000" cy="565150"/>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8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888539"/>
            <a:ext cx="11430000" cy="5334922"/>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everywhere.A small box was found under the bed.It was open and there were only a few old letters in it.But all the neighbours knew that there should be many jewelleries in it,because Limy liked showing them the jewelleries very much.They found the body of the daughter on the bed.The body was still warm.There were deep cuts on the face,and around the neck there were wounds and marks of fingers.</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The policemen looked in all the other rooms,and then went down into the small yard at the back of the house.There they found the dead body of Matine.There were terrible wounds all over the body.</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Until now,the police say,there are no answers to the terrible mystery.</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A</a:t>
            </a:r>
            <a:r>
              <a:rPr lang="en-US" altLang="zh-CN" sz="2200">
                <a:solidFill>
                  <a:srgbClr val="000000"/>
                </a:solidFill>
                <a:latin typeface="Times New Roman" panose="02020603050405020304" pitchFamily="18" charset="0"/>
                <a:cs typeface="Times New Roman" panose="02020603050405020304" pitchFamily="18" charset="0"/>
              </a:rPr>
              <a:t>  )1.The underlined words “in order” in Paragraph 2 may mean “</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a:t>
            </a:r>
            <a:r>
              <a:rPr lang="en-US" altLang="zh-CN" sz="220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A.everything is well	</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B.everything is wrong</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C.something has gone	</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D.something is missing</a:t>
            </a:r>
            <a:endParaRPr lang="zh-CN" altLang="zh-CN" sz="2200">
              <a:solidFill>
                <a:srgbClr val="000000"/>
              </a:solidFill>
              <a:effectLst/>
              <a:latin typeface="NEU-BZ-S92"/>
              <a:ea typeface="方正书宋_GBK" panose="03000509000000000000" pitchFamily="65" charset="-122"/>
              <a:cs typeface="Times New Roman" panose="02020603050405020304" pitchFamily="18" charset="0"/>
            </a:endParaRPr>
          </a:p>
        </p:txBody>
      </p:sp>
      <p:sp>
        <p:nvSpPr>
          <p:cNvPr id="5" name="矩形 4"/>
          <p:cNvSpPr/>
          <p:nvPr/>
        </p:nvSpPr>
        <p:spPr>
          <a:xfrm>
            <a:off x="676108" y="4269228"/>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59979" y="1257086"/>
            <a:ext cx="11430000" cy="4967514"/>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smtClean="0">
                <a:solidFill>
                  <a:srgbClr val="000000"/>
                </a:solidFill>
                <a:latin typeface="Times New Roman" panose="02020603050405020304" pitchFamily="18" charset="0"/>
                <a:cs typeface="Times New Roman" panose="02020603050405020304" pitchFamily="18" charset="0"/>
              </a:rPr>
              <a:t> </a:t>
            </a:r>
            <a:r>
              <a:rPr lang="en-US" altLang="zh-CN" sz="2200" smtClean="0">
                <a:solidFill>
                  <a:srgbClr val="FF00FF"/>
                </a:solidFill>
                <a:latin typeface="Times New Roman" panose="02020603050405020304" pitchFamily="18" charset="0"/>
                <a:cs typeface="Times New Roman" panose="02020603050405020304" pitchFamily="18" charset="0"/>
              </a:rPr>
              <a:t>B</a:t>
            </a:r>
            <a:r>
              <a:rPr lang="en-US" altLang="zh-CN" sz="2200" smtClean="0">
                <a:solidFill>
                  <a:srgbClr val="000000"/>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)2.Where was Limy found death?</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A.On the second floor.	</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B.On the fourth floor.</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C.At the back of the house.	</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D.At the stairs.</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D</a:t>
            </a:r>
            <a:r>
              <a:rPr lang="en-US" altLang="zh-CN" sz="2200">
                <a:solidFill>
                  <a:srgbClr val="000000"/>
                </a:solidFill>
                <a:latin typeface="Times New Roman" panose="02020603050405020304" pitchFamily="18" charset="0"/>
                <a:cs typeface="Times New Roman" panose="02020603050405020304" pitchFamily="18" charset="0"/>
              </a:rPr>
              <a:t>  )3.Who was murdered in the passage?</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A.Only Matine.	</a:t>
            </a:r>
            <a:r>
              <a:rPr lang="en-US" altLang="zh-CN" sz="2200" smtClean="0">
                <a:solidFill>
                  <a:srgbClr val="000000"/>
                </a:solidFill>
                <a:latin typeface="Times New Roman" panose="02020603050405020304" pitchFamily="18" charset="0"/>
                <a:cs typeface="Times New Roman" panose="02020603050405020304" pitchFamily="18" charset="0"/>
              </a:rPr>
              <a:t>B.Only </a:t>
            </a:r>
            <a:r>
              <a:rPr lang="en-US" altLang="zh-CN" sz="2200">
                <a:solidFill>
                  <a:srgbClr val="000000"/>
                </a:solidFill>
                <a:latin typeface="Times New Roman" panose="02020603050405020304" pitchFamily="18" charset="0"/>
                <a:cs typeface="Times New Roman" panose="02020603050405020304" pitchFamily="18" charset="0"/>
              </a:rPr>
              <a:t>Limy.</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C.The police.	</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D.Matine and her daughter Limy.</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C</a:t>
            </a:r>
            <a:r>
              <a:rPr lang="en-US" altLang="zh-CN" sz="2200">
                <a:solidFill>
                  <a:srgbClr val="000000"/>
                </a:solidFill>
                <a:latin typeface="Times New Roman" panose="02020603050405020304" pitchFamily="18" charset="0"/>
                <a:cs typeface="Times New Roman" panose="02020603050405020304" pitchFamily="18" charset="0"/>
              </a:rPr>
              <a:t>  )4.What might the murderer have taken away?</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A.The old letters.	</a:t>
            </a:r>
            <a:r>
              <a:rPr lang="en-US" altLang="zh-CN" sz="2200" smtClean="0">
                <a:solidFill>
                  <a:srgbClr val="000000"/>
                </a:solidFill>
                <a:latin typeface="Times New Roman" panose="02020603050405020304" pitchFamily="18" charset="0"/>
                <a:cs typeface="Times New Roman" panose="02020603050405020304" pitchFamily="18" charset="0"/>
              </a:rPr>
              <a:t>B.The </a:t>
            </a:r>
            <a:r>
              <a:rPr lang="en-US" altLang="zh-CN" sz="2200">
                <a:solidFill>
                  <a:srgbClr val="000000"/>
                </a:solidFill>
                <a:latin typeface="Times New Roman" panose="02020603050405020304" pitchFamily="18" charset="0"/>
                <a:cs typeface="Times New Roman" panose="02020603050405020304" pitchFamily="18" charset="0"/>
              </a:rPr>
              <a:t>body of Limy.</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C.Something valuable.	</a:t>
            </a:r>
            <a:r>
              <a:rPr lang="en-US" altLang="zh-CN" sz="2200" smtClean="0">
                <a:solidFill>
                  <a:srgbClr val="000000"/>
                </a:solidFill>
                <a:latin typeface="Times New Roman" panose="02020603050405020304" pitchFamily="18" charset="0"/>
                <a:cs typeface="Times New Roman" panose="02020603050405020304" pitchFamily="18" charset="0"/>
              </a:rPr>
              <a:t>D.The </a:t>
            </a:r>
            <a:r>
              <a:rPr lang="en-US" altLang="zh-CN" sz="2200">
                <a:solidFill>
                  <a:srgbClr val="000000"/>
                </a:solidFill>
                <a:latin typeface="Times New Roman" panose="02020603050405020304" pitchFamily="18" charset="0"/>
                <a:cs typeface="Times New Roman" panose="02020603050405020304" pitchFamily="18" charset="0"/>
              </a:rPr>
              <a:t>box.</a:t>
            </a:r>
            <a:endParaRPr lang="zh-CN" altLang="zh-CN" sz="2200">
              <a:solidFill>
                <a:srgbClr val="000000"/>
              </a:solidFill>
              <a:effectLst/>
              <a:latin typeface="NEU-BZ-S92"/>
              <a:ea typeface="方正书宋_GBK" panose="03000509000000000000" pitchFamily="65" charset="-122"/>
              <a:cs typeface="Times New Roman" panose="02020603050405020304" pitchFamily="18" charset="0"/>
            </a:endParaRPr>
          </a:p>
        </p:txBody>
      </p:sp>
      <p:sp>
        <p:nvSpPr>
          <p:cNvPr id="3" name="矩形 2"/>
          <p:cNvSpPr/>
          <p:nvPr/>
        </p:nvSpPr>
        <p:spPr>
          <a:xfrm>
            <a:off x="644577" y="1389394"/>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644576" y="3386358"/>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 name="矩形 4"/>
          <p:cNvSpPr/>
          <p:nvPr/>
        </p:nvSpPr>
        <p:spPr>
          <a:xfrm>
            <a:off x="644576" y="4994439"/>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2310467"/>
            <a:ext cx="11430000" cy="2491067"/>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a:cs typeface="宋体" panose="02010600030101010101" pitchFamily="2" charset="-122"/>
              </a:rPr>
              <a:t>Ⅰ</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根据首字母及汉语提示补全单词</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1.I was very worried because my </a:t>
            </a:r>
            <a:r>
              <a:rPr lang="en-US" altLang="zh-CN" sz="2200" dirty="0" err="1">
                <a:solidFill>
                  <a:srgbClr val="000000"/>
                </a:solidFill>
                <a:latin typeface="Times New Roman" panose="02020603050405020304" pitchFamily="18" charset="0"/>
                <a:cs typeface="Times New Roman" panose="02020603050405020304" pitchFamily="18" charset="0"/>
              </a:rPr>
              <a:t>favourite</a:t>
            </a:r>
            <a:r>
              <a:rPr lang="en-US" altLang="zh-CN" sz="2200" dirty="0">
                <a:solidFill>
                  <a:srgbClr val="000000"/>
                </a:solidFill>
                <a:latin typeface="Times New Roman" panose="02020603050405020304" pitchFamily="18" charset="0"/>
                <a:cs typeface="Times New Roman" panose="02020603050405020304" pitchFamily="18" charset="0"/>
              </a:rPr>
              <a:t> book went</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missing</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丢失的</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2.The police finally caught the murderer according to the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clues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线索</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3.Why don</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t you believe the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truth</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真相</a:t>
            </a:r>
            <a:r>
              <a:rPr lang="en-US" altLang="zh-CN" sz="2200" dirty="0">
                <a:solidFill>
                  <a:srgbClr val="000000"/>
                </a:solidFill>
                <a:latin typeface="Times New Roman" panose="02020603050405020304" pitchFamily="18" charset="0"/>
                <a:cs typeface="Times New Roman" panose="02020603050405020304" pitchFamily="18" charset="0"/>
              </a:rPr>
              <a:t>  ) of the thing?</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4.Everyone knows he is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lying</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说谎</a:t>
            </a:r>
            <a:r>
              <a:rPr lang="en-US" altLang="zh-CN" sz="2200" dirty="0">
                <a:solidFill>
                  <a:srgbClr val="000000"/>
                </a:solidFill>
                <a:latin typeface="Times New Roman" panose="02020603050405020304" pitchFamily="18" charset="0"/>
                <a:cs typeface="Times New Roman" panose="02020603050405020304" pitchFamily="18" charset="0"/>
              </a:rPr>
              <a:t>  ) at the moment.</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5.I</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guess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猜</a:t>
            </a:r>
            <a:r>
              <a:rPr lang="en-US" altLang="zh-CN" sz="2200" dirty="0">
                <a:solidFill>
                  <a:srgbClr val="000000"/>
                </a:solidFill>
                <a:latin typeface="Times New Roman" panose="02020603050405020304" pitchFamily="18" charset="0"/>
                <a:cs typeface="Times New Roman" panose="02020603050405020304" pitchFamily="18" charset="0"/>
              </a:rPr>
              <a:t>  ) there is something wrong with the </a:t>
            </a:r>
            <a:r>
              <a:rPr lang="en-US" altLang="zh-CN" sz="2200" dirty="0" err="1">
                <a:solidFill>
                  <a:srgbClr val="000000"/>
                </a:solidFill>
                <a:latin typeface="Times New Roman" panose="02020603050405020304" pitchFamily="18" charset="0"/>
                <a:cs typeface="Times New Roman" panose="02020603050405020304" pitchFamily="18" charset="0"/>
              </a:rPr>
              <a:t>watch.It</a:t>
            </a:r>
            <a:r>
              <a:rPr lang="en-US" altLang="zh-CN" sz="2200" dirty="0">
                <a:solidFill>
                  <a:srgbClr val="000000"/>
                </a:solidFill>
                <a:latin typeface="Times New Roman" panose="02020603050405020304" pitchFamily="18" charset="0"/>
                <a:cs typeface="Times New Roman" panose="02020603050405020304" pitchFamily="18" charset="0"/>
              </a:rPr>
              <a:t> doesn</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t work.</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sp>
        <p:nvSpPr>
          <p:cNvPr id="3" name="矩形 2"/>
          <p:cNvSpPr/>
          <p:nvPr/>
        </p:nvSpPr>
        <p:spPr>
          <a:xfrm>
            <a:off x="6575804" y="2830107"/>
            <a:ext cx="1212362"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6575804" y="3152323"/>
            <a:ext cx="12123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6964687" y="3191882"/>
            <a:ext cx="823479"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7" name="直接连接符 6"/>
          <p:cNvCxnSpPr/>
          <p:nvPr/>
        </p:nvCxnSpPr>
        <p:spPr>
          <a:xfrm>
            <a:off x="6964687" y="3514098"/>
            <a:ext cx="82347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4032300" y="3643827"/>
            <a:ext cx="823479"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0" name="直接连接符 9"/>
          <p:cNvCxnSpPr/>
          <p:nvPr/>
        </p:nvCxnSpPr>
        <p:spPr>
          <a:xfrm>
            <a:off x="4032300" y="3966043"/>
            <a:ext cx="82347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矩形 10"/>
          <p:cNvSpPr/>
          <p:nvPr/>
        </p:nvSpPr>
        <p:spPr>
          <a:xfrm>
            <a:off x="3370149" y="4057557"/>
            <a:ext cx="823479"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2" name="直接连接符 11"/>
          <p:cNvCxnSpPr/>
          <p:nvPr/>
        </p:nvCxnSpPr>
        <p:spPr>
          <a:xfrm>
            <a:off x="3370149" y="4379773"/>
            <a:ext cx="82347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矩形 12"/>
          <p:cNvSpPr/>
          <p:nvPr/>
        </p:nvSpPr>
        <p:spPr>
          <a:xfrm>
            <a:off x="1015832" y="4447790"/>
            <a:ext cx="823479"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4" name="直接连接符 13"/>
          <p:cNvCxnSpPr/>
          <p:nvPr/>
        </p:nvCxnSpPr>
        <p:spPr>
          <a:xfrm>
            <a:off x="1015832" y="4770006"/>
            <a:ext cx="82347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animBg="1"/>
      <p:bldP spid="11" grpId="0" animBg="1"/>
      <p:bldP spid="1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2310467"/>
            <a:ext cx="11430000" cy="2491067"/>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a:cs typeface="宋体" panose="02010600030101010101" pitchFamily="2" charset="-122"/>
              </a:rPr>
              <a:t>Ⅱ</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根据句意用所给词的适当形式填空</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1.His room looks very</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untidy</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tidy  ).Let</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s help him clean it.</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2.Now the air pollution is becoming much</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more serious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serious  ) than before.</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3.The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height</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high  ) of the mountain is 2,000 </a:t>
            </a:r>
            <a:r>
              <a:rPr lang="en-US" altLang="zh-CN" sz="2200" dirty="0" err="1">
                <a:solidFill>
                  <a:srgbClr val="000000"/>
                </a:solidFill>
                <a:latin typeface="Times New Roman" panose="02020603050405020304" pitchFamily="18" charset="0"/>
                <a:cs typeface="Times New Roman" panose="02020603050405020304" pitchFamily="18" charset="0"/>
              </a:rPr>
              <a:t>metres</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4.The schoolboy is interested in reading</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detective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detect  ) stories.</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5.The wealthy girl looks </a:t>
            </a:r>
            <a:r>
              <a:rPr lang="en-US" altLang="zh-CN" sz="2200" dirty="0" err="1">
                <a:solidFill>
                  <a:srgbClr val="000000"/>
                </a:solidFill>
                <a:latin typeface="Times New Roman" panose="02020603050405020304" pitchFamily="18" charset="0"/>
                <a:cs typeface="Times New Roman" panose="02020603050405020304" pitchFamily="18" charset="0"/>
              </a:rPr>
              <a:t>beautiful.She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is dressed</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dress  ) by a famous dressmaker.</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sp>
        <p:nvSpPr>
          <p:cNvPr id="3" name="矩形 2"/>
          <p:cNvSpPr/>
          <p:nvPr/>
        </p:nvSpPr>
        <p:spPr>
          <a:xfrm>
            <a:off x="3180961" y="2809086"/>
            <a:ext cx="876031"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3180962" y="3131302"/>
            <a:ext cx="87603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5409154" y="3170861"/>
            <a:ext cx="1601246"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7" name="直接连接符 6"/>
          <p:cNvCxnSpPr/>
          <p:nvPr/>
        </p:nvCxnSpPr>
        <p:spPr>
          <a:xfrm>
            <a:off x="5409155" y="3493077"/>
            <a:ext cx="160124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1215526" y="3622806"/>
            <a:ext cx="981136"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0" name="直接连接符 9"/>
          <p:cNvCxnSpPr/>
          <p:nvPr/>
        </p:nvCxnSpPr>
        <p:spPr>
          <a:xfrm>
            <a:off x="1215527" y="3945022"/>
            <a:ext cx="98113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5177925" y="4031255"/>
            <a:ext cx="1128281"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3" name="直接连接符 12"/>
          <p:cNvCxnSpPr/>
          <p:nvPr/>
        </p:nvCxnSpPr>
        <p:spPr>
          <a:xfrm>
            <a:off x="5177927" y="4353471"/>
            <a:ext cx="112828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4936187" y="4412380"/>
            <a:ext cx="1370019"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6" name="直接连接符 15"/>
          <p:cNvCxnSpPr/>
          <p:nvPr/>
        </p:nvCxnSpPr>
        <p:spPr>
          <a:xfrm>
            <a:off x="4936189" y="4734596"/>
            <a:ext cx="137001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animBg="1"/>
      <p:bldP spid="12" grpId="0" animBg="1"/>
      <p:bldP spid="1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1294804"/>
            <a:ext cx="11430000" cy="4522392"/>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a:cs typeface="宋体" panose="02010600030101010101" pitchFamily="2" charset="-122"/>
              </a:rPr>
              <a:t>Ⅲ</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根据汉语意思完成句子</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每空一词</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1.</a:t>
            </a:r>
            <a:r>
              <a:rPr lang="zh-CN" altLang="zh-CN" sz="2200" dirty="0">
                <a:solidFill>
                  <a:srgbClr val="000000"/>
                </a:solidFill>
                <a:latin typeface="Times New Roman" panose="02020603050405020304" pitchFamily="18" charset="0"/>
                <a:cs typeface="Times New Roman" panose="02020603050405020304" pitchFamily="18" charset="0"/>
              </a:rPr>
              <a:t>你为什么打扮成一个侦探</a:t>
            </a:r>
            <a:r>
              <a:rPr lang="en-US" altLang="zh-CN" sz="2200" dirty="0">
                <a:solidFill>
                  <a:srgbClr val="000000"/>
                </a:solidFill>
                <a:latin typeface="Times New Roman" panose="02020603050405020304" pitchFamily="18" charset="0"/>
                <a:cs typeface="Times New Roman" panose="02020603050405020304" pitchFamily="18" charset="0"/>
              </a:rPr>
              <a:t>?</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Why are you</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dressed</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like</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detective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2.</a:t>
            </a:r>
            <a:r>
              <a:rPr lang="zh-CN" altLang="zh-CN" sz="2200" dirty="0">
                <a:solidFill>
                  <a:srgbClr val="000000"/>
                </a:solidFill>
                <a:latin typeface="Times New Roman" panose="02020603050405020304" pitchFamily="18" charset="0"/>
                <a:cs typeface="Times New Roman" panose="02020603050405020304" pitchFamily="18" charset="0"/>
              </a:rPr>
              <a:t>你认为谁是无罪的</a:t>
            </a:r>
            <a:r>
              <a:rPr lang="en-US" altLang="zh-CN" sz="2200" dirty="0">
                <a:solidFill>
                  <a:srgbClr val="000000"/>
                </a:solidFill>
                <a:latin typeface="Times New Roman" panose="02020603050405020304" pitchFamily="18" charset="0"/>
                <a:cs typeface="Times New Roman" panose="02020603050405020304" pitchFamily="18" charset="0"/>
              </a:rPr>
              <a:t>?</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Who</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do</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you</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think</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is not guilty?</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3.</a:t>
            </a:r>
            <a:r>
              <a:rPr lang="zh-CN" altLang="zh-CN" sz="2200" dirty="0">
                <a:solidFill>
                  <a:srgbClr val="000000"/>
                </a:solidFill>
                <a:latin typeface="Times New Roman" panose="02020603050405020304" pitchFamily="18" charset="0"/>
                <a:cs typeface="Times New Roman" panose="02020603050405020304" pitchFamily="18" charset="0"/>
              </a:rPr>
              <a:t>这件事情比我们想象的要严重得多。</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This thing is much</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more</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serious</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than</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we thought.</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4.</a:t>
            </a:r>
            <a:r>
              <a:rPr lang="zh-CN" altLang="zh-CN" sz="2200" dirty="0">
                <a:solidFill>
                  <a:srgbClr val="000000"/>
                </a:solidFill>
                <a:latin typeface="Times New Roman" panose="02020603050405020304" pitchFamily="18" charset="0"/>
                <a:cs typeface="Times New Roman" panose="02020603050405020304" pitchFamily="18" charset="0"/>
              </a:rPr>
              <a:t>当这件事情发生的时候</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我在另外一个地方。</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I was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in</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another</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place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when it happened.</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5.</a:t>
            </a:r>
            <a:r>
              <a:rPr lang="zh-CN" altLang="zh-CN" sz="2200" dirty="0">
                <a:solidFill>
                  <a:srgbClr val="000000"/>
                </a:solidFill>
                <a:latin typeface="Times New Roman" panose="02020603050405020304" pitchFamily="18" charset="0"/>
                <a:cs typeface="Times New Roman" panose="02020603050405020304" pitchFamily="18" charset="0"/>
              </a:rPr>
              <a:t>他的书包不见了。他看起来很着急。</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His bag has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gone</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missing</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.He looks very worried.</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sp>
        <p:nvSpPr>
          <p:cNvPr id="3" name="矩形 2"/>
          <p:cNvSpPr/>
          <p:nvPr/>
        </p:nvSpPr>
        <p:spPr>
          <a:xfrm>
            <a:off x="2119417" y="2241528"/>
            <a:ext cx="4743838"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2119417" y="2563744"/>
            <a:ext cx="474383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1257568" y="2998273"/>
            <a:ext cx="2830956"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7" name="直接连接符 6"/>
          <p:cNvCxnSpPr/>
          <p:nvPr/>
        </p:nvCxnSpPr>
        <p:spPr>
          <a:xfrm>
            <a:off x="1257568" y="3320489"/>
            <a:ext cx="283095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2781567" y="3832709"/>
            <a:ext cx="3409025"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0" name="直接连接符 9"/>
          <p:cNvCxnSpPr/>
          <p:nvPr/>
        </p:nvCxnSpPr>
        <p:spPr>
          <a:xfrm>
            <a:off x="2781568" y="4154925"/>
            <a:ext cx="34090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1257568" y="4589454"/>
            <a:ext cx="3282901"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3" name="直接连接符 12"/>
          <p:cNvCxnSpPr/>
          <p:nvPr/>
        </p:nvCxnSpPr>
        <p:spPr>
          <a:xfrm>
            <a:off x="1257569" y="4911670"/>
            <a:ext cx="32829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1846147" y="5442430"/>
            <a:ext cx="2536667"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6" name="直接连接符 15"/>
          <p:cNvCxnSpPr/>
          <p:nvPr/>
        </p:nvCxnSpPr>
        <p:spPr>
          <a:xfrm>
            <a:off x="1846148" y="5764646"/>
            <a:ext cx="253666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animBg="1"/>
      <p:bldP spid="12" grpId="0" animBg="1"/>
      <p:bldP spid="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726440" y="1222375"/>
            <a:ext cx="9894570" cy="4523105"/>
          </a:xfrm>
          <a:prstGeom prst="rect">
            <a:avLst/>
          </a:prstGeom>
          <a:noFill/>
        </p:spPr>
        <p:txBody>
          <a:bodyPr wrap="square" rtlCol="0">
            <a:spAutoFit/>
          </a:bodyPr>
          <a:lstStyle/>
          <a:p>
            <a:r>
              <a:rPr lang="zh-CN" altLang="en-US" sz="2400" dirty="0">
                <a:latin typeface="Times New Roman" panose="02020603050405020304" pitchFamily="18" charset="0"/>
              </a:rPr>
              <a:t>Ⅰ.单项填空</a:t>
            </a:r>
          </a:p>
          <a:p>
            <a:r>
              <a:rPr lang="zh-CN" altLang="en-US" sz="2400" dirty="0">
                <a:latin typeface="Times New Roman" panose="02020603050405020304" pitchFamily="18" charset="0"/>
              </a:rPr>
              <a:t>( </a:t>
            </a:r>
            <a:r>
              <a:rPr lang="zh-CN" altLang="en-US" sz="2400" dirty="0">
                <a:solidFill>
                  <a:srgbClr val="FF99FF"/>
                </a:solidFill>
                <a:latin typeface="Times New Roman" panose="02020603050405020304" pitchFamily="18" charset="0"/>
              </a:rPr>
              <a:t> </a:t>
            </a:r>
            <a:r>
              <a:rPr lang="zh-CN" altLang="en-US" sz="2400" dirty="0">
                <a:solidFill>
                  <a:srgbClr val="FF33CC"/>
                </a:solidFill>
                <a:latin typeface="Times New Roman" panose="02020603050405020304" pitchFamily="18" charset="0"/>
              </a:rPr>
              <a:t>C </a:t>
            </a:r>
            <a:r>
              <a:rPr lang="zh-CN" altLang="en-US" sz="2400" dirty="0">
                <a:latin typeface="Times New Roman" panose="02020603050405020304" pitchFamily="18" charset="0"/>
              </a:rPr>
              <a:t> )1.A young man　</a:t>
            </a:r>
            <a:r>
              <a:rPr lang="zh-CN" altLang="en-US" sz="2400" u="sng" dirty="0">
                <a:latin typeface="Times New Roman" panose="02020603050405020304" pitchFamily="18" charset="0"/>
              </a:rPr>
              <a:t>　　　</a:t>
            </a:r>
            <a:r>
              <a:rPr lang="zh-CN" altLang="en-US" sz="2400" dirty="0">
                <a:latin typeface="Times New Roman" panose="02020603050405020304" pitchFamily="18" charset="0"/>
              </a:rPr>
              <a:t>at 8:00 p.m.last Sunday. </a:t>
            </a:r>
          </a:p>
          <a:p>
            <a:r>
              <a:rPr lang="zh-CN" altLang="en-US" sz="2400" dirty="0">
                <a:latin typeface="Times New Roman" panose="02020603050405020304" pitchFamily="18" charset="0"/>
              </a:rPr>
              <a:t>A.is murdered	B.murdered</a:t>
            </a:r>
          </a:p>
          <a:p>
            <a:r>
              <a:rPr lang="zh-CN" altLang="en-US" sz="2400" dirty="0">
                <a:latin typeface="Times New Roman" panose="02020603050405020304" pitchFamily="18" charset="0"/>
              </a:rPr>
              <a:t>C.was murdered	D.was murdering</a:t>
            </a:r>
          </a:p>
          <a:p>
            <a:r>
              <a:rPr lang="zh-CN" altLang="en-US" sz="2400" dirty="0">
                <a:latin typeface="Times New Roman" panose="02020603050405020304" pitchFamily="18" charset="0"/>
              </a:rPr>
              <a:t>(  </a:t>
            </a:r>
            <a:r>
              <a:rPr lang="zh-CN" altLang="en-US" sz="2400" dirty="0">
                <a:solidFill>
                  <a:srgbClr val="FF33CC"/>
                </a:solidFill>
                <a:latin typeface="Times New Roman" panose="02020603050405020304" pitchFamily="18" charset="0"/>
              </a:rPr>
              <a:t>C </a:t>
            </a:r>
            <a:r>
              <a:rPr lang="zh-CN" altLang="en-US" sz="2400" dirty="0">
                <a:latin typeface="Times New Roman" panose="02020603050405020304" pitchFamily="18" charset="0"/>
              </a:rPr>
              <a:t> )2.Why</a:t>
            </a:r>
            <a:r>
              <a:rPr lang="zh-CN" altLang="en-US" sz="2400" u="sng" dirty="0">
                <a:latin typeface="Times New Roman" panose="02020603050405020304" pitchFamily="18" charset="0"/>
              </a:rPr>
              <a:t>　　　　</a:t>
            </a:r>
            <a:r>
              <a:rPr lang="zh-CN" altLang="en-US" sz="2400" dirty="0">
                <a:latin typeface="Times New Roman" panose="02020603050405020304" pitchFamily="18" charset="0"/>
              </a:rPr>
              <a:t>you　</a:t>
            </a:r>
            <a:r>
              <a:rPr lang="zh-CN" altLang="en-US" sz="2400" u="sng" dirty="0">
                <a:latin typeface="Times New Roman" panose="02020603050405020304" pitchFamily="18" charset="0"/>
              </a:rPr>
              <a:t>　　</a:t>
            </a:r>
            <a:r>
              <a:rPr lang="zh-CN" altLang="en-US" sz="2400" dirty="0">
                <a:latin typeface="Times New Roman" panose="02020603050405020304" pitchFamily="18" charset="0"/>
              </a:rPr>
              <a:t>　like that?You look really strange. </a:t>
            </a:r>
          </a:p>
          <a:p>
            <a:r>
              <a:rPr lang="zh-CN" altLang="en-US" sz="2400" dirty="0">
                <a:latin typeface="Times New Roman" panose="02020603050405020304" pitchFamily="18" charset="0"/>
              </a:rPr>
              <a:t>A.are;wore	B.do;put on</a:t>
            </a:r>
          </a:p>
          <a:p>
            <a:r>
              <a:rPr lang="zh-CN" altLang="en-US" sz="2400" dirty="0">
                <a:latin typeface="Times New Roman" panose="02020603050405020304" pitchFamily="18" charset="0"/>
              </a:rPr>
              <a:t>C.are;dressed	D.do;dress</a:t>
            </a:r>
          </a:p>
          <a:p>
            <a:r>
              <a:rPr lang="zh-CN" altLang="en-US" sz="2400" dirty="0">
                <a:latin typeface="Times New Roman" panose="02020603050405020304" pitchFamily="18" charset="0"/>
              </a:rPr>
              <a:t>(  </a:t>
            </a:r>
            <a:r>
              <a:rPr lang="zh-CN" altLang="en-US" sz="2400" dirty="0">
                <a:solidFill>
                  <a:srgbClr val="FF33CC"/>
                </a:solidFill>
                <a:latin typeface="Times New Roman" panose="02020603050405020304" pitchFamily="18" charset="0"/>
              </a:rPr>
              <a:t>D</a:t>
            </a:r>
            <a:r>
              <a:rPr lang="zh-CN" altLang="en-US" sz="2400" dirty="0">
                <a:latin typeface="Times New Roman" panose="02020603050405020304" pitchFamily="18" charset="0"/>
              </a:rPr>
              <a:t>  )3.—Why do you look so worried?</a:t>
            </a:r>
          </a:p>
          <a:p>
            <a:r>
              <a:rPr lang="zh-CN" altLang="en-US" sz="2400" dirty="0">
                <a:latin typeface="Times New Roman" panose="02020603050405020304" pitchFamily="18" charset="0"/>
              </a:rPr>
              <a:t>—Oh,my new watch has</a:t>
            </a:r>
            <a:r>
              <a:rPr lang="zh-CN" altLang="en-US" sz="2400" u="sng" dirty="0">
                <a:latin typeface="Times New Roman" panose="02020603050405020304" pitchFamily="18" charset="0"/>
              </a:rPr>
              <a:t>　　　</a:t>
            </a:r>
            <a:r>
              <a:rPr lang="zh-CN" altLang="en-US" sz="2400" dirty="0">
                <a:latin typeface="Times New Roman" panose="02020603050405020304" pitchFamily="18" charset="0"/>
              </a:rPr>
              <a:t>　. </a:t>
            </a:r>
          </a:p>
          <a:p>
            <a:r>
              <a:rPr lang="zh-CN" altLang="en-US" sz="2400" dirty="0">
                <a:latin typeface="Times New Roman" panose="02020603050405020304" pitchFamily="18" charset="0"/>
              </a:rPr>
              <a:t>A.missing	B.lost</a:t>
            </a:r>
          </a:p>
          <a:p>
            <a:r>
              <a:rPr lang="zh-CN" altLang="en-US" sz="2400" dirty="0">
                <a:latin typeface="Times New Roman" panose="02020603050405020304" pitchFamily="18" charset="0"/>
              </a:rPr>
              <a:t>C.missed	D.gone missing</a:t>
            </a:r>
          </a:p>
          <a:p>
            <a:endParaRPr lang="zh-CN" altLang="en-US" sz="2400" dirty="0">
              <a:latin typeface="Times New Roman" panose="02020603050405020304" pitchFamily="18" charset="0"/>
            </a:endParaRPr>
          </a:p>
        </p:txBody>
      </p:sp>
      <p:sp>
        <p:nvSpPr>
          <p:cNvPr id="5" name="矩形 4"/>
          <p:cNvSpPr/>
          <p:nvPr/>
        </p:nvSpPr>
        <p:spPr>
          <a:xfrm>
            <a:off x="1029803" y="1658108"/>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 name="矩形 2"/>
          <p:cNvSpPr/>
          <p:nvPr/>
        </p:nvSpPr>
        <p:spPr>
          <a:xfrm>
            <a:off x="1029803" y="2716653"/>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flipH="1" flipV="1">
            <a:off x="1029335" y="3794125"/>
            <a:ext cx="284480" cy="3225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3" grpId="0" bldLvl="0" animBg="1"/>
      <p:bldP spid="4" grpId="0" bldLvl="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138555" y="2262505"/>
            <a:ext cx="8815070" cy="2676525"/>
          </a:xfrm>
          <a:prstGeom prst="rect">
            <a:avLst/>
          </a:prstGeom>
          <a:noFill/>
        </p:spPr>
        <p:txBody>
          <a:bodyPr wrap="square" rtlCol="0">
            <a:spAutoFit/>
          </a:bodyPr>
          <a:lstStyle/>
          <a:p>
            <a:r>
              <a:rPr lang="zh-CN" altLang="en-US" dirty="0">
                <a:latin typeface="Times New Roman" panose="02020603050405020304" pitchFamily="18" charset="0"/>
                <a:sym typeface="+mn-ea"/>
              </a:rPr>
              <a:t>(  </a:t>
            </a:r>
            <a:r>
              <a:rPr lang="zh-CN" altLang="en-US" sz="2400" dirty="0">
                <a:solidFill>
                  <a:srgbClr val="FF33CC"/>
                </a:solidFill>
                <a:latin typeface="Times New Roman" panose="02020603050405020304" pitchFamily="18" charset="0"/>
                <a:sym typeface="+mn-ea"/>
              </a:rPr>
              <a:t>C </a:t>
            </a:r>
            <a:r>
              <a:rPr lang="zh-CN" altLang="en-US" sz="2400" dirty="0">
                <a:latin typeface="Times New Roman" panose="02020603050405020304" pitchFamily="18" charset="0"/>
                <a:sym typeface="+mn-ea"/>
              </a:rPr>
              <a:t> )4.This question is much</a:t>
            </a:r>
            <a:r>
              <a:rPr lang="zh-CN" altLang="en-US" sz="2400" u="sng" dirty="0">
                <a:latin typeface="Times New Roman" panose="02020603050405020304" pitchFamily="18" charset="0"/>
                <a:sym typeface="+mn-ea"/>
              </a:rPr>
              <a:t>　　　　</a:t>
            </a:r>
            <a:r>
              <a:rPr lang="zh-CN" altLang="en-US" sz="2400" dirty="0">
                <a:latin typeface="Times New Roman" panose="02020603050405020304" pitchFamily="18" charset="0"/>
                <a:sym typeface="+mn-ea"/>
              </a:rPr>
              <a:t>than the teacher said. </a:t>
            </a:r>
            <a:endParaRPr lang="zh-CN" altLang="en-US" sz="2400" dirty="0">
              <a:latin typeface="Times New Roman" panose="02020603050405020304" pitchFamily="18" charset="0"/>
            </a:endParaRPr>
          </a:p>
          <a:p>
            <a:r>
              <a:rPr lang="zh-CN" altLang="en-US" sz="2400" dirty="0">
                <a:latin typeface="Times New Roman" panose="02020603050405020304" pitchFamily="18" charset="0"/>
                <a:sym typeface="+mn-ea"/>
              </a:rPr>
              <a:t>A.serious	B.more seriously</a:t>
            </a:r>
            <a:endParaRPr lang="zh-CN" altLang="en-US" sz="2400" dirty="0">
              <a:latin typeface="Times New Roman" panose="02020603050405020304" pitchFamily="18" charset="0"/>
            </a:endParaRPr>
          </a:p>
          <a:p>
            <a:r>
              <a:rPr lang="zh-CN" altLang="en-US" sz="2400" dirty="0">
                <a:latin typeface="Times New Roman" panose="02020603050405020304" pitchFamily="18" charset="0"/>
                <a:sym typeface="+mn-ea"/>
              </a:rPr>
              <a:t>C.more serious	D.seriously</a:t>
            </a:r>
            <a:endParaRPr lang="zh-CN" altLang="en-US" sz="2400" dirty="0">
              <a:latin typeface="Times New Roman" panose="02020603050405020304" pitchFamily="18" charset="0"/>
            </a:endParaRPr>
          </a:p>
          <a:p>
            <a:r>
              <a:rPr lang="zh-CN" altLang="en-US" sz="2400" dirty="0">
                <a:latin typeface="Times New Roman" panose="02020603050405020304" pitchFamily="18" charset="0"/>
                <a:sym typeface="+mn-ea"/>
              </a:rPr>
              <a:t>(  </a:t>
            </a:r>
            <a:r>
              <a:rPr lang="zh-CN" altLang="en-US" sz="2400" dirty="0">
                <a:solidFill>
                  <a:srgbClr val="FF33CC"/>
                </a:solidFill>
                <a:latin typeface="Times New Roman" panose="02020603050405020304" pitchFamily="18" charset="0"/>
                <a:sym typeface="+mn-ea"/>
              </a:rPr>
              <a:t>B</a:t>
            </a:r>
            <a:r>
              <a:rPr lang="zh-CN" altLang="en-US" sz="2400" dirty="0">
                <a:latin typeface="Times New Roman" panose="02020603050405020304" pitchFamily="18" charset="0"/>
                <a:sym typeface="+mn-ea"/>
              </a:rPr>
              <a:t>  )5.Jack’s brother is a dishonest man.He is always</a:t>
            </a:r>
            <a:r>
              <a:rPr lang="zh-CN" altLang="en-US" sz="2400" u="sng" dirty="0">
                <a:latin typeface="Times New Roman" panose="02020603050405020304" pitchFamily="18" charset="0"/>
                <a:sym typeface="+mn-ea"/>
              </a:rPr>
              <a:t>　　　　</a:t>
            </a:r>
            <a:r>
              <a:rPr lang="zh-CN" altLang="en-US" sz="2400" dirty="0">
                <a:latin typeface="Times New Roman" panose="02020603050405020304" pitchFamily="18" charset="0"/>
                <a:sym typeface="+mn-ea"/>
              </a:rPr>
              <a:t>,so nobody believes him. </a:t>
            </a:r>
            <a:endParaRPr lang="zh-CN" altLang="en-US" sz="2400" dirty="0">
              <a:latin typeface="Times New Roman" panose="02020603050405020304" pitchFamily="18" charset="0"/>
            </a:endParaRPr>
          </a:p>
          <a:p>
            <a:r>
              <a:rPr lang="zh-CN" altLang="en-US" sz="2400" dirty="0">
                <a:latin typeface="Times New Roman" panose="02020603050405020304" pitchFamily="18" charset="0"/>
                <a:sym typeface="+mn-ea"/>
              </a:rPr>
              <a:t>A.lie	B.lying</a:t>
            </a:r>
            <a:endParaRPr lang="zh-CN" altLang="en-US" sz="2400" dirty="0">
              <a:latin typeface="Times New Roman" panose="02020603050405020304" pitchFamily="18" charset="0"/>
            </a:endParaRPr>
          </a:p>
          <a:p>
            <a:r>
              <a:rPr lang="zh-CN" altLang="en-US" sz="2400" dirty="0">
                <a:latin typeface="Times New Roman" panose="02020603050405020304" pitchFamily="18" charset="0"/>
                <a:sym typeface="+mn-ea"/>
              </a:rPr>
              <a:t>C.lies	D.lied</a:t>
            </a:r>
            <a:endParaRPr lang="zh-CN" altLang="en-US" sz="2400" dirty="0"/>
          </a:p>
        </p:txBody>
      </p:sp>
      <p:sp>
        <p:nvSpPr>
          <p:cNvPr id="5" name="矩形 4"/>
          <p:cNvSpPr/>
          <p:nvPr/>
        </p:nvSpPr>
        <p:spPr>
          <a:xfrm>
            <a:off x="1363345" y="2262505"/>
            <a:ext cx="302895" cy="421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 name="矩形 2"/>
          <p:cNvSpPr/>
          <p:nvPr/>
        </p:nvSpPr>
        <p:spPr>
          <a:xfrm>
            <a:off x="1383030" y="3448685"/>
            <a:ext cx="480060" cy="3041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3" grpId="0" bldLvl="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1904201"/>
            <a:ext cx="11430000" cy="3303597"/>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a:cs typeface="宋体" panose="02010600030101010101" pitchFamily="2" charset="-122"/>
              </a:rPr>
              <a:t>Ⅱ</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补全对话</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A.How</a:t>
            </a:r>
            <a:r>
              <a:rPr lang="en-US" altLang="zh-CN" sz="2200" dirty="0">
                <a:solidFill>
                  <a:srgbClr val="000000"/>
                </a:solidFill>
                <a:latin typeface="Times New Roman" panose="02020603050405020304" pitchFamily="18" charset="0"/>
                <a:cs typeface="Times New Roman" panose="02020603050405020304" pitchFamily="18" charset="0"/>
              </a:rPr>
              <a:t> terrible!</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B.It</a:t>
            </a:r>
            <a:r>
              <a:rPr lang="en-US" altLang="zh-CN" sz="2200" dirty="0" err="1">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dirty="0" err="1">
                <a:solidFill>
                  <a:srgbClr val="000000"/>
                </a:solidFill>
                <a:latin typeface="Times New Roman" panose="02020603050405020304" pitchFamily="18" charset="0"/>
                <a:cs typeface="Times New Roman" panose="02020603050405020304" pitchFamily="18" charset="0"/>
              </a:rPr>
              <a:t>s</a:t>
            </a:r>
            <a:r>
              <a:rPr lang="en-US" altLang="zh-CN" sz="2200" dirty="0">
                <a:solidFill>
                  <a:srgbClr val="000000"/>
                </a:solidFill>
                <a:latin typeface="Times New Roman" panose="02020603050405020304" pitchFamily="18" charset="0"/>
                <a:cs typeface="Times New Roman" panose="02020603050405020304" pitchFamily="18" charset="0"/>
              </a:rPr>
              <a:t> my pleasure.</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C.Good</a:t>
            </a:r>
            <a:r>
              <a:rPr lang="en-US" altLang="zh-CN" sz="2200" dirty="0">
                <a:solidFill>
                  <a:srgbClr val="000000"/>
                </a:solidFill>
                <a:latin typeface="Times New Roman" panose="02020603050405020304" pitchFamily="18" charset="0"/>
                <a:cs typeface="Times New Roman" panose="02020603050405020304" pitchFamily="18" charset="0"/>
              </a:rPr>
              <a:t> idea!</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D.What</a:t>
            </a:r>
            <a:r>
              <a:rPr lang="en-US" altLang="zh-CN" sz="2200" dirty="0">
                <a:solidFill>
                  <a:srgbClr val="000000"/>
                </a:solidFill>
                <a:latin typeface="Times New Roman" panose="02020603050405020304" pitchFamily="18" charset="0"/>
                <a:cs typeface="Times New Roman" panose="02020603050405020304" pitchFamily="18" charset="0"/>
              </a:rPr>
              <a:t> do you think of them?</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E.What</a:t>
            </a:r>
            <a:r>
              <a:rPr lang="en-US" altLang="zh-CN" sz="2200" dirty="0">
                <a:solidFill>
                  <a:srgbClr val="000000"/>
                </a:solidFill>
                <a:latin typeface="Times New Roman" panose="02020603050405020304" pitchFamily="18" charset="0"/>
                <a:cs typeface="Times New Roman" panose="02020603050405020304" pitchFamily="18" charset="0"/>
              </a:rPr>
              <a:t> are they about?</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F.It</a:t>
            </a:r>
            <a:r>
              <a:rPr lang="en-US" altLang="zh-CN" sz="2200" dirty="0">
                <a:solidFill>
                  <a:srgbClr val="000000"/>
                </a:solidFill>
                <a:latin typeface="Times New Roman" panose="02020603050405020304" pitchFamily="18" charset="0"/>
                <a:cs typeface="Times New Roman" panose="02020603050405020304" pitchFamily="18" charset="0"/>
              </a:rPr>
              <a:t> is educational to everyone.</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G.I think we must follow traffic rules.</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1091672"/>
            <a:ext cx="11430000" cy="4928657"/>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i="1" dirty="0">
                <a:solidFill>
                  <a:srgbClr val="000000"/>
                </a:solidFill>
                <a:latin typeface="Times New Roman" panose="02020603050405020304" pitchFamily="18" charset="0"/>
                <a:cs typeface="Times New Roman" panose="02020603050405020304" pitchFamily="18" charset="0"/>
              </a:rPr>
              <a:t>Bob</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i="1" dirty="0">
                <a:solidFill>
                  <a:srgbClr val="000000"/>
                </a:solidFill>
                <a:latin typeface="Times New Roman" panose="02020603050405020304" pitchFamily="18" charset="0"/>
                <a:cs typeface="Times New Roman" panose="02020603050405020304" pitchFamily="18" charset="0"/>
              </a:rPr>
              <a:t>and</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i="1" dirty="0">
                <a:solidFill>
                  <a:srgbClr val="000000"/>
                </a:solidFill>
                <a:latin typeface="Times New Roman" panose="02020603050405020304" pitchFamily="18" charset="0"/>
                <a:cs typeface="Times New Roman" panose="02020603050405020304" pitchFamily="18" charset="0"/>
              </a:rPr>
              <a:t>his</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i="1" dirty="0">
                <a:solidFill>
                  <a:srgbClr val="000000"/>
                </a:solidFill>
                <a:latin typeface="Times New Roman" panose="02020603050405020304" pitchFamily="18" charset="0"/>
                <a:cs typeface="Times New Roman" panose="02020603050405020304" pitchFamily="18" charset="0"/>
              </a:rPr>
              <a:t>mother</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i="1" dirty="0">
                <a:solidFill>
                  <a:srgbClr val="000000"/>
                </a:solidFill>
                <a:latin typeface="Times New Roman" panose="02020603050405020304" pitchFamily="18" charset="0"/>
                <a:cs typeface="Times New Roman" panose="02020603050405020304" pitchFamily="18" charset="0"/>
              </a:rPr>
              <a:t>are</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i="1" dirty="0">
                <a:solidFill>
                  <a:srgbClr val="000000"/>
                </a:solidFill>
                <a:latin typeface="Times New Roman" panose="02020603050405020304" pitchFamily="18" charset="0"/>
                <a:cs typeface="Times New Roman" panose="02020603050405020304" pitchFamily="18" charset="0"/>
              </a:rPr>
              <a:t>visiting</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i="1" dirty="0">
                <a:solidFill>
                  <a:srgbClr val="000000"/>
                </a:solidFill>
                <a:latin typeface="Times New Roman" panose="02020603050405020304" pitchFamily="18" charset="0"/>
                <a:cs typeface="Times New Roman" panose="02020603050405020304" pitchFamily="18" charset="0"/>
              </a:rPr>
              <a:t>the</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i="1" dirty="0">
                <a:solidFill>
                  <a:srgbClr val="000000"/>
                </a:solidFill>
                <a:latin typeface="Times New Roman" panose="02020603050405020304" pitchFamily="18" charset="0"/>
                <a:cs typeface="Times New Roman" panose="02020603050405020304" pitchFamily="18" charset="0"/>
              </a:rPr>
              <a:t>security</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i="1" dirty="0">
                <a:solidFill>
                  <a:srgbClr val="000000"/>
                </a:solidFill>
                <a:latin typeface="Times New Roman" panose="02020603050405020304" pitchFamily="18" charset="0"/>
                <a:cs typeface="Times New Roman" panose="02020603050405020304" pitchFamily="18" charset="0"/>
              </a:rPr>
              <a:t>education</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i="1" dirty="0">
                <a:solidFill>
                  <a:srgbClr val="000000"/>
                </a:solidFill>
                <a:latin typeface="Times New Roman" panose="02020603050405020304" pitchFamily="18" charset="0"/>
                <a:cs typeface="Times New Roman" panose="02020603050405020304" pitchFamily="18" charset="0"/>
              </a:rPr>
              <a:t>show</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安全教育展</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i="1"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M:Bob,come </a:t>
            </a:r>
            <a:r>
              <a:rPr lang="en-US" altLang="zh-CN" sz="2200" dirty="0" err="1">
                <a:solidFill>
                  <a:srgbClr val="000000"/>
                </a:solidFill>
                <a:latin typeface="Times New Roman" panose="02020603050405020304" pitchFamily="18" charset="0"/>
                <a:cs typeface="Times New Roman" panose="02020603050405020304" pitchFamily="18" charset="0"/>
              </a:rPr>
              <a:t>here.There</a:t>
            </a:r>
            <a:r>
              <a:rPr lang="en-US" altLang="zh-CN" sz="2200" dirty="0">
                <a:solidFill>
                  <a:srgbClr val="000000"/>
                </a:solidFill>
                <a:latin typeface="Times New Roman" panose="02020603050405020304" pitchFamily="18" charset="0"/>
                <a:cs typeface="Times New Roman" panose="02020603050405020304" pitchFamily="18" charset="0"/>
              </a:rPr>
              <a:t> are many pictures.</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B:1.</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M:About traffic safety.</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B:Uh-hum.It seems boring.</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M:Oh,no.2.</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F</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B:Maybe,right.Mum,look at this </a:t>
            </a:r>
            <a:r>
              <a:rPr lang="en-US" altLang="zh-CN" sz="2200" dirty="0" err="1">
                <a:solidFill>
                  <a:srgbClr val="000000"/>
                </a:solidFill>
                <a:latin typeface="Times New Roman" panose="02020603050405020304" pitchFamily="18" charset="0"/>
                <a:cs typeface="Times New Roman" panose="02020603050405020304" pitchFamily="18" charset="0"/>
              </a:rPr>
              <a:t>picture.A</a:t>
            </a:r>
            <a:r>
              <a:rPr lang="en-US" altLang="zh-CN" sz="2200" dirty="0">
                <a:solidFill>
                  <a:srgbClr val="000000"/>
                </a:solidFill>
                <a:latin typeface="Times New Roman" panose="02020603050405020304" pitchFamily="18" charset="0"/>
                <a:cs typeface="Times New Roman" panose="02020603050405020304" pitchFamily="18" charset="0"/>
              </a:rPr>
              <a:t> girl is hit by a car when she is running across the street.3.</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M:So it is!</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B:4.</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G</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That can help us keep safe.</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M:Yes.Let</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s go to another hall.</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B:5.</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Let</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s go.</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sp>
        <p:nvSpPr>
          <p:cNvPr id="3" name="矩形 2"/>
          <p:cNvSpPr/>
          <p:nvPr/>
        </p:nvSpPr>
        <p:spPr>
          <a:xfrm>
            <a:off x="1099913" y="1968259"/>
            <a:ext cx="390882"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1099913" y="2290475"/>
            <a:ext cx="39088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矩形 4"/>
          <p:cNvSpPr/>
          <p:nvPr/>
        </p:nvSpPr>
        <p:spPr>
          <a:xfrm>
            <a:off x="1919720" y="3176949"/>
            <a:ext cx="390882"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6" name="直接连接符 5"/>
          <p:cNvCxnSpPr/>
          <p:nvPr/>
        </p:nvCxnSpPr>
        <p:spPr>
          <a:xfrm>
            <a:off x="1919720" y="3499165"/>
            <a:ext cx="39088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矩形 6"/>
          <p:cNvSpPr/>
          <p:nvPr/>
        </p:nvSpPr>
        <p:spPr>
          <a:xfrm>
            <a:off x="381000" y="3975735"/>
            <a:ext cx="390882"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8" name="直接连接符 7"/>
          <p:cNvCxnSpPr/>
          <p:nvPr/>
        </p:nvCxnSpPr>
        <p:spPr>
          <a:xfrm>
            <a:off x="381000" y="4297951"/>
            <a:ext cx="39088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1099913" y="4795541"/>
            <a:ext cx="390882"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0" name="直接连接符 9"/>
          <p:cNvCxnSpPr/>
          <p:nvPr/>
        </p:nvCxnSpPr>
        <p:spPr>
          <a:xfrm>
            <a:off x="1099913" y="5117757"/>
            <a:ext cx="39088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矩形 10"/>
          <p:cNvSpPr/>
          <p:nvPr/>
        </p:nvSpPr>
        <p:spPr>
          <a:xfrm>
            <a:off x="1152465" y="5584982"/>
            <a:ext cx="390882"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2" name="直接连接符 11"/>
          <p:cNvCxnSpPr/>
          <p:nvPr/>
        </p:nvCxnSpPr>
        <p:spPr>
          <a:xfrm>
            <a:off x="1152465" y="5907198"/>
            <a:ext cx="39088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7" grpId="0" animBg="1"/>
      <p:bldP spid="9" grpId="0" animBg="1"/>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对象 1"/>
          <p:cNvGraphicFramePr>
            <a:graphicFrameLocks noChangeAspect="1"/>
          </p:cNvGraphicFramePr>
          <p:nvPr/>
        </p:nvGraphicFramePr>
        <p:xfrm>
          <a:off x="8112807" y="2669627"/>
          <a:ext cx="3370786" cy="2048641"/>
        </p:xfrm>
        <a:graphic>
          <a:graphicData uri="http://schemas.openxmlformats.org/presentationml/2006/ole">
            <mc:AlternateContent xmlns:mc="http://schemas.openxmlformats.org/markup-compatibility/2006">
              <mc:Choice xmlns:v="urn:schemas-microsoft-com:vml" Requires="v">
                <p:oleObj spid="_x0000_s1035" name="文档" r:id="rId3" imgW="1230630" imgH="804545" progId="Word.Document.12">
                  <p:embed/>
                </p:oleObj>
              </mc:Choice>
              <mc:Fallback>
                <p:oleObj name="文档" r:id="rId3" imgW="1230630" imgH="804545" progId="Word.Document.12">
                  <p:embed/>
                  <p:pic>
                    <p:nvPicPr>
                      <p:cNvPr id="0" name="图片 1026"/>
                      <p:cNvPicPr/>
                      <p:nvPr/>
                    </p:nvPicPr>
                    <p:blipFill>
                      <a:blip r:embed="rId4"/>
                      <a:stretch>
                        <a:fillRect/>
                      </a:stretch>
                    </p:blipFill>
                    <p:spPr>
                      <a:xfrm>
                        <a:off x="8112807" y="2669627"/>
                        <a:ext cx="3370786" cy="2048641"/>
                      </a:xfrm>
                      <a:prstGeom prst="rect">
                        <a:avLst/>
                      </a:prstGeom>
                    </p:spPr>
                  </p:pic>
                </p:oleObj>
              </mc:Fallback>
            </mc:AlternateContent>
          </a:graphicData>
        </a:graphic>
      </p:graphicFrame>
      <p:sp>
        <p:nvSpPr>
          <p:cNvPr id="3" name="矩形 2"/>
          <p:cNvSpPr>
            <a:spLocks noChangeAspect="1"/>
          </p:cNvSpPr>
          <p:nvPr/>
        </p:nvSpPr>
        <p:spPr>
          <a:xfrm>
            <a:off x="379413" y="1024970"/>
            <a:ext cx="7944780" cy="5780044"/>
          </a:xfrm>
          <a:prstGeom prst="rect">
            <a:avLst/>
          </a:prstGeom>
        </p:spPr>
        <p:txBody>
          <a:bodyPr wrap="square">
            <a:spAutoFit/>
          </a:bodyPr>
          <a:lstStyle/>
          <a:p>
            <a:pPr>
              <a:lnSpc>
                <a:spcPct val="120000"/>
              </a:lnSpc>
              <a:spcAft>
                <a:spcPts val="0"/>
              </a:spcAft>
              <a:tabLst>
                <a:tab pos="1029335" algn="l"/>
                <a:tab pos="1850390" algn="l"/>
                <a:tab pos="2538095" algn="l"/>
                <a:tab pos="3221990" algn="l"/>
              </a:tabLst>
            </a:pPr>
            <a:r>
              <a:rPr lang="zh-CN" altLang="zh-CN" sz="2200">
                <a:solidFill>
                  <a:srgbClr val="000000"/>
                </a:solidFill>
                <a:latin typeface="NEU-BZ-S92"/>
                <a:cs typeface="宋体" panose="02010600030101010101" pitchFamily="2" charset="-122"/>
              </a:rPr>
              <a:t>Ⅲ</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Arial" panose="020B0604020202020204" pitchFamily="34" charset="0"/>
                <a:ea typeface="黑体" panose="02010609060101010101" pitchFamily="2" charset="-122"/>
                <a:cs typeface="Times New Roman" panose="02020603050405020304" pitchFamily="18" charset="0"/>
              </a:rPr>
              <a:t>阅读理解</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At about three o</a:t>
            </a:r>
            <a:r>
              <a:rPr lang="en-US" altLang="zh-CN" sz="220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clock this morning,people were woken up by a number of terrible screams.The screams came from the fourth floor of a house,which belongs to Matine and her daughter Limy.</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Eight or ten of the neighbours and two policemen ran to the house.There was no answer to their knocking.So they broke down the door.Everything in the house wa</a:t>
            </a:r>
            <a:r>
              <a:rPr lang="en-US" altLang="zh-CN" sz="2200">
                <a:solidFill>
                  <a:schemeClr val="tx1"/>
                </a:solidFill>
                <a:latin typeface="Times New Roman" panose="02020603050405020304" pitchFamily="18" charset="0"/>
                <a:cs typeface="Times New Roman" panose="02020603050405020304" pitchFamily="18" charset="0"/>
              </a:rPr>
              <a:t>s </a:t>
            </a:r>
            <a:r>
              <a:rPr lang="en-US" altLang="zh-CN" sz="2200" u="sng">
                <a:solidFill>
                  <a:schemeClr val="tx1"/>
                </a:solidFill>
                <a:uFill>
                  <a:solidFill>
                    <a:srgbClr val="000000"/>
                  </a:solidFill>
                </a:uFill>
                <a:latin typeface="Times New Roman" panose="02020603050405020304" pitchFamily="18" charset="0"/>
                <a:cs typeface="Times New Roman" panose="02020603050405020304" pitchFamily="18" charset="0"/>
              </a:rPr>
              <a:t>in order</a:t>
            </a:r>
            <a:r>
              <a:rPr lang="en-US" altLang="zh-CN" sz="2200">
                <a:solidFill>
                  <a:schemeClr val="tx1"/>
                </a:solidFill>
                <a:latin typeface="Times New Roman" panose="02020603050405020304" pitchFamily="18" charset="0"/>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Nothing was broken.All the furniture was very clean and in the place where they used to be.It seemed that nothing strange had happened.The neighbours hurried from room to room but found nothing until they came to a large room on the fourth floor.The room was locked,and no one could open the door.So they broke the door open,only to see something frightening and surprising in the room.</a:t>
            </a:r>
            <a:r>
              <a:rPr lang="en-US" altLang="zh-CN" sz="220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Chairs and tables were broken and lay in pieces</a:t>
            </a:r>
            <a:endParaRPr lang="zh-CN" altLang="zh-CN" sz="2200">
              <a:solidFill>
                <a:srgbClr val="000000"/>
              </a:solidFill>
              <a:effectLst/>
              <a:latin typeface="NEU-BZ-S92"/>
              <a:ea typeface="方正书宋_GBK" panose="03000509000000000000" pitchFamily="65"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WWW.2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模板</Template>
  <TotalTime>0</TotalTime>
  <Words>435</Words>
  <Application>Microsoft Office PowerPoint</Application>
  <PresentationFormat>宽屏</PresentationFormat>
  <Paragraphs>87</Paragraphs>
  <Slides>11</Slides>
  <Notes>0</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11</vt:i4>
      </vt:variant>
    </vt:vector>
  </HeadingPairs>
  <TitlesOfParts>
    <vt:vector size="23" baseType="lpstr">
      <vt:lpstr>Adobe 黑体 Std R</vt:lpstr>
      <vt:lpstr>NEU-BZ-S92</vt:lpstr>
      <vt:lpstr>方正书宋_GBK</vt:lpstr>
      <vt:lpstr>黑体</vt:lpstr>
      <vt:lpstr>宋体</vt:lpstr>
      <vt:lpstr>微软雅黑</vt:lpstr>
      <vt:lpstr>Arial</vt:lpstr>
      <vt:lpstr>Calibri</vt:lpstr>
      <vt:lpstr>Calibri Light</vt:lpstr>
      <vt:lpstr>Times New Roman</vt:lpstr>
      <vt:lpstr>WWW.2PPT.COM</vt:lpstr>
      <vt:lpstr>文档</vt:lpstr>
      <vt:lpstr>Detective stories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2018-05-16T08:39:00Z</dcterms:created>
  <dcterms:modified xsi:type="dcterms:W3CDTF">2023-01-17T02:44:45Z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2052-11.1.0.11294</vt:lpwstr>
  </property>
  <property fmtid="{D5CDD505-2E9C-101B-9397-08002B2CF9AE}" pid="3" name="ICV">
    <vt:lpwstr>DBA63B7D3C5343BEBD61569BAE686A6D</vt:lpwstr>
  </property>
  <property fmtid="{A09F084E-AD41-489F-8076-AA5BE3082BCA}" pid="100">
    <vt:ui4>5</vt:ui4>
  </property>
  <property fmtid="{64440492-4C8B-11D1-8B70-080036B11A03}" pid="11">
    <vt:lpwstr>www.2ppt.com-爱PPT提供资源下载</vt:lpwstr>
  </property>
</Properties>
</file>