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6" r:id="rId3"/>
    <p:sldId id="287" r:id="rId4"/>
    <p:sldId id="288" r:id="rId5"/>
    <p:sldId id="289" r:id="rId6"/>
    <p:sldId id="275" r:id="rId7"/>
    <p:sldId id="281" r:id="rId8"/>
    <p:sldId id="280" r:id="rId9"/>
    <p:sldId id="261" r:id="rId10"/>
    <p:sldId id="274" r:id="rId11"/>
    <p:sldId id="271" r:id="rId12"/>
    <p:sldId id="278" r:id="rId13"/>
    <p:sldId id="273" r:id="rId14"/>
    <p:sldId id="291" r:id="rId15"/>
    <p:sldId id="276" r:id="rId16"/>
    <p:sldId id="277" r:id="rId17"/>
    <p:sldId id="292" r:id="rId18"/>
    <p:sldId id="293" r:id="rId19"/>
    <p:sldId id="294" r:id="rId20"/>
    <p:sldId id="295" r:id="rId21"/>
    <p:sldId id="283" r:id="rId22"/>
  </p:sldIdLst>
  <p:sldSz cx="9144000" cy="6858000" type="screen4x3"/>
  <p:notesSz cx="6858000" cy="9144000"/>
  <p:embeddedFontLst>
    <p:embeddedFont>
      <p:font typeface="Gulim" panose="02010600030101010101" charset="-127"/>
      <p:regular r:id="rId25"/>
    </p:embeddedFont>
    <p:embeddedFont>
      <p:font typeface="DFKai-SB" panose="02010600030101010101" charset="-120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华文细黑" panose="02010600040101010101" pitchFamily="2" charset="-122"/>
      <p:regular r:id="rId37"/>
    </p:embeddedFont>
    <p:embeddedFont>
      <p:font typeface="Batang" panose="02010600030101010101" charset="-127"/>
      <p:regular r:id="rId38"/>
    </p:embeddedFont>
    <p:embeddedFont>
      <p:font typeface="楷体" panose="02010609060101010101" pitchFamily="49" charset="-122"/>
      <p:regular r:id="rId3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1"/>
    <a:srgbClr val="CDFF9B"/>
    <a:srgbClr val="99FF33"/>
    <a:srgbClr val="B3B3FF"/>
    <a:srgbClr val="F92E05"/>
    <a:srgbClr val="FFFFC9"/>
    <a:srgbClr val="FFFFE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660"/>
  </p:normalViewPr>
  <p:slideViewPr>
    <p:cSldViewPr>
      <p:cViewPr>
        <p:scale>
          <a:sx n="100" d="100"/>
          <a:sy n="100" d="100"/>
        </p:scale>
        <p:origin x="-1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7-2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71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800"/>
  <ax:ocxPr ax:name="_cy" ax:value="1614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7-2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604"/>
  <ax:ocxPr ax:name="_cy" ax:value="172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202"/>
  <ax:ocxPr ax:name="_cy" ax:value="1588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7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614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8-4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990"/>
  <ax:ocxPr ax:name="_cy" ax:value="1799"/>
</ax:ocx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8-4b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599"/>
  <ax:ocxPr ax:name="_cy" ax:value="1931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DA90B845-9B81-4F1D-B2E5-3DE1B0D8DC72}" type="datetimeFigureOut">
              <a:rPr lang="zh-CN" altLang="en-US"/>
              <a:t>2023-01-17</a:t>
            </a:fld>
            <a:endParaRPr lang="en-US" altLang="zh-CN" dirty="0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 dirty="0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7F5A1AF-9D42-4374-AE63-825469B277EC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6B14DDAB-961D-4C7D-B3DB-745055C9CE8E}" type="datetimeFigureOut">
              <a:rPr lang="zh-CN" altLang="en-US"/>
              <a:t>2023-01-17</a:t>
            </a:fld>
            <a:endParaRPr lang="en-US" altLang="zh-CN" dirty="0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 dirty="0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1DB9646-E583-4E19-851F-0A84F5801E1F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9646-E583-4E19-851F-0A84F5801E1F}" type="slidenum">
              <a:rPr lang="zh-CN" altLang="en-US" smtClean="0"/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956-00C4-49DB-9847-070020F6D1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672A-63F5-4FAA-9E45-3D46CCF11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EFC7-B40D-4B62-8D56-6AB01E09237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F15B-0787-4391-B86D-2C281AD47F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A820-E800-4074-839B-56D3B47A00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945A-2203-4D4B-AF21-B0105BD04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1827-737A-49C5-9AE9-75F42B16A87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859F-C8E6-4D39-9F9D-74C389DADA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9A2F-D32C-4B89-8A58-820861AE96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9EF5-71B1-4D6F-94C4-C1BDCF62BB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8B02-8903-49F6-A81D-B06D679E07E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4CDF-B626-4130-BC06-4601F38FAB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2FE3-699B-40B6-A2C3-6C7FBED14B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92B8-3EC5-4718-90AC-45910B901A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AC10-1C98-4B57-B803-A64A714AB7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BCC1-5BA8-41E3-8CDE-19C82BDE3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5F99-CCD8-4C0C-8490-78B0A86665C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BF0B-AC39-47F4-9AFF-15F69670F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7F5A-EBC6-4AD6-A5DC-F478475713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6593-E1E2-4CAF-B48D-04754794FE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6A56-CC89-4B58-B4EF-081CB33071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33CC-BD5E-40BE-9022-4BA0EF6365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0457B3-14DA-4ED0-B5B8-02569F0920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D911E4-7CD6-4784-8D48-EE69C1B9F5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ontrol" Target="../activeX/activeX2.xml"/><Relationship Id="rId7" Type="http://schemas.openxmlformats.org/officeDocument/2006/relationships/image" Target="../media/image1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3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755576" y="1412776"/>
            <a:ext cx="784887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zh-CN" sz="3600" b="1" kern="10" dirty="0" smtClean="0">
              <a:ln w="12700">
                <a:noFill/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exploring Tian'anmen Square?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3635521" y="3609206"/>
            <a:ext cx="2016125" cy="503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Section B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6337" y="52821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/>
          <p:nvPr/>
        </p:nvSpPr>
        <p:spPr bwMode="auto">
          <a:xfrm>
            <a:off x="1042988" y="115888"/>
            <a:ext cx="7489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>
                <a:latin typeface="Arial Narrow" panose="020B0606020202030204" pitchFamily="34" charset="0"/>
              </a:rPr>
              <a:t>A.Listen and number the pictures. </a:t>
            </a:r>
          </a:p>
        </p:txBody>
      </p:sp>
      <p:grpSp>
        <p:nvGrpSpPr>
          <p:cNvPr id="45061" name="Group 5"/>
          <p:cNvGrpSpPr/>
          <p:nvPr/>
        </p:nvGrpSpPr>
        <p:grpSpPr bwMode="auto">
          <a:xfrm>
            <a:off x="287338" y="112713"/>
            <a:ext cx="539750" cy="579437"/>
            <a:chOff x="1338" y="935"/>
            <a:chExt cx="499" cy="365"/>
          </a:xfrm>
        </p:grpSpPr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383" y="935"/>
              <a:ext cx="3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2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23850" y="350043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99"/>
                </a:solidFill>
              </a:rPr>
              <a:t>October, 1959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724525" y="35004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99"/>
                </a:solidFill>
              </a:rPr>
              <a:t>September, 1959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763713" y="4941888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99"/>
                </a:solidFill>
              </a:rPr>
              <a:t>April, 1958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4140200" y="5013325"/>
            <a:ext cx="160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99"/>
                </a:solidFill>
              </a:rPr>
              <a:t>May, 1977</a:t>
            </a:r>
          </a:p>
        </p:txBody>
      </p:sp>
      <p:grpSp>
        <p:nvGrpSpPr>
          <p:cNvPr id="45081" name="Group 25"/>
          <p:cNvGrpSpPr/>
          <p:nvPr/>
        </p:nvGrpSpPr>
        <p:grpSpPr bwMode="auto">
          <a:xfrm>
            <a:off x="323850" y="1125538"/>
            <a:ext cx="8316913" cy="5067300"/>
            <a:chOff x="158" y="901"/>
            <a:chExt cx="5239" cy="3192"/>
          </a:xfrm>
        </p:grpSpPr>
        <p:pic>
          <p:nvPicPr>
            <p:cNvPr id="45064" name="Picture 8" descr="p35-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96" y="2840"/>
              <a:ext cx="1701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5" name="Picture 9" descr="p35-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4" y="2795"/>
              <a:ext cx="864" cy="1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6" name="Picture 10" descr="p35-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152" y="901"/>
              <a:ext cx="2223" cy="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67" name="Picture 11" descr="p35-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8" y="901"/>
              <a:ext cx="1678" cy="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77" name="Oval 21"/>
            <p:cNvSpPr>
              <a:spLocks noChangeArrowheads="1"/>
            </p:cNvSpPr>
            <p:nvPr/>
          </p:nvSpPr>
          <p:spPr bwMode="auto">
            <a:xfrm>
              <a:off x="158" y="901"/>
              <a:ext cx="227" cy="227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8" name="Oval 22"/>
            <p:cNvSpPr>
              <a:spLocks noChangeArrowheads="1"/>
            </p:cNvSpPr>
            <p:nvPr/>
          </p:nvSpPr>
          <p:spPr bwMode="auto">
            <a:xfrm>
              <a:off x="3152" y="901"/>
              <a:ext cx="227" cy="227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3742" y="2840"/>
              <a:ext cx="227" cy="227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249" y="2795"/>
              <a:ext cx="227" cy="227"/>
            </a:xfrm>
            <a:prstGeom prst="ellipse">
              <a:avLst/>
            </a:prstGeom>
            <a:solidFill>
              <a:schemeClr val="bg1">
                <a:alpha val="59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68313" y="407670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5076825" y="1125538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323850" y="105251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6011863" y="414972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323850" y="36449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_________________</a:t>
            </a:r>
            <a:endParaRPr lang="zh-CN" altLang="en-US"/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95288" y="3213100"/>
            <a:ext cx="213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 Narrow" panose="020B0606020202030204" pitchFamily="34" charset="0"/>
              </a:rPr>
              <a:t>National Museum</a:t>
            </a:r>
            <a:endParaRPr lang="en-US" altLang="zh-CN" sz="2800" dirty="0">
              <a:latin typeface="Arial Narrow" panose="020B0606020202030204" pitchFamily="34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580063" y="3213100"/>
            <a:ext cx="286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 Narrow" panose="020B0606020202030204" pitchFamily="34" charset="0"/>
              </a:rPr>
              <a:t>Great Hall of the People</a:t>
            </a:r>
            <a:endParaRPr lang="en-US" altLang="zh-CN" sz="2800" dirty="0">
              <a:latin typeface="Arial Narrow" panose="020B0606020202030204" pitchFamily="34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1692275" y="4221163"/>
            <a:ext cx="216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 Narrow" panose="020B0606020202030204" pitchFamily="34" charset="0"/>
              </a:rPr>
              <a:t>Monument to the People’s Heroes</a:t>
            </a:r>
            <a:endParaRPr lang="en-US" altLang="zh-CN" sz="2800" dirty="0">
              <a:latin typeface="Arial Narrow" panose="020B0606020202030204" pitchFamily="34" charset="0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067175" y="4365625"/>
            <a:ext cx="1873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Arial Narrow" panose="020B0606020202030204" pitchFamily="34" charset="0"/>
              </a:rPr>
              <a:t>Chairman Mao Memorial Hall</a:t>
            </a:r>
            <a:endParaRPr lang="en-US" altLang="zh-CN" sz="2800" dirty="0">
              <a:latin typeface="Arial Narrow" panose="020B0606020202030204" pitchFamily="34" charset="0"/>
            </a:endParaRP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5724525" y="3573463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___________________</a:t>
            </a:r>
            <a:endParaRPr lang="zh-CN" altLang="en-US"/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1763713" y="5084763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____________</a:t>
            </a:r>
            <a:endParaRPr lang="zh-CN" altLang="en-US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4067175" y="515778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____________</a:t>
            </a:r>
            <a:endParaRPr lang="zh-CN" altLang="en-US"/>
          </a:p>
        </p:txBody>
      </p:sp>
      <p:sp>
        <p:nvSpPr>
          <p:cNvPr id="45094" name="WordArt 38"/>
          <p:cNvSpPr>
            <a:spLocks noChangeArrowheads="1" noChangeShapeType="1" noTextEdit="1"/>
          </p:cNvSpPr>
          <p:nvPr/>
        </p:nvSpPr>
        <p:spPr bwMode="auto">
          <a:xfrm>
            <a:off x="971550" y="1628775"/>
            <a:ext cx="7272338" cy="1346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Great Buildings in Tian'anmen Square.</a:t>
            </a:r>
            <a:endParaRPr lang="zh-CN" alt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539750" y="5589588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Arial Narrow" panose="020B0606020202030204" pitchFamily="34" charset="0"/>
              </a:rPr>
              <a:t>B. Listen again and write down the time when people built these buildings.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5103" name="WindowsMediaPlayer1" r:id="rId2" imgW="2448000" imgH="581040"/>
        </mc:Choice>
        <mc:Fallback>
          <p:control name="WindowsMediaPlayer1" r:id="rId2" imgW="2448000" imgH="5810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443663" y="260350"/>
                  <a:ext cx="2447925" cy="5810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5104" name="WindowsMediaPlayer2" r:id="rId3" imgW="3457440" imgH="619200"/>
        </mc:Choice>
        <mc:Fallback>
          <p:control name="WindowsMediaPlayer2" r:id="rId3" imgW="3457440" imgH="619200">
            <p:pic>
              <p:nvPicPr>
                <p:cNvPr id="3" name="WindowsMediaPlaye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995738" y="6092825"/>
                  <a:ext cx="3457575" cy="6191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45073" grpId="0"/>
      <p:bldP spid="45074" grpId="0"/>
      <p:bldP spid="45075" grpId="0"/>
      <p:bldP spid="45082" grpId="0"/>
      <p:bldP spid="45083" grpId="0"/>
      <p:bldP spid="45084" grpId="0"/>
      <p:bldP spid="45085" grpId="0"/>
      <p:bldP spid="45086" grpId="0"/>
      <p:bldP spid="45089" grpId="0"/>
      <p:bldP spid="45090" grpId="0"/>
      <p:bldP spid="45091" grpId="0"/>
      <p:bldP spid="45092" grpId="0"/>
      <p:bldP spid="45093" grpId="0"/>
      <p:bldP spid="450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1033"/>
          <p:cNvSpPr/>
          <p:nvPr/>
        </p:nvSpPr>
        <p:spPr bwMode="auto">
          <a:xfrm>
            <a:off x="1116013" y="333375"/>
            <a:ext cx="4679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dirty="0">
                <a:latin typeface="Arial Narrow" panose="020B0606020202030204" pitchFamily="34" charset="0"/>
                <a:ea typeface="华文细黑" panose="02010600040101010101" pitchFamily="2" charset="-122"/>
              </a:rPr>
              <a:t>Listen to 1a and underline the information about Tian’anmen Square. Then complete the table with key words.</a:t>
            </a:r>
          </a:p>
        </p:txBody>
      </p:sp>
      <p:grpSp>
        <p:nvGrpSpPr>
          <p:cNvPr id="36874" name="Group 1034"/>
          <p:cNvGrpSpPr/>
          <p:nvPr/>
        </p:nvGrpSpPr>
        <p:grpSpPr bwMode="auto">
          <a:xfrm>
            <a:off x="179388" y="333375"/>
            <a:ext cx="792162" cy="579438"/>
            <a:chOff x="1338" y="935"/>
            <a:chExt cx="499" cy="365"/>
          </a:xfrm>
        </p:grpSpPr>
        <p:sp>
          <p:nvSpPr>
            <p:cNvPr id="36875" name="Oval 1035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>
              <a:off x="1383" y="935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1b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grpSp>
        <p:nvGrpSpPr>
          <p:cNvPr id="36895" name="Group 1055"/>
          <p:cNvGrpSpPr/>
          <p:nvPr/>
        </p:nvGrpSpPr>
        <p:grpSpPr bwMode="auto">
          <a:xfrm>
            <a:off x="5795963" y="107950"/>
            <a:ext cx="3203575" cy="1808163"/>
            <a:chOff x="3742" y="-108"/>
            <a:chExt cx="2018" cy="1139"/>
          </a:xfrm>
        </p:grpSpPr>
        <p:pic>
          <p:nvPicPr>
            <p:cNvPr id="36884" name="Picture 1044" descr="TIP6_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2" y="-108"/>
              <a:ext cx="2018" cy="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86" name="Text Box 1046"/>
            <p:cNvSpPr txBox="1">
              <a:spLocks noChangeArrowheads="1"/>
            </p:cNvSpPr>
            <p:nvPr/>
          </p:nvSpPr>
          <p:spPr bwMode="auto">
            <a:xfrm>
              <a:off x="3833" y="300"/>
              <a:ext cx="167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latin typeface="Arial Narrow" panose="020B0606020202030204" pitchFamily="34" charset="0"/>
                </a:rPr>
                <a:t>Key points of a topic will help you to express better. </a:t>
              </a:r>
            </a:p>
          </p:txBody>
        </p:sp>
      </p:grpSp>
      <p:graphicFrame>
        <p:nvGraphicFramePr>
          <p:cNvPr id="36923" name="Group 1083"/>
          <p:cNvGraphicFramePr>
            <a:graphicFrameLocks noGrp="1"/>
          </p:cNvGraphicFramePr>
          <p:nvPr/>
        </p:nvGraphicFramePr>
        <p:xfrm>
          <a:off x="250825" y="2771775"/>
          <a:ext cx="8497888" cy="2674240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Location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Width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Area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Great buildings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Length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Meaning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948" name="Text Box 1108"/>
          <p:cNvSpPr txBox="1">
            <a:spLocks noChangeArrowheads="1"/>
          </p:cNvSpPr>
          <p:nvPr/>
        </p:nvSpPr>
        <p:spPr bwMode="auto">
          <a:xfrm>
            <a:off x="3681413" y="2997200"/>
            <a:ext cx="4587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36949" name="Text Box 1109"/>
          <p:cNvSpPr txBox="1">
            <a:spLocks noChangeArrowheads="1"/>
          </p:cNvSpPr>
          <p:nvPr/>
        </p:nvSpPr>
        <p:spPr bwMode="auto">
          <a:xfrm>
            <a:off x="2195513" y="2924175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in the centre of Beijing city</a:t>
            </a:r>
          </a:p>
        </p:txBody>
      </p:sp>
      <p:sp>
        <p:nvSpPr>
          <p:cNvPr id="36950" name="Text Box 1110"/>
          <p:cNvSpPr txBox="1">
            <a:spLocks noChangeArrowheads="1"/>
          </p:cNvSpPr>
          <p:nvPr/>
        </p:nvSpPr>
        <p:spPr bwMode="auto">
          <a:xfrm>
            <a:off x="2268538" y="38608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440 000m</a:t>
            </a:r>
            <a:r>
              <a:rPr lang="en-US" altLang="zh-CN" baseline="30000" dirty="0">
                <a:solidFill>
                  <a:srgbClr val="F92E05"/>
                </a:solidFill>
              </a:rPr>
              <a:t>2</a:t>
            </a:r>
          </a:p>
        </p:txBody>
      </p:sp>
      <p:sp>
        <p:nvSpPr>
          <p:cNvPr id="36951" name="Text Box 1111"/>
          <p:cNvSpPr txBox="1">
            <a:spLocks noChangeArrowheads="1"/>
          </p:cNvSpPr>
          <p:nvPr/>
        </p:nvSpPr>
        <p:spPr bwMode="auto">
          <a:xfrm>
            <a:off x="2411413" y="48688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880m</a:t>
            </a:r>
          </a:p>
        </p:txBody>
      </p:sp>
      <p:sp>
        <p:nvSpPr>
          <p:cNvPr id="36952" name="Text Box 1112"/>
          <p:cNvSpPr txBox="1">
            <a:spLocks noChangeArrowheads="1"/>
          </p:cNvSpPr>
          <p:nvPr/>
        </p:nvSpPr>
        <p:spPr bwMode="auto">
          <a:xfrm>
            <a:off x="6588125" y="30686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500m</a:t>
            </a:r>
          </a:p>
        </p:txBody>
      </p:sp>
      <p:sp>
        <p:nvSpPr>
          <p:cNvPr id="36953" name="Text Box 1113"/>
          <p:cNvSpPr txBox="1">
            <a:spLocks noChangeArrowheads="1"/>
          </p:cNvSpPr>
          <p:nvPr/>
        </p:nvSpPr>
        <p:spPr bwMode="auto">
          <a:xfrm>
            <a:off x="6227763" y="36449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the Monument to the People’s Heroes, Tian’anmen Rostrum</a:t>
            </a:r>
          </a:p>
        </p:txBody>
      </p:sp>
      <p:sp>
        <p:nvSpPr>
          <p:cNvPr id="36954" name="Text Box 1114"/>
          <p:cNvSpPr txBox="1">
            <a:spLocks noChangeArrowheads="1"/>
          </p:cNvSpPr>
          <p:nvPr/>
        </p:nvSpPr>
        <p:spPr bwMode="auto">
          <a:xfrm>
            <a:off x="6300788" y="4724400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92E05"/>
                </a:solidFill>
              </a:rPr>
              <a:t>quite meaningful to all Chinese people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6893" name="WindowsMediaPlayer1" r:id="rId2" imgW="2952720" imgH="571680"/>
        </mc:Choice>
        <mc:Fallback>
          <p:control name="WindowsMediaPlayer1" r:id="rId2" imgW="2952720" imgH="5716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795963" y="1990725"/>
                  <a:ext cx="2952750" cy="571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9" grpId="0"/>
      <p:bldP spid="36950" grpId="0"/>
      <p:bldP spid="36951" grpId="0"/>
      <p:bldP spid="36952" grpId="0"/>
      <p:bldP spid="36953" grpId="0"/>
      <p:bldP spid="369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/>
          <p:nvPr/>
        </p:nvSpPr>
        <p:spPr bwMode="auto">
          <a:xfrm>
            <a:off x="1331913" y="333375"/>
            <a:ext cx="59039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Fill in the blanks according to 1a. </a:t>
            </a:r>
          </a:p>
        </p:txBody>
      </p:sp>
      <p:sp>
        <p:nvSpPr>
          <p:cNvPr id="58375" name="Rectangle 1031"/>
          <p:cNvSpPr>
            <a:spLocks noChangeArrowheads="1"/>
          </p:cNvSpPr>
          <p:nvPr/>
        </p:nvSpPr>
        <p:spPr bwMode="auto">
          <a:xfrm>
            <a:off x="323850" y="1052513"/>
            <a:ext cx="8424863" cy="5578475"/>
          </a:xfrm>
          <a:prstGeom prst="rect">
            <a:avLst/>
          </a:prstGeom>
          <a:solidFill>
            <a:srgbClr val="FFFFE7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 Tian’anmen Square is in the _______  of Beijing City. It’s the _______ square in the world. It covers _______ square meters. It’s ______ meters long from north to south and _____ meters wide from east to west.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 There are many _______ _______there, such as the Great Hall of the People, the Monument to the People’s Heroes, and so on.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  It will take Kangkang and his friends about _________ to ride there. </a:t>
            </a:r>
            <a:endParaRPr lang="zh-CN" altLang="en-US" sz="32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58378" name="Text Box 1034"/>
          <p:cNvSpPr txBox="1">
            <a:spLocks noChangeArrowheads="1"/>
          </p:cNvSpPr>
          <p:nvPr/>
        </p:nvSpPr>
        <p:spPr bwMode="auto">
          <a:xfrm>
            <a:off x="5219700" y="1196975"/>
            <a:ext cx="111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center</a:t>
            </a:r>
          </a:p>
        </p:txBody>
      </p:sp>
      <p:sp>
        <p:nvSpPr>
          <p:cNvPr id="58379" name="Text Box 1035"/>
          <p:cNvSpPr txBox="1">
            <a:spLocks noChangeArrowheads="1"/>
          </p:cNvSpPr>
          <p:nvPr/>
        </p:nvSpPr>
        <p:spPr bwMode="auto">
          <a:xfrm>
            <a:off x="7164388" y="1773238"/>
            <a:ext cx="1390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440 000</a:t>
            </a:r>
          </a:p>
        </p:txBody>
      </p:sp>
      <p:sp>
        <p:nvSpPr>
          <p:cNvPr id="58380" name="Text Box 1036"/>
          <p:cNvSpPr txBox="1">
            <a:spLocks noChangeArrowheads="1"/>
          </p:cNvSpPr>
          <p:nvPr/>
        </p:nvSpPr>
        <p:spPr bwMode="auto">
          <a:xfrm>
            <a:off x="1547813" y="1773238"/>
            <a:ext cx="1185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largest</a:t>
            </a:r>
          </a:p>
        </p:txBody>
      </p:sp>
      <p:sp>
        <p:nvSpPr>
          <p:cNvPr id="58381" name="Text Box 1037"/>
          <p:cNvSpPr txBox="1">
            <a:spLocks noChangeArrowheads="1"/>
          </p:cNvSpPr>
          <p:nvPr/>
        </p:nvSpPr>
        <p:spPr bwMode="auto">
          <a:xfrm>
            <a:off x="3325813" y="2344738"/>
            <a:ext cx="741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880</a:t>
            </a:r>
          </a:p>
        </p:txBody>
      </p:sp>
      <p:sp>
        <p:nvSpPr>
          <p:cNvPr id="58382" name="Text Box 1038"/>
          <p:cNvSpPr txBox="1">
            <a:spLocks noChangeArrowheads="1"/>
          </p:cNvSpPr>
          <p:nvPr/>
        </p:nvSpPr>
        <p:spPr bwMode="auto">
          <a:xfrm>
            <a:off x="2051050" y="2994025"/>
            <a:ext cx="74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500</a:t>
            </a:r>
          </a:p>
        </p:txBody>
      </p:sp>
      <p:sp>
        <p:nvSpPr>
          <p:cNvPr id="58384" name="Text Box 1040"/>
          <p:cNvSpPr txBox="1">
            <a:spLocks noChangeArrowheads="1"/>
          </p:cNvSpPr>
          <p:nvPr/>
        </p:nvSpPr>
        <p:spPr bwMode="auto">
          <a:xfrm>
            <a:off x="3419475" y="3570288"/>
            <a:ext cx="235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great buildings</a:t>
            </a:r>
          </a:p>
        </p:txBody>
      </p:sp>
      <p:sp>
        <p:nvSpPr>
          <p:cNvPr id="58385" name="Text Box 1041"/>
          <p:cNvSpPr txBox="1">
            <a:spLocks noChangeArrowheads="1"/>
          </p:cNvSpPr>
          <p:nvPr/>
        </p:nvSpPr>
        <p:spPr bwMode="auto">
          <a:xfrm>
            <a:off x="539750" y="6018213"/>
            <a:ext cx="157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Narrow" panose="020B0606020202030204" pitchFamily="34" charset="0"/>
              </a:rPr>
              <a:t>1.5 hours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8382" name="WindowsMediaPlayer1" r:id="rId2" imgW="3238560" imgH="581040"/>
        </mc:Choice>
        <mc:Fallback>
          <p:control name="WindowsMediaPlayer1" r:id="rId2" imgW="3238560" imgH="5810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48263" y="6091238"/>
                  <a:ext cx="3238500" cy="5810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8" grpId="0"/>
      <p:bldP spid="58379" grpId="0"/>
      <p:bldP spid="58380" grpId="0"/>
      <p:bldP spid="58381" grpId="0"/>
      <p:bldP spid="58382" grpId="0"/>
      <p:bldP spid="58384" grpId="0"/>
      <p:bldP spid="58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/>
          <p:nvPr/>
        </p:nvSpPr>
        <p:spPr bwMode="auto">
          <a:xfrm>
            <a:off x="250825" y="188913"/>
            <a:ext cx="8569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>
                <a:latin typeface="Arial Narrow" panose="020B0606020202030204" pitchFamily="34" charset="0"/>
              </a:rPr>
              <a:t>Work in pairs and use your own words to introduce Tian’anmen Square. </a:t>
            </a:r>
          </a:p>
        </p:txBody>
      </p:sp>
      <p:pic>
        <p:nvPicPr>
          <p:cNvPr id="44049" name="Picture 17" descr="p37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341438"/>
            <a:ext cx="3819525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66725" y="5084763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center, largest, 440 000 m</a:t>
            </a:r>
            <a:r>
              <a:rPr lang="en-US" altLang="zh-CN" sz="3600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880 m, 500 m, one million, </a:t>
            </a:r>
          </a:p>
        </p:txBody>
      </p:sp>
      <p:pic>
        <p:nvPicPr>
          <p:cNvPr id="44051" name="Picture 19" descr="天安门广场地图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684213" y="1341438"/>
            <a:ext cx="33464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6732588" y="260350"/>
            <a:ext cx="212407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Arial" panose="020B0604020202020204"/>
                <a:cs typeface="Arial" panose="020B0604020202020204"/>
              </a:rPr>
              <a:t>Exercise</a:t>
            </a:r>
            <a:endParaRPr lang="zh-CN" alt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 Narrow" panose="020B0606020202030204" pitchFamily="34" charset="0"/>
              </a:rPr>
              <a:t>Translation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00050" y="1036638"/>
            <a:ext cx="427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从这到天安门有多远？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00050" y="1541463"/>
            <a:ext cx="6307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How far is it from here to  Tian’anmen Square? </a:t>
            </a:r>
            <a:endParaRPr lang="zh-CN" altLang="en-US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00050" y="2044700"/>
            <a:ext cx="462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我迫不及待地想去看它。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00050" y="2549525"/>
            <a:ext cx="2825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I can’t wait to see it. </a:t>
            </a:r>
            <a:endParaRPr lang="zh-CN" altLang="en-US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400050" y="3052763"/>
            <a:ext cx="8540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天安门广场的面积有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万平方米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能容纳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万人。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03225" y="3470275"/>
            <a:ext cx="8056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Tian’anmen Square covers 440 000 square meters.  It can hold 1,000,000 people. </a:t>
            </a:r>
            <a:endParaRPr lang="zh-CN" altLang="en-US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95288" y="440690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它南北长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880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00050" y="4870450"/>
            <a:ext cx="541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It’s 880 meters long from north to south. </a:t>
            </a:r>
            <a:endParaRPr lang="zh-CN" altLang="en-US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00050" y="5437188"/>
            <a:ext cx="427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5.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日本位于中国的东面。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400050" y="6005513"/>
            <a:ext cx="4721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</a:rPr>
              <a:t>Japan lies / is to the east of China. </a:t>
            </a:r>
            <a:endParaRPr lang="zh-CN" altLang="en-US" sz="28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8" grpId="0"/>
      <p:bldP spid="99339" grpId="0"/>
      <p:bldP spid="99340" grpId="0"/>
      <p:bldP spid="99341" grpId="0"/>
      <p:bldP spid="99342" grpId="0"/>
      <p:bldP spid="99343" grpId="0"/>
      <p:bldP spid="99344" grpId="0"/>
      <p:bldP spid="99345" grpId="0"/>
      <p:bldP spid="99346" grpId="0"/>
      <p:bldP spid="993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/>
          <p:nvPr/>
        </p:nvSpPr>
        <p:spPr bwMode="auto">
          <a:xfrm>
            <a:off x="1331913" y="333375"/>
            <a:ext cx="74898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dirty="0">
                <a:latin typeface="Arial Narrow" panose="020B0606020202030204" pitchFamily="34" charset="0"/>
              </a:rPr>
              <a:t>Read the pairs of words and pay attention to the sounds of the underlined letters. Then listen and try to imitate.  </a:t>
            </a:r>
          </a:p>
        </p:txBody>
      </p:sp>
      <p:grpSp>
        <p:nvGrpSpPr>
          <p:cNvPr id="50179" name="Group 1027"/>
          <p:cNvGrpSpPr/>
          <p:nvPr/>
        </p:nvGrpSpPr>
        <p:grpSpPr bwMode="auto">
          <a:xfrm>
            <a:off x="396875" y="476250"/>
            <a:ext cx="792163" cy="579438"/>
            <a:chOff x="1338" y="935"/>
            <a:chExt cx="499" cy="365"/>
          </a:xfrm>
        </p:grpSpPr>
        <p:sp>
          <p:nvSpPr>
            <p:cNvPr id="50180" name="Oval 1028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1" name="Rectangle 1029"/>
            <p:cNvSpPr>
              <a:spLocks noChangeArrowheads="1"/>
            </p:cNvSpPr>
            <p:nvPr/>
          </p:nvSpPr>
          <p:spPr bwMode="auto">
            <a:xfrm>
              <a:off x="1383" y="935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4a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sp>
        <p:nvSpPr>
          <p:cNvPr id="50182" name="Text Box 1030"/>
          <p:cNvSpPr txBox="1">
            <a:spLocks noChangeArrowheads="1"/>
          </p:cNvSpPr>
          <p:nvPr/>
        </p:nvSpPr>
        <p:spPr bwMode="auto">
          <a:xfrm>
            <a:off x="1331913" y="2705100"/>
            <a:ext cx="66246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u="sng" dirty="0">
                <a:latin typeface="Times New Roman" panose="02020603050405020304" pitchFamily="18" charset="0"/>
              </a:rPr>
              <a:t>th</a:t>
            </a:r>
            <a:r>
              <a:rPr lang="en-US" altLang="zh-CN" sz="3600" dirty="0">
                <a:latin typeface="Times New Roman" panose="02020603050405020304" pitchFamily="18" charset="0"/>
              </a:rPr>
              <a:t>ing — </a:t>
            </a:r>
            <a:r>
              <a:rPr lang="en-US" altLang="zh-CN" sz="3600" u="sng" dirty="0">
                <a:latin typeface="Times New Roman" panose="02020603050405020304" pitchFamily="18" charset="0"/>
              </a:rPr>
              <a:t>s</a:t>
            </a:r>
            <a:r>
              <a:rPr lang="en-US" altLang="zh-CN" sz="3600" dirty="0">
                <a:latin typeface="Times New Roman" panose="02020603050405020304" pitchFamily="18" charset="0"/>
              </a:rPr>
              <a:t>ing	</a:t>
            </a:r>
            <a:r>
              <a:rPr lang="en-US" altLang="zh-CN" sz="3600" u="sng" dirty="0">
                <a:latin typeface="Times New Roman" panose="02020603050405020304" pitchFamily="18" charset="0"/>
              </a:rPr>
              <a:t>th</a:t>
            </a:r>
            <a:r>
              <a:rPr lang="en-US" altLang="zh-CN" sz="3600" dirty="0">
                <a:latin typeface="Times New Roman" panose="02020603050405020304" pitchFamily="18" charset="0"/>
              </a:rPr>
              <a:t>ink —  </a:t>
            </a:r>
            <a:r>
              <a:rPr lang="en-US" altLang="zh-CN" sz="3600" u="sng" dirty="0">
                <a:latin typeface="Times New Roman" panose="02020603050405020304" pitchFamily="18" charset="0"/>
              </a:rPr>
              <a:t>s</a:t>
            </a:r>
            <a:r>
              <a:rPr lang="en-US" altLang="zh-CN" sz="3600" dirty="0">
                <a:latin typeface="Times New Roman" panose="02020603050405020304" pitchFamily="18" charset="0"/>
              </a:rPr>
              <a:t>ink</a:t>
            </a:r>
          </a:p>
          <a:p>
            <a:pPr>
              <a:spcBef>
                <a:spcPct val="50000"/>
              </a:spcBef>
            </a:pPr>
            <a:r>
              <a:rPr lang="en-US" altLang="zh-CN" sz="3600" u="sng" dirty="0">
                <a:latin typeface="Times New Roman" panose="02020603050405020304" pitchFamily="18" charset="0"/>
              </a:rPr>
              <a:t>th</a:t>
            </a:r>
            <a:r>
              <a:rPr lang="en-US" altLang="zh-CN" sz="3600" dirty="0">
                <a:latin typeface="Times New Roman" panose="02020603050405020304" pitchFamily="18" charset="0"/>
              </a:rPr>
              <a:t>ick — sick	mou</a:t>
            </a:r>
            <a:r>
              <a:rPr lang="en-US" altLang="zh-CN" sz="3600" u="sng" dirty="0">
                <a:latin typeface="Times New Roman" panose="02020603050405020304" pitchFamily="18" charset="0"/>
              </a:rPr>
              <a:t>th</a:t>
            </a:r>
            <a:r>
              <a:rPr lang="en-US" altLang="zh-CN" sz="3600" dirty="0">
                <a:latin typeface="Times New Roman" panose="02020603050405020304" pitchFamily="18" charset="0"/>
              </a:rPr>
              <a:t> — mou</a:t>
            </a:r>
            <a:r>
              <a:rPr lang="en-US" altLang="zh-CN" sz="3600" u="sng" dirty="0">
                <a:latin typeface="Times New Roman" panose="02020603050405020304" pitchFamily="18" charset="0"/>
              </a:rPr>
              <a:t>se</a:t>
            </a:r>
          </a:p>
        </p:txBody>
      </p:sp>
      <p:pic>
        <p:nvPicPr>
          <p:cNvPr id="50184" name="Picture 103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916113"/>
            <a:ext cx="20875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0190" name="WindowsMediaPlayer1" r:id="rId2" imgW="2876400" imgH="647640"/>
        </mc:Choice>
        <mc:Fallback>
          <p:control name="WindowsMediaPlayer1" r:id="rId2" imgW="287640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10213" y="5805488"/>
                  <a:ext cx="28765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/>
          <p:nvPr/>
        </p:nvSpPr>
        <p:spPr bwMode="auto">
          <a:xfrm>
            <a:off x="1331913" y="333375"/>
            <a:ext cx="74898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dirty="0">
                <a:latin typeface="Arial Narrow" panose="020B0606020202030204" pitchFamily="34" charset="0"/>
              </a:rPr>
              <a:t>Read the sentences, paying attention to the liaison and intonation. Then listen and try to imitate.  </a:t>
            </a:r>
          </a:p>
        </p:txBody>
      </p:sp>
      <p:grpSp>
        <p:nvGrpSpPr>
          <p:cNvPr id="54275" name="Group 1027"/>
          <p:cNvGrpSpPr/>
          <p:nvPr/>
        </p:nvGrpSpPr>
        <p:grpSpPr bwMode="auto">
          <a:xfrm>
            <a:off x="396875" y="476250"/>
            <a:ext cx="792163" cy="579438"/>
            <a:chOff x="1338" y="935"/>
            <a:chExt cx="499" cy="365"/>
          </a:xfrm>
        </p:grpSpPr>
        <p:sp>
          <p:nvSpPr>
            <p:cNvPr id="54276" name="Oval 1028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77" name="Rectangle 1029"/>
            <p:cNvSpPr>
              <a:spLocks noChangeArrowheads="1"/>
            </p:cNvSpPr>
            <p:nvPr/>
          </p:nvSpPr>
          <p:spPr bwMode="auto">
            <a:xfrm>
              <a:off x="1383" y="935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4b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grpSp>
        <p:nvGrpSpPr>
          <p:cNvPr id="54306" name="Group 1058"/>
          <p:cNvGrpSpPr/>
          <p:nvPr/>
        </p:nvGrpSpPr>
        <p:grpSpPr bwMode="auto">
          <a:xfrm>
            <a:off x="250825" y="1628775"/>
            <a:ext cx="8497888" cy="3883025"/>
            <a:chOff x="266" y="1026"/>
            <a:chExt cx="5353" cy="2446"/>
          </a:xfrm>
        </p:grpSpPr>
        <p:sp>
          <p:nvSpPr>
            <p:cNvPr id="54278" name="Text Box 1030"/>
            <p:cNvSpPr txBox="1">
              <a:spLocks noChangeArrowheads="1"/>
            </p:cNvSpPr>
            <p:nvPr/>
          </p:nvSpPr>
          <p:spPr bwMode="auto">
            <a:xfrm>
              <a:off x="266" y="1026"/>
              <a:ext cx="5353" cy="244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zh-CN" sz="3200" dirty="0">
                  <a:solidFill>
                    <a:srgbClr val="0000CC"/>
                  </a:solidFill>
                  <a:latin typeface="Arial Narrow" panose="020B0606020202030204" pitchFamily="34" charset="0"/>
                </a:rPr>
                <a:t>While Jane was singing, I was reading a book. </a:t>
              </a:r>
            </a:p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zh-CN" sz="3200" dirty="0">
                  <a:solidFill>
                    <a:srgbClr val="0000CC"/>
                  </a:solidFill>
                  <a:latin typeface="Arial Narrow" panose="020B0606020202030204" pitchFamily="34" charset="0"/>
                </a:rPr>
                <a:t>When John came in, Lily was writing a letter. </a:t>
              </a:r>
            </a:p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zh-CN" sz="3200" dirty="0">
                  <a:solidFill>
                    <a:srgbClr val="0000CC"/>
                  </a:solidFill>
                  <a:latin typeface="Arial Narrow" panose="020B0606020202030204" pitchFamily="34" charset="0"/>
                </a:rPr>
                <a:t>By the way, how far is it from here to the center of Beijing City?</a:t>
              </a:r>
            </a:p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zh-CN" sz="3200" dirty="0">
                  <a:solidFill>
                    <a:srgbClr val="0000CC"/>
                  </a:solidFill>
                  <a:latin typeface="Arial Narrow" panose="020B0606020202030204" pitchFamily="34" charset="0"/>
                </a:rPr>
                <a:t>In the south of the square, we can see a monument. </a:t>
              </a:r>
              <a:endParaRPr lang="en-US" altLang="zh-CN" dirty="0"/>
            </a:p>
          </p:txBody>
        </p:sp>
        <p:sp>
          <p:nvSpPr>
            <p:cNvPr id="54281" name="Arc 1033"/>
            <p:cNvSpPr/>
            <p:nvPr/>
          </p:nvSpPr>
          <p:spPr bwMode="auto">
            <a:xfrm flipV="1">
              <a:off x="1990" y="1026"/>
              <a:ext cx="516" cy="136"/>
            </a:xfrm>
            <a:custGeom>
              <a:avLst/>
              <a:gdLst>
                <a:gd name="G0" fmla="+- 17616 0 0"/>
                <a:gd name="G1" fmla="+- 21600 0 0"/>
                <a:gd name="G2" fmla="+- 21600 0 0"/>
                <a:gd name="T0" fmla="*/ 0 w 39136"/>
                <a:gd name="T1" fmla="*/ 9101 h 21600"/>
                <a:gd name="T2" fmla="*/ 39136 w 39136"/>
                <a:gd name="T3" fmla="*/ 19739 h 21600"/>
                <a:gd name="T4" fmla="*/ 17616 w 391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36" h="21600" fill="none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</a:path>
                <a:path w="39136" h="21600" stroke="0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  <a:lnTo>
                    <a:pt x="17616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2" name="Arc 1034"/>
            <p:cNvSpPr/>
            <p:nvPr/>
          </p:nvSpPr>
          <p:spPr bwMode="auto">
            <a:xfrm>
              <a:off x="3804" y="1071"/>
              <a:ext cx="578" cy="237"/>
            </a:xfrm>
            <a:custGeom>
              <a:avLst/>
              <a:gdLst>
                <a:gd name="G0" fmla="+- 14782 0 0"/>
                <a:gd name="G1" fmla="+- 21600 0 0"/>
                <a:gd name="G2" fmla="+- 21600 0 0"/>
                <a:gd name="T0" fmla="*/ 0 w 28854"/>
                <a:gd name="T1" fmla="*/ 5851 h 21600"/>
                <a:gd name="T2" fmla="*/ 28854 w 28854"/>
                <a:gd name="T3" fmla="*/ 5213 h 21600"/>
                <a:gd name="T4" fmla="*/ 14782 w 288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54" h="21600" fill="none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</a:path>
                <a:path w="28854" h="21600" stroke="0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  <a:lnTo>
                    <a:pt x="14782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3" name="Arc 1035"/>
            <p:cNvSpPr/>
            <p:nvPr/>
          </p:nvSpPr>
          <p:spPr bwMode="auto">
            <a:xfrm>
              <a:off x="3850" y="1626"/>
              <a:ext cx="578" cy="237"/>
            </a:xfrm>
            <a:custGeom>
              <a:avLst/>
              <a:gdLst>
                <a:gd name="G0" fmla="+- 14782 0 0"/>
                <a:gd name="G1" fmla="+- 21600 0 0"/>
                <a:gd name="G2" fmla="+- 21600 0 0"/>
                <a:gd name="T0" fmla="*/ 0 w 28854"/>
                <a:gd name="T1" fmla="*/ 5851 h 21600"/>
                <a:gd name="T2" fmla="*/ 28854 w 28854"/>
                <a:gd name="T3" fmla="*/ 5213 h 21600"/>
                <a:gd name="T4" fmla="*/ 14782 w 288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54" h="21600" fill="none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</a:path>
                <a:path w="28854" h="21600" stroke="0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  <a:lnTo>
                    <a:pt x="14782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4" name="Arc 1036"/>
            <p:cNvSpPr/>
            <p:nvPr/>
          </p:nvSpPr>
          <p:spPr bwMode="auto">
            <a:xfrm>
              <a:off x="1037" y="2522"/>
              <a:ext cx="578" cy="237"/>
            </a:xfrm>
            <a:custGeom>
              <a:avLst/>
              <a:gdLst>
                <a:gd name="G0" fmla="+- 14782 0 0"/>
                <a:gd name="G1" fmla="+- 21600 0 0"/>
                <a:gd name="G2" fmla="+- 21600 0 0"/>
                <a:gd name="T0" fmla="*/ 0 w 28854"/>
                <a:gd name="T1" fmla="*/ 5851 h 21600"/>
                <a:gd name="T2" fmla="*/ 28854 w 28854"/>
                <a:gd name="T3" fmla="*/ 5213 h 21600"/>
                <a:gd name="T4" fmla="*/ 14782 w 288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54" h="21600" fill="none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</a:path>
                <a:path w="28854" h="21600" stroke="0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  <a:lnTo>
                    <a:pt x="14782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5" name="Arc 1037"/>
            <p:cNvSpPr/>
            <p:nvPr/>
          </p:nvSpPr>
          <p:spPr bwMode="auto">
            <a:xfrm>
              <a:off x="4666" y="3100"/>
              <a:ext cx="578" cy="237"/>
            </a:xfrm>
            <a:custGeom>
              <a:avLst/>
              <a:gdLst>
                <a:gd name="G0" fmla="+- 14782 0 0"/>
                <a:gd name="G1" fmla="+- 21600 0 0"/>
                <a:gd name="G2" fmla="+- 21600 0 0"/>
                <a:gd name="T0" fmla="*/ 0 w 28854"/>
                <a:gd name="T1" fmla="*/ 5851 h 21600"/>
                <a:gd name="T2" fmla="*/ 28854 w 28854"/>
                <a:gd name="T3" fmla="*/ 5213 h 21600"/>
                <a:gd name="T4" fmla="*/ 14782 w 288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54" h="21600" fill="none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</a:path>
                <a:path w="28854" h="21600" stroke="0" extrusionOk="0">
                  <a:moveTo>
                    <a:pt x="-1" y="5850"/>
                  </a:moveTo>
                  <a:cubicBezTo>
                    <a:pt x="4004" y="2092"/>
                    <a:pt x="9289" y="-1"/>
                    <a:pt x="14782" y="0"/>
                  </a:cubicBezTo>
                  <a:cubicBezTo>
                    <a:pt x="19944" y="0"/>
                    <a:pt x="24937" y="1849"/>
                    <a:pt x="28854" y="5212"/>
                  </a:cubicBezTo>
                  <a:lnTo>
                    <a:pt x="14782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6" name="Arc 1038"/>
            <p:cNvSpPr/>
            <p:nvPr/>
          </p:nvSpPr>
          <p:spPr bwMode="auto">
            <a:xfrm flipV="1">
              <a:off x="2109" y="1570"/>
              <a:ext cx="516" cy="136"/>
            </a:xfrm>
            <a:custGeom>
              <a:avLst/>
              <a:gdLst>
                <a:gd name="G0" fmla="+- 17616 0 0"/>
                <a:gd name="G1" fmla="+- 21600 0 0"/>
                <a:gd name="G2" fmla="+- 21600 0 0"/>
                <a:gd name="T0" fmla="*/ 0 w 39136"/>
                <a:gd name="T1" fmla="*/ 9101 h 21600"/>
                <a:gd name="T2" fmla="*/ 39136 w 39136"/>
                <a:gd name="T3" fmla="*/ 19739 h 21600"/>
                <a:gd name="T4" fmla="*/ 17616 w 391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36" h="21600" fill="none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</a:path>
                <a:path w="39136" h="21600" stroke="0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  <a:lnTo>
                    <a:pt x="17616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7" name="Arc 1039"/>
            <p:cNvSpPr/>
            <p:nvPr/>
          </p:nvSpPr>
          <p:spPr bwMode="auto">
            <a:xfrm flipV="1">
              <a:off x="1037" y="2079"/>
              <a:ext cx="516" cy="136"/>
            </a:xfrm>
            <a:custGeom>
              <a:avLst/>
              <a:gdLst>
                <a:gd name="G0" fmla="+- 17616 0 0"/>
                <a:gd name="G1" fmla="+- 21600 0 0"/>
                <a:gd name="G2" fmla="+- 21600 0 0"/>
                <a:gd name="T0" fmla="*/ 0 w 39136"/>
                <a:gd name="T1" fmla="*/ 9101 h 21600"/>
                <a:gd name="T2" fmla="*/ 39136 w 39136"/>
                <a:gd name="T3" fmla="*/ 19739 h 21600"/>
                <a:gd name="T4" fmla="*/ 17616 w 391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36" h="21600" fill="none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</a:path>
                <a:path w="39136" h="21600" stroke="0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  <a:lnTo>
                    <a:pt x="17616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8" name="Arc 1040"/>
            <p:cNvSpPr/>
            <p:nvPr/>
          </p:nvSpPr>
          <p:spPr bwMode="auto">
            <a:xfrm flipV="1">
              <a:off x="2353" y="3043"/>
              <a:ext cx="516" cy="136"/>
            </a:xfrm>
            <a:custGeom>
              <a:avLst/>
              <a:gdLst>
                <a:gd name="G0" fmla="+- 17616 0 0"/>
                <a:gd name="G1" fmla="+- 21600 0 0"/>
                <a:gd name="G2" fmla="+- 21600 0 0"/>
                <a:gd name="T0" fmla="*/ 0 w 39136"/>
                <a:gd name="T1" fmla="*/ 9101 h 21600"/>
                <a:gd name="T2" fmla="*/ 39136 w 39136"/>
                <a:gd name="T3" fmla="*/ 19739 h 21600"/>
                <a:gd name="T4" fmla="*/ 17616 w 3913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136" h="21600" fill="none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</a:path>
                <a:path w="39136" h="21600" stroke="0" extrusionOk="0">
                  <a:moveTo>
                    <a:pt x="-1" y="9100"/>
                  </a:moveTo>
                  <a:cubicBezTo>
                    <a:pt x="4050" y="3392"/>
                    <a:pt x="10616" y="-1"/>
                    <a:pt x="17616" y="0"/>
                  </a:cubicBezTo>
                  <a:cubicBezTo>
                    <a:pt x="28824" y="0"/>
                    <a:pt x="38170" y="8572"/>
                    <a:pt x="39135" y="19739"/>
                  </a:cubicBezTo>
                  <a:lnTo>
                    <a:pt x="17616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4" name="Arc 1046"/>
            <p:cNvSpPr/>
            <p:nvPr/>
          </p:nvSpPr>
          <p:spPr bwMode="auto">
            <a:xfrm rot="9396134">
              <a:off x="4893" y="2441"/>
              <a:ext cx="182" cy="112"/>
            </a:xfrm>
            <a:custGeom>
              <a:avLst/>
              <a:gdLst>
                <a:gd name="G0" fmla="+- 15848 0 0"/>
                <a:gd name="G1" fmla="+- 21600 0 0"/>
                <a:gd name="G2" fmla="+- 21600 0 0"/>
                <a:gd name="T0" fmla="*/ 0 w 37448"/>
                <a:gd name="T1" fmla="*/ 6924 h 26582"/>
                <a:gd name="T2" fmla="*/ 36866 w 37448"/>
                <a:gd name="T3" fmla="*/ 26582 h 26582"/>
                <a:gd name="T4" fmla="*/ 15848 w 37448"/>
                <a:gd name="T5" fmla="*/ 21600 h 26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48" h="26582" fill="none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</a:path>
                <a:path w="37448" h="26582" stroke="0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  <a:lnTo>
                    <a:pt x="15848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7" name="Arc 1049"/>
            <p:cNvSpPr/>
            <p:nvPr/>
          </p:nvSpPr>
          <p:spPr bwMode="auto">
            <a:xfrm rot="11395164">
              <a:off x="2307" y="2498"/>
              <a:ext cx="137" cy="45"/>
            </a:xfrm>
            <a:custGeom>
              <a:avLst/>
              <a:gdLst>
                <a:gd name="G0" fmla="+- 21569 0 0"/>
                <a:gd name="G1" fmla="+- 21600 0 0"/>
                <a:gd name="G2" fmla="+- 21600 0 0"/>
                <a:gd name="T0" fmla="*/ 0 w 41589"/>
                <a:gd name="T1" fmla="*/ 20446 h 21600"/>
                <a:gd name="T2" fmla="*/ 41589 w 41589"/>
                <a:gd name="T3" fmla="*/ 13490 h 21600"/>
                <a:gd name="T4" fmla="*/ 21569 w 415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589" h="21600" fill="none" extrusionOk="0">
                  <a:moveTo>
                    <a:pt x="-1" y="20445"/>
                  </a:moveTo>
                  <a:cubicBezTo>
                    <a:pt x="613" y="8981"/>
                    <a:pt x="10088" y="-1"/>
                    <a:pt x="21569" y="0"/>
                  </a:cubicBezTo>
                  <a:cubicBezTo>
                    <a:pt x="30366" y="0"/>
                    <a:pt x="38285" y="5335"/>
                    <a:pt x="41588" y="13490"/>
                  </a:cubicBezTo>
                </a:path>
                <a:path w="41589" h="21600" stroke="0" extrusionOk="0">
                  <a:moveTo>
                    <a:pt x="-1" y="20445"/>
                  </a:moveTo>
                  <a:cubicBezTo>
                    <a:pt x="613" y="8981"/>
                    <a:pt x="10088" y="-1"/>
                    <a:pt x="21569" y="0"/>
                  </a:cubicBezTo>
                  <a:cubicBezTo>
                    <a:pt x="30366" y="0"/>
                    <a:pt x="38285" y="5335"/>
                    <a:pt x="41588" y="13490"/>
                  </a:cubicBezTo>
                  <a:lnTo>
                    <a:pt x="21569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9" name="Arc 1051"/>
            <p:cNvSpPr/>
            <p:nvPr/>
          </p:nvSpPr>
          <p:spPr bwMode="auto">
            <a:xfrm rot="9396134">
              <a:off x="1536" y="3315"/>
              <a:ext cx="182" cy="112"/>
            </a:xfrm>
            <a:custGeom>
              <a:avLst/>
              <a:gdLst>
                <a:gd name="G0" fmla="+- 15848 0 0"/>
                <a:gd name="G1" fmla="+- 21600 0 0"/>
                <a:gd name="G2" fmla="+- 21600 0 0"/>
                <a:gd name="T0" fmla="*/ 0 w 37448"/>
                <a:gd name="T1" fmla="*/ 6924 h 26582"/>
                <a:gd name="T2" fmla="*/ 36866 w 37448"/>
                <a:gd name="T3" fmla="*/ 26582 h 26582"/>
                <a:gd name="T4" fmla="*/ 15848 w 37448"/>
                <a:gd name="T5" fmla="*/ 21600 h 26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48" h="26582" fill="none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</a:path>
                <a:path w="37448" h="26582" stroke="0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  <a:lnTo>
                    <a:pt x="15848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0" name="Arc 1052"/>
            <p:cNvSpPr/>
            <p:nvPr/>
          </p:nvSpPr>
          <p:spPr bwMode="auto">
            <a:xfrm rot="11395164">
              <a:off x="2534" y="2498"/>
              <a:ext cx="137" cy="5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98 w 41620"/>
                <a:gd name="T1" fmla="*/ 26649 h 26649"/>
                <a:gd name="T2" fmla="*/ 41620 w 41620"/>
                <a:gd name="T3" fmla="*/ 13490 h 26649"/>
                <a:gd name="T4" fmla="*/ 21600 w 41620"/>
                <a:gd name="T5" fmla="*/ 21600 h 26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620" h="26649" fill="none" extrusionOk="0">
                  <a:moveTo>
                    <a:pt x="598" y="26648"/>
                  </a:moveTo>
                  <a:cubicBezTo>
                    <a:pt x="200" y="24995"/>
                    <a:pt x="0" y="233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397" y="-1"/>
                    <a:pt x="38316" y="5335"/>
                    <a:pt x="41619" y="13490"/>
                  </a:cubicBezTo>
                </a:path>
                <a:path w="41620" h="26649" stroke="0" extrusionOk="0">
                  <a:moveTo>
                    <a:pt x="598" y="26648"/>
                  </a:moveTo>
                  <a:cubicBezTo>
                    <a:pt x="200" y="24995"/>
                    <a:pt x="0" y="2330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397" y="-1"/>
                    <a:pt x="38316" y="5335"/>
                    <a:pt x="41619" y="1349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2" name="Arc 1054"/>
            <p:cNvSpPr/>
            <p:nvPr/>
          </p:nvSpPr>
          <p:spPr bwMode="auto">
            <a:xfrm rot="9396134">
              <a:off x="3986" y="3337"/>
              <a:ext cx="225" cy="127"/>
            </a:xfrm>
            <a:custGeom>
              <a:avLst/>
              <a:gdLst>
                <a:gd name="G0" fmla="+- 15848 0 0"/>
                <a:gd name="G1" fmla="+- 21600 0 0"/>
                <a:gd name="G2" fmla="+- 21600 0 0"/>
                <a:gd name="T0" fmla="*/ 0 w 37448"/>
                <a:gd name="T1" fmla="*/ 6924 h 21600"/>
                <a:gd name="T2" fmla="*/ 37448 w 37448"/>
                <a:gd name="T3" fmla="*/ 21600 h 21600"/>
                <a:gd name="T4" fmla="*/ 15848 w 374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48" h="21600" fill="none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</a:path>
                <a:path w="37448" h="21600" stroke="0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lnTo>
                    <a:pt x="15848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5" name="Arc 1057"/>
            <p:cNvSpPr/>
            <p:nvPr/>
          </p:nvSpPr>
          <p:spPr bwMode="auto">
            <a:xfrm rot="9396134">
              <a:off x="2081" y="1908"/>
              <a:ext cx="182" cy="112"/>
            </a:xfrm>
            <a:custGeom>
              <a:avLst/>
              <a:gdLst>
                <a:gd name="G0" fmla="+- 15848 0 0"/>
                <a:gd name="G1" fmla="+- 21600 0 0"/>
                <a:gd name="G2" fmla="+- 21600 0 0"/>
                <a:gd name="T0" fmla="*/ 0 w 37448"/>
                <a:gd name="T1" fmla="*/ 6924 h 26582"/>
                <a:gd name="T2" fmla="*/ 36866 w 37448"/>
                <a:gd name="T3" fmla="*/ 26582 h 26582"/>
                <a:gd name="T4" fmla="*/ 15848 w 37448"/>
                <a:gd name="T5" fmla="*/ 21600 h 26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48" h="26582" fill="none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</a:path>
                <a:path w="37448" h="26582" stroke="0" extrusionOk="0">
                  <a:moveTo>
                    <a:pt x="-1" y="6923"/>
                  </a:moveTo>
                  <a:cubicBezTo>
                    <a:pt x="4087" y="2509"/>
                    <a:pt x="9831" y="-1"/>
                    <a:pt x="15848" y="0"/>
                  </a:cubicBezTo>
                  <a:cubicBezTo>
                    <a:pt x="27777" y="0"/>
                    <a:pt x="37448" y="9670"/>
                    <a:pt x="37448" y="21600"/>
                  </a:cubicBezTo>
                  <a:cubicBezTo>
                    <a:pt x="37448" y="23277"/>
                    <a:pt x="37252" y="24949"/>
                    <a:pt x="36865" y="26581"/>
                  </a:cubicBezTo>
                  <a:lnTo>
                    <a:pt x="15848" y="2160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54309" name="WindowsMediaPlayer1" r:id="rId2" imgW="3095640" imgH="695160"/>
        </mc:Choice>
        <mc:Fallback>
          <p:control name="WindowsMediaPlayer1" r:id="rId2" imgW="3095640" imgH="6951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80063" y="5805488"/>
                  <a:ext cx="3095625" cy="6953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2663825" cy="1081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44463" y="1222375"/>
            <a:ext cx="8531225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We learn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New words and phrases: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north, east, west, wait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Directions and positions: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in / on / to the east of…, in the center of…, 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Phonetics, liaison and intonation: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	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06" t="26584" r="64580" b="62587"/>
          <a:stretch>
            <a:fillRect/>
          </a:stretch>
        </p:blipFill>
        <p:spPr bwMode="auto">
          <a:xfrm>
            <a:off x="1042988" y="5108575"/>
            <a:ext cx="13684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2663825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44463" y="1196975"/>
            <a:ext cx="882015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We can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Describe directions and positions: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It’s in the center of Beijing City.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	In the north of the square, we can see…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Describe the area, length and width: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It covers 440 000 square meters. 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	It’ 880 meters long ….</a:t>
            </a:r>
          </a:p>
          <a:p>
            <a:pPr>
              <a:spcBef>
                <a:spcPct val="50000"/>
              </a:spcBef>
              <a:buClr>
                <a:srgbClr val="F92E05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	It’s 500 meters wide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20161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Project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734377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	Use the map of China to introduce the positions of the provinces with the structure “in / on / to the … of …” . You can begin it like this: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	Beijing is the capital of China. It’s in the north of China.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>
              <a:alpha val="89000"/>
            </a:schemeClr>
          </a:solidFill>
        </p:spPr>
        <p:txBody>
          <a:bodyPr/>
          <a:lstStyle/>
          <a:p>
            <a:r>
              <a:rPr lang="en-US" altLang="zh-CN" dirty="0"/>
              <a:t>Review: word competition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39899"/>
            <a:ext cx="8207375" cy="4525963"/>
          </a:xfrm>
          <a:solidFill>
            <a:schemeClr val="bg1">
              <a:alpha val="89999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收到，得到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明信片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假期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忙着做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算出，制订出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</a:rPr>
              <a:t>期待着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explore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CC"/>
                </a:solidFill>
              </a:rPr>
              <a:t>go camping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148263" y="1557338"/>
            <a:ext cx="135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receive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48263" y="2060575"/>
            <a:ext cx="156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postcard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148263" y="2636838"/>
            <a:ext cx="309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vacation / holiday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148263" y="3141663"/>
            <a:ext cx="2465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be busy doing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148263" y="3713163"/>
            <a:ext cx="1639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work out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148263" y="4221163"/>
            <a:ext cx="2711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look forward to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148263" y="4792663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考查，探险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148263" y="5297488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去野营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1" grpId="0" uiExpand="1" build="p" animBg="1"/>
      <p:bldP spid="78853" grpId="0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1331640" y="692696"/>
            <a:ext cx="2087563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72009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 Review the key points in Section B.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 Talk about the positions of the provinces of China by using the map.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 Preview Section C. 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2335932" y="1942505"/>
            <a:ext cx="43926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end.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Thanks</a:t>
            </a:r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! 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64575" cy="11430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r>
              <a:rPr lang="en-US" altLang="zh-CN" dirty="0"/>
              <a:t>Review: Conversation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9"/>
            <a:ext cx="8642350" cy="3888432"/>
          </a:xfrm>
          <a:solidFill>
            <a:schemeClr val="bg1">
              <a:alpha val="89999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		Make conversations to invite friends to do sth. together.  The following expressions may help you. </a:t>
            </a:r>
          </a:p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		May I invite you to…?</a:t>
            </a:r>
          </a:p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		Would you like to …?</a:t>
            </a:r>
          </a:p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		What about ….?</a:t>
            </a:r>
          </a:p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</a:rPr>
              <a:t>		Shall we…?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>
              <a:alpha val="89000"/>
            </a:schemeClr>
          </a:solidFill>
        </p:spPr>
        <p:txBody>
          <a:bodyPr/>
          <a:lstStyle/>
          <a:p>
            <a:r>
              <a:rPr lang="en-US" altLang="zh-CN" dirty="0"/>
              <a:t>Ask and answer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712968" cy="3024336"/>
          </a:xfrm>
          <a:solidFill>
            <a:schemeClr val="bg1">
              <a:alpha val="89999"/>
            </a:schemeClr>
          </a:solidFill>
        </p:spPr>
        <p:txBody>
          <a:bodyPr/>
          <a:lstStyle/>
          <a:p>
            <a:pPr>
              <a:buClr>
                <a:srgbClr val="FF3399"/>
              </a:buClr>
              <a:buFont typeface="Wingdings" panose="05000000000000000000" pitchFamily="2" charset="2"/>
              <a:buChar char="{"/>
            </a:pPr>
            <a:r>
              <a:rPr lang="en-US" altLang="zh-CN" sz="2800" dirty="0">
                <a:solidFill>
                  <a:srgbClr val="0000CC"/>
                </a:solidFill>
              </a:rPr>
              <a:t>  Where did you go during the National Day holiday?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Char char="{"/>
            </a:pPr>
            <a:r>
              <a:rPr lang="en-US" altLang="zh-CN" sz="2800" dirty="0">
                <a:solidFill>
                  <a:srgbClr val="0000CC"/>
                </a:solidFill>
              </a:rPr>
              <a:t>  What do people in Beijing usually do on that day?</a:t>
            </a:r>
          </a:p>
          <a:p>
            <a:pPr>
              <a:buClr>
                <a:srgbClr val="FF3399"/>
              </a:buClr>
              <a:buFont typeface="Wingdings" panose="05000000000000000000" pitchFamily="2" charset="2"/>
              <a:buChar char="{"/>
            </a:pPr>
            <a:r>
              <a:rPr lang="en-US" altLang="zh-CN" sz="2800" dirty="0">
                <a:solidFill>
                  <a:srgbClr val="0000CC"/>
                </a:solidFill>
              </a:rPr>
              <a:t>  What do you know about  Tian’anmen Square?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1" name="AutoShape 35"/>
          <p:cNvSpPr>
            <a:spLocks noChangeArrowheads="1"/>
          </p:cNvSpPr>
          <p:nvPr/>
        </p:nvSpPr>
        <p:spPr bwMode="auto">
          <a:xfrm>
            <a:off x="71438" y="404813"/>
            <a:ext cx="8964612" cy="6119812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8" name="Rectangle 2"/>
          <p:cNvSpPr/>
          <p:nvPr/>
        </p:nvSpPr>
        <p:spPr bwMode="auto">
          <a:xfrm>
            <a:off x="1116013" y="377825"/>
            <a:ext cx="2887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New words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241675" y="38608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chairman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241675" y="314007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meaningful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241675" y="1052513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monument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41675" y="2492375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announce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241675" y="177165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rostrum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3241675" y="450850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memorial</a:t>
            </a:r>
          </a:p>
        </p:txBody>
      </p:sp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57" t="24609" r="57930" b="62587"/>
          <a:stretch>
            <a:fillRect/>
          </a:stretch>
        </p:blipFill>
        <p:spPr bwMode="auto">
          <a:xfrm>
            <a:off x="252413" y="1838325"/>
            <a:ext cx="20510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5" name="Picture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68" t="25607" r="48804" b="62566"/>
          <a:stretch>
            <a:fillRect/>
          </a:stretch>
        </p:blipFill>
        <p:spPr bwMode="auto">
          <a:xfrm>
            <a:off x="395288" y="1117600"/>
            <a:ext cx="280193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6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557463"/>
            <a:ext cx="2049462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57" name="Picture 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205163"/>
            <a:ext cx="225583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34988" y="3933825"/>
            <a:ext cx="5332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mean→ meaning →meaningful</a:t>
            </a:r>
          </a:p>
        </p:txBody>
      </p:sp>
      <p:pic>
        <p:nvPicPr>
          <p:cNvPr id="91159" name="Picture 2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3997325"/>
            <a:ext cx="21177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60" name="Picture 2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89463"/>
            <a:ext cx="26654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5724525" y="1171575"/>
            <a:ext cx="164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n. </a:t>
            </a:r>
            <a:r>
              <a:rPr lang="zh-CN" altLang="en-US" sz="2800">
                <a:ea typeface="楷体" panose="02010609060101010101" pitchFamily="49" charset="-122"/>
              </a:rPr>
              <a:t>纪念碑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5724525" y="1895475"/>
            <a:ext cx="306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n. </a:t>
            </a:r>
            <a:r>
              <a:rPr lang="zh-CN" altLang="en-US" sz="2800">
                <a:ea typeface="楷体" panose="02010609060101010101" pitchFamily="49" charset="-122"/>
              </a:rPr>
              <a:t>指挥台，主席台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5724525" y="2614613"/>
            <a:ext cx="233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v. </a:t>
            </a:r>
            <a:r>
              <a:rPr lang="zh-CN" altLang="en-US" sz="2800">
                <a:ea typeface="楷体" panose="02010609060101010101" pitchFamily="49" charset="-122"/>
              </a:rPr>
              <a:t>宣布，宣告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5724525" y="3190875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adj. </a:t>
            </a:r>
            <a:r>
              <a:rPr lang="zh-CN" altLang="en-US" sz="2800">
                <a:ea typeface="楷体" panose="02010609060101010101" pitchFamily="49" charset="-122"/>
              </a:rPr>
              <a:t>意味深长的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5724525" y="3925888"/>
            <a:ext cx="1290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n. </a:t>
            </a:r>
            <a:r>
              <a:rPr lang="zh-CN" altLang="en-US" sz="2800" dirty="0">
                <a:ea typeface="楷体" panose="02010609060101010101" pitchFamily="49" charset="-122"/>
              </a:rPr>
              <a:t>主席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5724525" y="4630738"/>
            <a:ext cx="334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adj. </a:t>
            </a:r>
            <a:r>
              <a:rPr lang="zh-CN" altLang="en-US" sz="2800">
                <a:ea typeface="楷体" panose="02010609060101010101" pitchFamily="49" charset="-122"/>
              </a:rPr>
              <a:t>纪念的，悼念的</a:t>
            </a:r>
          </a:p>
        </p:txBody>
      </p:sp>
      <p:pic>
        <p:nvPicPr>
          <p:cNvPr id="91168" name="Picture 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300663"/>
            <a:ext cx="15128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3276600" y="5157788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found</a:t>
            </a: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5795963" y="5229225"/>
            <a:ext cx="233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ea typeface="楷体" panose="02010609060101010101" pitchFamily="49" charset="-122"/>
              </a:rPr>
              <a:t>v. </a:t>
            </a:r>
            <a:r>
              <a:rPr lang="zh-CN" altLang="en-US" sz="2800">
                <a:ea typeface="楷体" panose="02010609060101010101" pitchFamily="49" charset="-122"/>
              </a:rPr>
              <a:t>创办，建立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09827E-6 L -0.00017 0.2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  <p:bldP spid="91146" grpId="0"/>
      <p:bldP spid="91153" grpId="0"/>
      <p:bldP spid="91158" grpId="0"/>
      <p:bldP spid="91158" grpId="1"/>
      <p:bldP spid="91161" grpId="0"/>
      <p:bldP spid="91162" grpId="0"/>
      <p:bldP spid="91163" grpId="0"/>
      <p:bldP spid="91164" grpId="0"/>
      <p:bldP spid="91165" grpId="0"/>
      <p:bldP spid="91167" grpId="0"/>
      <p:bldP spid="91169" grpId="0"/>
      <p:bldP spid="91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/>
          <p:nvPr/>
        </p:nvSpPr>
        <p:spPr bwMode="auto">
          <a:xfrm>
            <a:off x="1116013" y="366713"/>
            <a:ext cx="7812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dirty="0">
                <a:latin typeface="Arial Narrow" panose="020B0606020202030204" pitchFamily="34" charset="0"/>
              </a:rPr>
              <a:t>Match the names with the buildings on the map. Then read the direction words and the name of each great building. </a:t>
            </a: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179388" y="438150"/>
            <a:ext cx="792162" cy="579438"/>
            <a:chOff x="1338" y="935"/>
            <a:chExt cx="499" cy="365"/>
          </a:xfrm>
        </p:grpSpPr>
        <p:sp>
          <p:nvSpPr>
            <p:cNvPr id="47108" name="Oval 4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1383" y="935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3a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pic>
        <p:nvPicPr>
          <p:cNvPr id="47122" name="Picture 18" descr="天安门广场地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8" y="1733550"/>
            <a:ext cx="446087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859338" y="5300663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Narrow" panose="020B0606020202030204" pitchFamily="34" charset="0"/>
              </a:rPr>
              <a:t>E. National Museum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859338" y="4619625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Narrow" panose="020B0606020202030204" pitchFamily="34" charset="0"/>
              </a:rPr>
              <a:t>D. Great Hall of the People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859338" y="2555875"/>
            <a:ext cx="4284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Narrow" panose="020B0606020202030204" pitchFamily="34" charset="0"/>
              </a:rPr>
              <a:t>A.  Monument to the People’s Heroes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4859338" y="3875088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Narrow" panose="020B0606020202030204" pitchFamily="34" charset="0"/>
              </a:rPr>
              <a:t>C. Chairman Mao Memorial Hall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4859338" y="3201988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 Narrow" panose="020B0606020202030204" pitchFamily="34" charset="0"/>
              </a:rPr>
              <a:t>B. Tian’anmen Rostrum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2268538" y="36925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2271713" y="203676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2339975" y="55641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469900" y="42687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068763" y="42687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1" grpId="0"/>
      <p:bldP spid="47142" grpId="0"/>
      <p:bldP spid="47143" grpId="0"/>
      <p:bldP spid="47144" grpId="0"/>
      <p:bldP spid="47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34" name="Picture 50" descr="911c02~1_副本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07950"/>
            <a:ext cx="4608513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4213" y="386556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Beijing is </a:t>
            </a:r>
            <a:r>
              <a:rPr lang="en-US" altLang="zh-CN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north of China. 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84213" y="4800600"/>
            <a:ext cx="640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Taiwan is </a:t>
            </a:r>
            <a:r>
              <a:rPr lang="en-US" altLang="zh-CN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southeast of Fujian. 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684213" y="5661025"/>
            <a:ext cx="7272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Shangdong is </a:t>
            </a:r>
            <a:r>
              <a:rPr lang="en-US" altLang="zh-CN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on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northeast of Henan. 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6259513" y="439738"/>
            <a:ext cx="86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1"/>
                </a:solidFill>
              </a:rPr>
              <a:t>North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7667625" y="17367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1"/>
                </a:solidFill>
              </a:rPr>
              <a:t>East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227763" y="2997200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99"/>
                </a:solidFill>
              </a:rPr>
              <a:t>South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787900" y="170021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1"/>
                </a:solidFill>
              </a:rPr>
              <a:t>West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7596188" y="908050"/>
            <a:ext cx="1284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99"/>
                </a:solidFill>
              </a:rPr>
              <a:t>Northeast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7596188" y="25654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99"/>
                </a:solidFill>
              </a:rPr>
              <a:t>Southeast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570413" y="2600325"/>
            <a:ext cx="1370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99"/>
                </a:solidFill>
              </a:rPr>
              <a:t>Southwest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4643438" y="87312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0099"/>
                </a:solidFill>
              </a:rPr>
              <a:t>Northwest</a:t>
            </a:r>
          </a:p>
        </p:txBody>
      </p:sp>
      <p:grpSp>
        <p:nvGrpSpPr>
          <p:cNvPr id="67614" name="Group 30"/>
          <p:cNvGrpSpPr/>
          <p:nvPr/>
        </p:nvGrpSpPr>
        <p:grpSpPr bwMode="auto">
          <a:xfrm>
            <a:off x="5580063" y="908050"/>
            <a:ext cx="2159000" cy="2160588"/>
            <a:chOff x="3127" y="1828"/>
            <a:chExt cx="953" cy="954"/>
          </a:xfrm>
        </p:grpSpPr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>
              <a:off x="3603" y="1828"/>
              <a:ext cx="0" cy="9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16" name="Line 32"/>
            <p:cNvSpPr>
              <a:spLocks noChangeShapeType="1"/>
            </p:cNvSpPr>
            <p:nvPr/>
          </p:nvSpPr>
          <p:spPr bwMode="auto">
            <a:xfrm rot="5400000">
              <a:off x="3604" y="1828"/>
              <a:ext cx="0" cy="9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 rot="8100000">
              <a:off x="3604" y="1829"/>
              <a:ext cx="0" cy="9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18" name="Line 34"/>
            <p:cNvSpPr>
              <a:spLocks noChangeShapeType="1"/>
            </p:cNvSpPr>
            <p:nvPr/>
          </p:nvSpPr>
          <p:spPr bwMode="auto">
            <a:xfrm rot="2700000">
              <a:off x="3604" y="1829"/>
              <a:ext cx="0" cy="953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3563938" y="2708275"/>
            <a:ext cx="792162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3222625" y="13414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92E05"/>
                </a:solidFill>
              </a:rPr>
              <a:t>★</a:t>
            </a: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 rot="-1811201">
            <a:off x="2916238" y="1773238"/>
            <a:ext cx="1036637" cy="5857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7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604" grpId="0"/>
      <p:bldP spid="67606" grpId="0"/>
      <p:bldP spid="67607" grpId="0"/>
      <p:bldP spid="67608" grpId="0"/>
      <p:bldP spid="67609" grpId="0"/>
      <p:bldP spid="67610" grpId="0"/>
      <p:bldP spid="67611" grpId="0"/>
      <p:bldP spid="67612" grpId="0"/>
      <p:bldP spid="67613" grpId="0"/>
      <p:bldP spid="67629" grpId="0" animBg="1"/>
      <p:bldP spid="67629" grpId="1" animBg="1"/>
      <p:bldP spid="67629" grpId="2" animBg="1"/>
      <p:bldP spid="67630" grpId="0" build="allAtOnce"/>
      <p:bldP spid="67631" grpId="0" animBg="1"/>
      <p:bldP spid="67631" grpId="1" animBg="1"/>
      <p:bldP spid="6763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284663" y="1844675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92E0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指某一范围之内的地区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908175" y="3644900"/>
            <a:ext cx="630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92E0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指互不接壤并互不管辖的两个地区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1979613" y="5084763"/>
            <a:ext cx="6303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92E0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指相互接壤但互不管辖的两个地区</a:t>
            </a:r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4481513" y="1412875"/>
            <a:ext cx="4354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+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</a:rPr>
              <a:t>方位名词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+ of …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4503738" y="3213100"/>
            <a:ext cx="4332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+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</a:rPr>
              <a:t>方位名词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+ of …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4391025" y="4652963"/>
            <a:ext cx="444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on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 the +</a:t>
            </a:r>
            <a:r>
              <a:rPr lang="zh-CN" altLang="en-US" sz="3200">
                <a:latin typeface="Times New Roman" panose="02020603050405020304" pitchFamily="18" charset="0"/>
                <a:ea typeface="楷体" panose="02010609060101010101" pitchFamily="49" charset="-122"/>
              </a:rPr>
              <a:t>方位名词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+ of …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2339975" y="6021388"/>
            <a:ext cx="6481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Make more sentences with the map. </a:t>
            </a:r>
          </a:p>
        </p:txBody>
      </p:sp>
      <p:pic>
        <p:nvPicPr>
          <p:cNvPr id="65576" name="Picture 40" descr="911c02~1_副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513"/>
            <a:ext cx="4608513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468313" y="3644900"/>
            <a:ext cx="7704137" cy="701675"/>
          </a:xfrm>
          <a:prstGeom prst="rect">
            <a:avLst/>
          </a:prstGeom>
          <a:solidFill>
            <a:srgbClr val="FFFF99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92E05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use of “in”, “on” and “to”</a:t>
            </a:r>
            <a:endParaRPr lang="zh-CN" altLang="en-US" sz="4000" b="1">
              <a:solidFill>
                <a:srgbClr val="F92E05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5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7" grpId="0" animBg="1"/>
      <p:bldP spid="6557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/>
          <p:nvPr/>
        </p:nvSpPr>
        <p:spPr bwMode="auto">
          <a:xfrm>
            <a:off x="1116013" y="333375"/>
            <a:ext cx="78120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dirty="0">
                <a:latin typeface="Arial Narrow" panose="020B0606020202030204" pitchFamily="34" charset="0"/>
                <a:ea typeface="华文细黑" panose="02010600040101010101" pitchFamily="2" charset="-122"/>
              </a:rPr>
              <a:t>Fill in the blanks with the correct  direction words in 3a. Then read the sentences aloud.</a:t>
            </a:r>
          </a:p>
        </p:txBody>
      </p:sp>
      <p:grpSp>
        <p:nvGrpSpPr>
          <p:cNvPr id="18444" name="Group 12"/>
          <p:cNvGrpSpPr/>
          <p:nvPr/>
        </p:nvGrpSpPr>
        <p:grpSpPr bwMode="auto">
          <a:xfrm>
            <a:off x="179388" y="404813"/>
            <a:ext cx="792162" cy="579437"/>
            <a:chOff x="1338" y="935"/>
            <a:chExt cx="499" cy="365"/>
          </a:xfrm>
        </p:grpSpPr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1338" y="981"/>
              <a:ext cx="499" cy="317"/>
            </a:xfrm>
            <a:prstGeom prst="ellipse">
              <a:avLst/>
            </a:prstGeom>
            <a:solidFill>
              <a:srgbClr val="FFCC00">
                <a:alpha val="85001"/>
              </a:srgbClr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383" y="935"/>
              <a:ext cx="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C4F20"/>
                  </a:solidFill>
                </a:rPr>
                <a:t>3b</a:t>
              </a:r>
              <a:endParaRPr lang="zh-CN" altLang="en-US" sz="3200">
                <a:solidFill>
                  <a:srgbClr val="FC4F20"/>
                </a:solidFill>
              </a:endParaRPr>
            </a:p>
          </p:txBody>
        </p:sp>
      </p:grp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23850" y="1341438"/>
            <a:ext cx="8640763" cy="5113337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F6BABA">
                  <a:alpha val="58000"/>
                </a:srgbClr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kumimoji="1" lang="en-US" altLang="zh-CN" sz="2800" dirty="0">
                <a:latin typeface="Arial Narrow" panose="020B0606020202030204" pitchFamily="34" charset="0"/>
                <a:ea typeface="DFKai-SB" panose="03000509000000000000" pitchFamily="65" charset="-120"/>
              </a:rPr>
              <a:t>The Tian’anmen Rostrum is in the_________ of Tian’anmen Square. 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2800" dirty="0">
                <a:latin typeface="Arial Narrow" panose="020B0606020202030204" pitchFamily="34" charset="0"/>
                <a:ea typeface="DFKai-SB" panose="03000509000000000000" pitchFamily="65" charset="-120"/>
              </a:rPr>
              <a:t>The Monument to the People’s Heroes is in the __________ of Tian’anmen Square. 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2800" dirty="0">
                <a:latin typeface="Arial Narrow" panose="020B0606020202030204" pitchFamily="34" charset="0"/>
                <a:ea typeface="DFKai-SB" panose="03000509000000000000" pitchFamily="65" charset="-120"/>
              </a:rPr>
              <a:t>The Great Hall of the People is to the _________ of the Monument to the People’s Heroes, and the National Museum is to the __________ of it. </a:t>
            </a:r>
          </a:p>
          <a:p>
            <a:pPr marL="342900" indent="-342900">
              <a:buFontTx/>
              <a:buAutoNum type="arabicPeriod"/>
            </a:pPr>
            <a:r>
              <a:rPr kumimoji="1" lang="en-US" altLang="zh-CN" sz="2800" dirty="0">
                <a:latin typeface="Arial Narrow" panose="020B0606020202030204" pitchFamily="34" charset="0"/>
                <a:ea typeface="DFKai-SB" panose="03000509000000000000" pitchFamily="65" charset="-120"/>
              </a:rPr>
              <a:t>The Chairman Mao Memorial Hall lies to the ____________ of the Great Hall of the People while it lies to the _________ of the National Museum.  </a:t>
            </a:r>
            <a:endParaRPr kumimoji="1" lang="en-US" altLang="ja-JP" sz="2800" dirty="0">
              <a:latin typeface="Arial Narrow" panose="020B0606020202030204" pitchFamily="34" charset="0"/>
              <a:ea typeface="DFKai-SB" panose="03000509000000000000" pitchFamily="65" charset="-12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364163" y="1700213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north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164388" y="2565400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940425" y="3429000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348038" y="4292600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east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877050" y="4724400"/>
            <a:ext cx="1582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southeast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164388" y="5157788"/>
            <a:ext cx="1728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southwest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9" grpId="0"/>
      <p:bldP spid="18450" grpId="0"/>
      <p:bldP spid="18451" grpId="0"/>
      <p:bldP spid="18452" grpId="0"/>
      <p:bldP spid="18453" grpId="0"/>
      <p:bldP spid="1845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924</Words>
  <Application>Microsoft Office PowerPoint</Application>
  <PresentationFormat>全屏显示(4:3)</PresentationFormat>
  <Paragraphs>188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Gulim</vt:lpstr>
      <vt:lpstr>宋体</vt:lpstr>
      <vt:lpstr>DFKai-SB</vt:lpstr>
      <vt:lpstr>Times New Roman</vt:lpstr>
      <vt:lpstr>微软雅黑</vt:lpstr>
      <vt:lpstr>Calibri</vt:lpstr>
      <vt:lpstr>Wingdings</vt:lpstr>
      <vt:lpstr>Arial</vt:lpstr>
      <vt:lpstr>Arial Narrow</vt:lpstr>
      <vt:lpstr>华文细黑</vt:lpstr>
      <vt:lpstr>Batang</vt:lpstr>
      <vt:lpstr>楷体</vt:lpstr>
      <vt:lpstr>WWW.2PPT.COM
</vt:lpstr>
      <vt:lpstr>PowerPoint 演示文稿</vt:lpstr>
      <vt:lpstr>Review: word competition</vt:lpstr>
      <vt:lpstr>Review: Conversation</vt:lpstr>
      <vt:lpstr>Ask and answer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2022-02-08T06:59:08Z</dcterms:created>
  <dcterms:modified xsi:type="dcterms:W3CDTF">2023-01-17T02:44:53Z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CAEB6AD87AEC466FA4F0DBE08858E718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