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57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CDA"/>
    <a:srgbClr val="7ECEEF"/>
    <a:srgbClr val="FEF200"/>
    <a:srgbClr val="EA5642"/>
    <a:srgbClr val="EAAA76"/>
    <a:srgbClr val="EF4746"/>
    <a:srgbClr val="FBA51C"/>
    <a:srgbClr val="95C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 userDrawn="1"/>
        </p:nvSpPr>
        <p:spPr bwMode="auto">
          <a:xfrm>
            <a:off x="0" y="0"/>
            <a:ext cx="9156700" cy="5143500"/>
          </a:xfrm>
          <a:prstGeom prst="rect">
            <a:avLst/>
          </a:prstGeom>
          <a:solidFill>
            <a:srgbClr val="7ECE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-6681"/>
            <a:ext cx="9158514" cy="515018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407445" y="319346"/>
            <a:ext cx="945105" cy="67337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46316" y="1185383"/>
            <a:ext cx="7582302" cy="248098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 rot="156579">
            <a:off x="5790272" y="2419435"/>
            <a:ext cx="2613503" cy="83920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 rot="652171">
            <a:off x="71130" y="1094165"/>
            <a:ext cx="3551889" cy="81610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2458804"/>
            <a:ext cx="2981325" cy="2657475"/>
          </a:xfrm>
          <a:prstGeom prst="rect">
            <a:avLst/>
          </a:prstGeom>
        </p:spPr>
      </p:pic>
      <p:cxnSp>
        <p:nvCxnSpPr>
          <p:cNvPr id="26" name="直接连接符 25"/>
          <p:cNvCxnSpPr/>
          <p:nvPr userDrawn="1"/>
        </p:nvCxnSpPr>
        <p:spPr>
          <a:xfrm>
            <a:off x="2276475" y="-6681"/>
            <a:ext cx="0" cy="1839053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 userDrawn="1"/>
        </p:nvCxnSpPr>
        <p:spPr>
          <a:xfrm>
            <a:off x="6965633" y="-6680"/>
            <a:ext cx="0" cy="1517585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5988980" y="3448833"/>
            <a:ext cx="1935820" cy="191088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 userDrawn="1"/>
        </p:nvPicPr>
        <p:blipFill>
          <a:blip r:embed="rId9" cstate="email"/>
          <a:stretch>
            <a:fillRect/>
          </a:stretch>
        </p:blipFill>
        <p:spPr>
          <a:xfrm>
            <a:off x="0" y="4822148"/>
            <a:ext cx="9144000" cy="321355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7275125" y="3688118"/>
            <a:ext cx="1286986" cy="32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7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7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3" name="矩形 12"/>
          <p:cNvSpPr/>
          <p:nvPr userDrawn="1"/>
        </p:nvSpPr>
        <p:spPr>
          <a:xfrm>
            <a:off x="2" y="357189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0" y="0"/>
            <a:ext cx="9156700" cy="5143500"/>
          </a:xfrm>
          <a:prstGeom prst="rect">
            <a:avLst/>
          </a:prstGeom>
          <a:solidFill>
            <a:srgbClr val="7ECE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378701" y="1084115"/>
            <a:ext cx="6113550" cy="1923405"/>
          </a:xfrm>
          <a:prstGeom prst="rect">
            <a:avLst/>
          </a:prstGeom>
        </p:spPr>
      </p:pic>
      <p:cxnSp>
        <p:nvCxnSpPr>
          <p:cNvPr id="12" name="直接连接符 11"/>
          <p:cNvCxnSpPr/>
          <p:nvPr userDrawn="1"/>
        </p:nvCxnSpPr>
        <p:spPr>
          <a:xfrm>
            <a:off x="3108884" y="-7143"/>
            <a:ext cx="0" cy="1660922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5930583" y="-3571"/>
            <a:ext cx="0" cy="1425179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 userDrawn="1"/>
        </p:nvSpPr>
        <p:spPr>
          <a:xfrm rot="21135601">
            <a:off x="2086855" y="1527537"/>
            <a:ext cx="51588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  <a:endParaRPr lang="zh-CN" altLang="en-US" sz="66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4" y="1976743"/>
            <a:ext cx="885825" cy="63308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矩形 16"/>
          <p:cNvSpPr/>
          <p:nvPr userDrawn="1"/>
        </p:nvSpPr>
        <p:spPr>
          <a:xfrm>
            <a:off x="8258179" y="1976743"/>
            <a:ext cx="885825" cy="63308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1" y="2588322"/>
            <a:ext cx="9153526" cy="25838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6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6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1" y="357188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6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6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1" y="357188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6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6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1" y="357188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6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6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1" y="357188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6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6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1" y="357188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6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6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1" y="357188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6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6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1" y="357188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 rot="21325098">
            <a:off x="6282552" y="2774452"/>
            <a:ext cx="164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五年级</a:t>
            </a:r>
            <a:r>
              <a:rPr lang="en-US" altLang="zh-CN" sz="2400" dirty="0" smtClean="0">
                <a:solidFill>
                  <a:schemeClr val="bg1"/>
                </a:solidFill>
                <a:latin typeface="+mj-ea"/>
                <a:ea typeface="+mj-ea"/>
              </a:rPr>
              <a:t>(</a:t>
            </a:r>
            <a:r>
              <a:rPr lang="zh-CN" altLang="en-US" sz="2400" dirty="0" smtClean="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下</a:t>
            </a:r>
            <a:r>
              <a:rPr lang="en-US" altLang="zh-CN" sz="2400" dirty="0" smtClean="0">
                <a:solidFill>
                  <a:schemeClr val="bg1"/>
                </a:solidFill>
                <a:latin typeface="+mj-ea"/>
                <a:ea typeface="+mj-ea"/>
              </a:rPr>
              <a:t>)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文本框 6"/>
          <p:cNvSpPr txBox="1"/>
          <p:nvPr/>
        </p:nvSpPr>
        <p:spPr>
          <a:xfrm rot="21104876">
            <a:off x="1532625" y="1902481"/>
            <a:ext cx="6402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3  Asking </a:t>
            </a:r>
            <a:r>
              <a:rPr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sz="4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way  </a:t>
            </a:r>
            <a:endParaRPr lang="en-US" altLang="zh-CN" sz="40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386366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 rot="21164814">
            <a:off x="3438390" y="2921380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5533971" y="508600"/>
            <a:ext cx="1930400" cy="523220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altLang="zh-CN" sz="28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Fruit Town</a:t>
            </a:r>
            <a:endParaRPr lang="zh-CN" altLang="en-US" sz="28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98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Picture 61" descr="QQ图片20141106141244_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28744" y="956824"/>
            <a:ext cx="5700756" cy="376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56570" y="3943360"/>
            <a:ext cx="152400" cy="378619"/>
          </a:xfrm>
          <a:prstGeom prst="rect">
            <a:avLst/>
          </a:prstGeom>
          <a:noFill/>
          <a:ln w="19050" algn="ctr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8" name="Rectangle 54"/>
          <p:cNvSpPr>
            <a:spLocks noChangeArrowheads="1"/>
          </p:cNvSpPr>
          <p:nvPr/>
        </p:nvSpPr>
        <p:spPr bwMode="auto">
          <a:xfrm>
            <a:off x="3257550" y="1543050"/>
            <a:ext cx="1428750" cy="5143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zh-CN" altLang="zh-CN" sz="2400"/>
          </a:p>
        </p:txBody>
      </p:sp>
      <p:pic>
        <p:nvPicPr>
          <p:cNvPr id="39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182352">
            <a:off x="2885761" y="3666658"/>
            <a:ext cx="800100" cy="196825"/>
          </a:xfrm>
          <a:prstGeom prst="rect">
            <a:avLst/>
          </a:prstGeom>
          <a:solidFill>
            <a:srgbClr val="33CCCC"/>
          </a:solidFill>
          <a:ln w="41275" algn="ctr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40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39892" y="1017974"/>
            <a:ext cx="748904" cy="209550"/>
          </a:xfrm>
          <a:prstGeom prst="rect">
            <a:avLst/>
          </a:prstGeom>
          <a:noFill/>
          <a:ln w="38100" algn="ctr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054207" y="192880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 rot="5400000">
            <a:off x="3818330" y="412909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072198" y="4018370"/>
            <a:ext cx="114300" cy="2286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500826" y="192880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pic>
        <p:nvPicPr>
          <p:cNvPr id="45" name="Picture 22" descr="图片4副本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57950" y="3657601"/>
            <a:ext cx="971550" cy="72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Oval 66"/>
          <p:cNvSpPr>
            <a:spLocks noChangeArrowheads="1"/>
          </p:cNvSpPr>
          <p:nvPr/>
        </p:nvSpPr>
        <p:spPr bwMode="auto">
          <a:xfrm rot="5627850">
            <a:off x="3771900" y="2800350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7" name="Oval 67"/>
          <p:cNvSpPr>
            <a:spLocks noChangeArrowheads="1"/>
          </p:cNvSpPr>
          <p:nvPr/>
        </p:nvSpPr>
        <p:spPr bwMode="auto">
          <a:xfrm rot="10800000">
            <a:off x="4839893" y="337542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8" name="Oval 68"/>
          <p:cNvSpPr>
            <a:spLocks noChangeArrowheads="1"/>
          </p:cNvSpPr>
          <p:nvPr/>
        </p:nvSpPr>
        <p:spPr bwMode="auto">
          <a:xfrm rot="5619133">
            <a:off x="3771900" y="1600200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9" name="十字星 48"/>
          <p:cNvSpPr/>
          <p:nvPr/>
        </p:nvSpPr>
        <p:spPr>
          <a:xfrm>
            <a:off x="2803909" y="2839642"/>
            <a:ext cx="267893" cy="267893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</a:endParaRPr>
          </a:p>
        </p:txBody>
      </p:sp>
      <p:grpSp>
        <p:nvGrpSpPr>
          <p:cNvPr id="3" name="组合 24"/>
          <p:cNvGrpSpPr/>
          <p:nvPr/>
        </p:nvGrpSpPr>
        <p:grpSpPr>
          <a:xfrm>
            <a:off x="2039531" y="2043108"/>
            <a:ext cx="732236" cy="432198"/>
            <a:chOff x="1000100" y="2571744"/>
            <a:chExt cx="976314" cy="576264"/>
          </a:xfrm>
        </p:grpSpPr>
        <p:pic>
          <p:nvPicPr>
            <p:cNvPr id="21" name="Picture 13" descr="彩色脚印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 rot="5400000">
              <a:off x="1378720" y="2407438"/>
              <a:ext cx="43338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3" descr="彩色脚印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 rot="5400000">
              <a:off x="1164406" y="2550314"/>
              <a:ext cx="43338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组合 30"/>
          <p:cNvGrpSpPr/>
          <p:nvPr/>
        </p:nvGrpSpPr>
        <p:grpSpPr>
          <a:xfrm>
            <a:off x="1985953" y="1721637"/>
            <a:ext cx="571500" cy="539355"/>
            <a:chOff x="857224" y="2428868"/>
            <a:chExt cx="762000" cy="719140"/>
          </a:xfrm>
        </p:grpSpPr>
        <p:pic>
          <p:nvPicPr>
            <p:cNvPr id="32" name="Picture 13" descr="彩色脚印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 rot="7046492">
              <a:off x="1021530" y="2264562"/>
              <a:ext cx="43338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13" descr="彩色脚印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 rot="5400000">
              <a:off x="1021530" y="2550314"/>
              <a:ext cx="43338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" name="矩形 49"/>
          <p:cNvSpPr/>
          <p:nvPr/>
        </p:nvSpPr>
        <p:spPr>
          <a:xfrm>
            <a:off x="380762" y="341638"/>
            <a:ext cx="1606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tell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380762" y="341638"/>
            <a:ext cx="1606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tell</a:t>
            </a:r>
          </a:p>
        </p:txBody>
      </p:sp>
      <p:pic>
        <p:nvPicPr>
          <p:cNvPr id="32" name="Picture 61" descr="QQ图片20141106141244_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28744" y="956824"/>
            <a:ext cx="5700756" cy="376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56570" y="3943360"/>
            <a:ext cx="152400" cy="378619"/>
          </a:xfrm>
          <a:prstGeom prst="rect">
            <a:avLst/>
          </a:prstGeom>
          <a:noFill/>
          <a:ln w="19050" algn="ctr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4" name="Rectangle 54"/>
          <p:cNvSpPr>
            <a:spLocks noChangeArrowheads="1"/>
          </p:cNvSpPr>
          <p:nvPr/>
        </p:nvSpPr>
        <p:spPr bwMode="auto">
          <a:xfrm>
            <a:off x="3257550" y="1543050"/>
            <a:ext cx="1428750" cy="5143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zh-CN" altLang="zh-CN" sz="2400"/>
          </a:p>
        </p:txBody>
      </p:sp>
      <p:pic>
        <p:nvPicPr>
          <p:cNvPr id="35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182352">
            <a:off x="2885761" y="3666658"/>
            <a:ext cx="800100" cy="196825"/>
          </a:xfrm>
          <a:prstGeom prst="rect">
            <a:avLst/>
          </a:prstGeom>
          <a:solidFill>
            <a:srgbClr val="33CCCC"/>
          </a:solidFill>
          <a:ln w="41275" algn="ctr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39892" y="1017974"/>
            <a:ext cx="748904" cy="209550"/>
          </a:xfrm>
          <a:prstGeom prst="rect">
            <a:avLst/>
          </a:prstGeom>
          <a:noFill/>
          <a:ln w="38100" algn="ctr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5054207" y="192880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8" name="Oval 40"/>
          <p:cNvSpPr>
            <a:spLocks noChangeArrowheads="1"/>
          </p:cNvSpPr>
          <p:nvPr/>
        </p:nvSpPr>
        <p:spPr bwMode="auto">
          <a:xfrm rot="5400000">
            <a:off x="3818330" y="412909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9" name="Oval 41"/>
          <p:cNvSpPr>
            <a:spLocks noChangeArrowheads="1"/>
          </p:cNvSpPr>
          <p:nvPr/>
        </p:nvSpPr>
        <p:spPr bwMode="auto">
          <a:xfrm>
            <a:off x="6072198" y="4018370"/>
            <a:ext cx="114300" cy="2286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0" name="Oval 43"/>
          <p:cNvSpPr>
            <a:spLocks noChangeArrowheads="1"/>
          </p:cNvSpPr>
          <p:nvPr/>
        </p:nvSpPr>
        <p:spPr bwMode="auto">
          <a:xfrm>
            <a:off x="6500826" y="192880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pic>
        <p:nvPicPr>
          <p:cNvPr id="41" name="Picture 22" descr="图片4副本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57950" y="3657601"/>
            <a:ext cx="971550" cy="72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Oval 66"/>
          <p:cNvSpPr>
            <a:spLocks noChangeArrowheads="1"/>
          </p:cNvSpPr>
          <p:nvPr/>
        </p:nvSpPr>
        <p:spPr bwMode="auto">
          <a:xfrm rot="5627850">
            <a:off x="3771900" y="2800350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3" name="Oval 67"/>
          <p:cNvSpPr>
            <a:spLocks noChangeArrowheads="1"/>
          </p:cNvSpPr>
          <p:nvPr/>
        </p:nvSpPr>
        <p:spPr bwMode="auto">
          <a:xfrm rot="10800000">
            <a:off x="4839893" y="337542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4" name="Oval 68"/>
          <p:cNvSpPr>
            <a:spLocks noChangeArrowheads="1"/>
          </p:cNvSpPr>
          <p:nvPr/>
        </p:nvSpPr>
        <p:spPr bwMode="auto">
          <a:xfrm rot="5619133">
            <a:off x="3771900" y="1600200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5" name="十字星 44"/>
          <p:cNvSpPr/>
          <p:nvPr/>
        </p:nvSpPr>
        <p:spPr>
          <a:xfrm>
            <a:off x="2803909" y="2839642"/>
            <a:ext cx="267893" cy="267893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</a:endParaRPr>
          </a:p>
        </p:txBody>
      </p:sp>
      <p:grpSp>
        <p:nvGrpSpPr>
          <p:cNvPr id="46" name="组合 24"/>
          <p:cNvGrpSpPr/>
          <p:nvPr/>
        </p:nvGrpSpPr>
        <p:grpSpPr>
          <a:xfrm>
            <a:off x="1893075" y="1928808"/>
            <a:ext cx="732236" cy="432198"/>
            <a:chOff x="1000100" y="2571744"/>
            <a:chExt cx="976314" cy="576264"/>
          </a:xfrm>
        </p:grpSpPr>
        <p:pic>
          <p:nvPicPr>
            <p:cNvPr id="47" name="Picture 13" descr="彩色脚印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 rot="5400000">
              <a:off x="1378720" y="2407438"/>
              <a:ext cx="43338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13" descr="彩色脚印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 rot="5400000">
              <a:off x="1164406" y="2550314"/>
              <a:ext cx="43338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9" name="组合 28"/>
          <p:cNvGrpSpPr/>
          <p:nvPr/>
        </p:nvGrpSpPr>
        <p:grpSpPr>
          <a:xfrm>
            <a:off x="1656438" y="1500179"/>
            <a:ext cx="5845368" cy="2678925"/>
            <a:chOff x="805586" y="1171559"/>
            <a:chExt cx="7675735" cy="3214710"/>
          </a:xfrm>
        </p:grpSpPr>
        <p:sp>
          <p:nvSpPr>
            <p:cNvPr id="28" name="云形标注 27"/>
            <p:cNvSpPr/>
            <p:nvPr/>
          </p:nvSpPr>
          <p:spPr>
            <a:xfrm rot="171106">
              <a:off x="805586" y="1171559"/>
              <a:ext cx="7675735" cy="3214710"/>
            </a:xfrm>
            <a:prstGeom prst="cloudCallout">
              <a:avLst>
                <a:gd name="adj1" fmla="val -29401"/>
                <a:gd name="adj2" fmla="val 7026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0" name="椭圆 29"/>
            <p:cNvSpPr/>
            <p:nvPr/>
          </p:nvSpPr>
          <p:spPr>
            <a:xfrm>
              <a:off x="6289962" y="2613355"/>
              <a:ext cx="1416505" cy="89422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7" name="矩形 26"/>
            <p:cNvSpPr/>
            <p:nvPr/>
          </p:nvSpPr>
          <p:spPr>
            <a:xfrm>
              <a:off x="1864762" y="1563753"/>
              <a:ext cx="5822716" cy="23877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4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黑体" panose="02010609060101010101" charset="-122"/>
                  <a:ea typeface="黑体" panose="02010609060101010101" charset="-122"/>
                </a:rPr>
                <a:t>四人可以选择同一地点，分配好</a:t>
              </a:r>
              <a:r>
                <a:rPr lang="zh-CN" altLang="en-US" sz="24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黑体" panose="02010609060101010101" charset="-122"/>
                  <a:ea typeface="黑体" panose="02010609060101010101" charset="-122"/>
                </a:rPr>
                <a:t>任务。四</a:t>
              </a:r>
              <a:r>
                <a:rPr lang="zh-CN" altLang="en-US" sz="24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黑体" panose="02010609060101010101" charset="-122"/>
                  <a:ea typeface="黑体" panose="02010609060101010101" charset="-122"/>
                </a:rPr>
                <a:t>人也可选择不同地点，分别绘制</a:t>
              </a:r>
              <a:r>
                <a:rPr lang="zh-CN" altLang="en-US" sz="24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黑体" panose="02010609060101010101" charset="-122"/>
                  <a:ea typeface="黑体" panose="02010609060101010101" charset="-122"/>
                </a:rPr>
                <a:t>路线，不同</a:t>
              </a:r>
              <a:r>
                <a:rPr lang="zh-CN" altLang="en-US" sz="24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黑体" panose="02010609060101010101" charset="-122"/>
                  <a:ea typeface="黑体" panose="02010609060101010101" charset="-122"/>
                </a:rPr>
                <a:t>的路线用</a:t>
              </a:r>
              <a:r>
                <a:rPr lang="zh-CN" altLang="en-US" sz="24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黑体" panose="02010609060101010101" charset="-122"/>
                  <a:ea typeface="黑体" panose="02010609060101010101" charset="-122"/>
                </a:rPr>
                <a:t>不同颜色的</a:t>
              </a:r>
              <a:r>
                <a:rPr lang="zh-CN" altLang="en-US" sz="24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黑体" panose="02010609060101010101" charset="-122"/>
                  <a:ea typeface="黑体" panose="02010609060101010101" charset="-122"/>
                </a:rPr>
                <a:t>笔画。</a:t>
              </a:r>
            </a:p>
          </p:txBody>
        </p:sp>
      </p:grpSp>
      <p:sp>
        <p:nvSpPr>
          <p:cNvPr id="25" name="矩形 24"/>
          <p:cNvSpPr/>
          <p:nvPr/>
        </p:nvSpPr>
        <p:spPr>
          <a:xfrm>
            <a:off x="3105700" y="151269"/>
            <a:ext cx="325755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四人一小组，讨论路线，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绘制路线图，然后向同学</a:t>
            </a:r>
            <a:r>
              <a:rPr lang="zh-CN" altLang="en-US" dirty="0" smtClean="0">
                <a:latin typeface="黑体" panose="02010609060101010101" charset="-122"/>
                <a:ea typeface="黑体" panose="02010609060101010101" charset="-122"/>
              </a:rPr>
              <a:t>介绍。</a:t>
            </a:r>
            <a:endParaRPr lang="zh-CN" altLang="en-US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396240" y="360585"/>
            <a:ext cx="1805940" cy="496888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</a:rPr>
              <a:t>参考句型</a:t>
            </a:r>
            <a:endParaRPr lang="zh-CN" altLang="en-US" sz="24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Rectangle 63"/>
          <p:cNvSpPr>
            <a:spLocks noGrp="1" noChangeArrowheads="1"/>
          </p:cNvSpPr>
          <p:nvPr>
            <p:ph idx="4294967295"/>
          </p:nvPr>
        </p:nvSpPr>
        <p:spPr bwMode="auto">
          <a:xfrm>
            <a:off x="1592898" y="1169670"/>
            <a:ext cx="6536218" cy="326448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map is in the…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along…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 along…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Turn…at…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The…is… /You can see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the…is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1" descr="QQ图片20141106141244_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28744" y="956824"/>
            <a:ext cx="5700756" cy="376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56570" y="3943360"/>
            <a:ext cx="152400" cy="378619"/>
          </a:xfrm>
          <a:prstGeom prst="rect">
            <a:avLst/>
          </a:prstGeom>
          <a:noFill/>
          <a:ln w="19050" algn="ctr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0484" name="Rectangle 54"/>
          <p:cNvSpPr>
            <a:spLocks noChangeArrowheads="1"/>
          </p:cNvSpPr>
          <p:nvPr/>
        </p:nvSpPr>
        <p:spPr bwMode="auto">
          <a:xfrm>
            <a:off x="3257550" y="1543050"/>
            <a:ext cx="1428750" cy="5143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zh-CN" altLang="zh-CN" sz="2400"/>
          </a:p>
        </p:txBody>
      </p:sp>
      <p:pic>
        <p:nvPicPr>
          <p:cNvPr id="20488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182352">
            <a:off x="2885761" y="3666658"/>
            <a:ext cx="800100" cy="196825"/>
          </a:xfrm>
          <a:prstGeom prst="rect">
            <a:avLst/>
          </a:prstGeom>
          <a:solidFill>
            <a:srgbClr val="33CCCC"/>
          </a:solidFill>
          <a:ln w="41275" algn="ctr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0489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39892" y="1017974"/>
            <a:ext cx="748904" cy="209550"/>
          </a:xfrm>
          <a:prstGeom prst="rect">
            <a:avLst/>
          </a:prstGeom>
          <a:noFill/>
          <a:ln w="38100" algn="ctr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0494" name="Oval 39"/>
          <p:cNvSpPr>
            <a:spLocks noChangeArrowheads="1"/>
          </p:cNvSpPr>
          <p:nvPr/>
        </p:nvSpPr>
        <p:spPr bwMode="auto">
          <a:xfrm>
            <a:off x="5054207" y="192880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20495" name="Oval 40"/>
          <p:cNvSpPr>
            <a:spLocks noChangeArrowheads="1"/>
          </p:cNvSpPr>
          <p:nvPr/>
        </p:nvSpPr>
        <p:spPr bwMode="auto">
          <a:xfrm rot="5400000">
            <a:off x="3818330" y="412909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20496" name="Oval 41"/>
          <p:cNvSpPr>
            <a:spLocks noChangeArrowheads="1"/>
          </p:cNvSpPr>
          <p:nvPr/>
        </p:nvSpPr>
        <p:spPr bwMode="auto">
          <a:xfrm>
            <a:off x="6072198" y="4018370"/>
            <a:ext cx="114300" cy="2286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20497" name="Oval 43"/>
          <p:cNvSpPr>
            <a:spLocks noChangeArrowheads="1"/>
          </p:cNvSpPr>
          <p:nvPr/>
        </p:nvSpPr>
        <p:spPr bwMode="auto">
          <a:xfrm>
            <a:off x="6500826" y="192880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pic>
        <p:nvPicPr>
          <p:cNvPr id="20498" name="Picture 22" descr="图片4副本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57950" y="3657601"/>
            <a:ext cx="971550" cy="72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2" name="Oval 66"/>
          <p:cNvSpPr>
            <a:spLocks noChangeArrowheads="1"/>
          </p:cNvSpPr>
          <p:nvPr/>
        </p:nvSpPr>
        <p:spPr bwMode="auto">
          <a:xfrm rot="5627850">
            <a:off x="3771900" y="2800350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20503" name="Oval 67"/>
          <p:cNvSpPr>
            <a:spLocks noChangeArrowheads="1"/>
          </p:cNvSpPr>
          <p:nvPr/>
        </p:nvSpPr>
        <p:spPr bwMode="auto">
          <a:xfrm rot="10800000">
            <a:off x="4839893" y="337542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20504" name="Oval 68"/>
          <p:cNvSpPr>
            <a:spLocks noChangeArrowheads="1"/>
          </p:cNvSpPr>
          <p:nvPr/>
        </p:nvSpPr>
        <p:spPr bwMode="auto">
          <a:xfrm rot="5619133">
            <a:off x="3771900" y="1600200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22" name="十字星 21"/>
          <p:cNvSpPr/>
          <p:nvPr/>
        </p:nvSpPr>
        <p:spPr>
          <a:xfrm>
            <a:off x="2803909" y="2839642"/>
            <a:ext cx="267893" cy="267893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</a:endParaRPr>
          </a:p>
        </p:txBody>
      </p:sp>
      <p:grpSp>
        <p:nvGrpSpPr>
          <p:cNvPr id="3" name="组合 24"/>
          <p:cNvGrpSpPr/>
          <p:nvPr/>
        </p:nvGrpSpPr>
        <p:grpSpPr>
          <a:xfrm>
            <a:off x="1893075" y="1928808"/>
            <a:ext cx="732236" cy="432198"/>
            <a:chOff x="1000100" y="2571744"/>
            <a:chExt cx="976314" cy="576264"/>
          </a:xfrm>
        </p:grpSpPr>
        <p:pic>
          <p:nvPicPr>
            <p:cNvPr id="21" name="Picture 13" descr="彩色脚印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 rot="5400000">
              <a:off x="1378720" y="2407438"/>
              <a:ext cx="43338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3" descr="彩色脚印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 rot="5400000">
              <a:off x="1164406" y="2550314"/>
              <a:ext cx="43338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矩形 3"/>
          <p:cNvSpPr/>
          <p:nvPr/>
        </p:nvSpPr>
        <p:spPr>
          <a:xfrm>
            <a:off x="3105700" y="151269"/>
            <a:ext cx="3257550" cy="761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四人一小组，讨论路线，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绘制路线图，然后向同学介绍</a:t>
            </a:r>
          </a:p>
        </p:txBody>
      </p:sp>
      <p:sp>
        <p:nvSpPr>
          <p:cNvPr id="25" name="矩形 24"/>
          <p:cNvSpPr/>
          <p:nvPr/>
        </p:nvSpPr>
        <p:spPr>
          <a:xfrm>
            <a:off x="380762" y="341638"/>
            <a:ext cx="1606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tell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1138589" y="1482206"/>
            <a:ext cx="6973502" cy="2221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expressions are very useful.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这些交际用语很有用。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问路和指路的用语不止这些，你可以在课后多查一些资料，了解更多有关问路和指路的表达方式。</a:t>
            </a:r>
          </a:p>
        </p:txBody>
      </p:sp>
      <p:sp>
        <p:nvSpPr>
          <p:cNvPr id="3" name="矩形 2"/>
          <p:cNvSpPr/>
          <p:nvPr/>
        </p:nvSpPr>
        <p:spPr>
          <a:xfrm>
            <a:off x="1138589" y="1073286"/>
            <a:ext cx="4649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ask and show the way?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436370" y="1085851"/>
            <a:ext cx="5993130" cy="15327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1. Talk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with your parents about how to ask and show the way in English. 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</a:rPr>
              <a:t>和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父母交流如何用英语指路和问路。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436370" y="2618578"/>
            <a:ext cx="6084570" cy="15327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2. Write down the way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from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your school to your home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</a:rPr>
              <a:t>写一写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从学校到你家的路线。</a:t>
            </a:r>
          </a:p>
        </p:txBody>
      </p:sp>
      <p:sp>
        <p:nvSpPr>
          <p:cNvPr id="2" name="矩形 1"/>
          <p:cNvSpPr/>
          <p:nvPr/>
        </p:nvSpPr>
        <p:spPr>
          <a:xfrm>
            <a:off x="399541" y="333494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  <p:bldP spid="358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1400" y="2250278"/>
            <a:ext cx="2970610" cy="1782366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9227" name="Rectangle 27"/>
          <p:cNvSpPr>
            <a:spLocks noChangeArrowheads="1"/>
          </p:cNvSpPr>
          <p:nvPr/>
        </p:nvSpPr>
        <p:spPr bwMode="auto">
          <a:xfrm>
            <a:off x="2561385" y="1135668"/>
            <a:ext cx="42889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回忆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一下杨玲是怎样</a:t>
            </a:r>
            <a:r>
              <a:rPr lang="zh-CN" altLang="en-US" sz="2400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问路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的？</a:t>
            </a:r>
          </a:p>
        </p:txBody>
      </p:sp>
      <p:sp>
        <p:nvSpPr>
          <p:cNvPr id="5" name="矩形 4"/>
          <p:cNvSpPr/>
          <p:nvPr/>
        </p:nvSpPr>
        <p:spPr>
          <a:xfrm>
            <a:off x="391073" y="335012"/>
            <a:ext cx="2217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and say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674321" y="2041541"/>
            <a:ext cx="2798303" cy="1252514"/>
            <a:chOff x="4624818" y="1945173"/>
            <a:chExt cx="2798303" cy="1252514"/>
          </a:xfrm>
        </p:grpSpPr>
        <p:grpSp>
          <p:nvGrpSpPr>
            <p:cNvPr id="7" name="组合 6"/>
            <p:cNvGrpSpPr/>
            <p:nvPr/>
          </p:nvGrpSpPr>
          <p:grpSpPr>
            <a:xfrm rot="170763">
              <a:off x="4624818" y="1945173"/>
              <a:ext cx="2798303" cy="1252514"/>
              <a:chOff x="3982637" y="1714494"/>
              <a:chExt cx="3960019" cy="914400"/>
            </a:xfrm>
          </p:grpSpPr>
          <p:sp>
            <p:nvSpPr>
              <p:cNvPr id="9230" name="AutoShape 11"/>
              <p:cNvSpPr>
                <a:spLocks noChangeArrowheads="1"/>
              </p:cNvSpPr>
              <p:nvPr/>
            </p:nvSpPr>
            <p:spPr bwMode="auto">
              <a:xfrm>
                <a:off x="3982637" y="1714494"/>
                <a:ext cx="3960019" cy="914400"/>
              </a:xfrm>
              <a:prstGeom prst="cloudCallout">
                <a:avLst>
                  <a:gd name="adj1" fmla="val -53861"/>
                  <a:gd name="adj2" fmla="val 60828"/>
                </a:avLst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zh-CN" sz="1350"/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850380" y="2004060"/>
                <a:ext cx="601980" cy="42599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231" name="Rectangle 9"/>
            <p:cNvSpPr>
              <a:spLocks noChangeArrowheads="1"/>
            </p:cNvSpPr>
            <p:nvPr/>
          </p:nvSpPr>
          <p:spPr bwMode="auto">
            <a:xfrm>
              <a:off x="5054526" y="2131218"/>
              <a:ext cx="2138295" cy="830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How do I get to your home?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0930" y="1646150"/>
            <a:ext cx="3361404" cy="224767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391073" y="335012"/>
            <a:ext cx="2217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and say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703667" y="1033689"/>
            <a:ext cx="2901094" cy="1070372"/>
            <a:chOff x="3690207" y="881289"/>
            <a:chExt cx="2901094" cy="1070372"/>
          </a:xfrm>
        </p:grpSpPr>
        <p:grpSp>
          <p:nvGrpSpPr>
            <p:cNvPr id="4" name="组合 3"/>
            <p:cNvGrpSpPr/>
            <p:nvPr/>
          </p:nvGrpSpPr>
          <p:grpSpPr>
            <a:xfrm>
              <a:off x="3690207" y="881289"/>
              <a:ext cx="2901094" cy="1070372"/>
              <a:chOff x="3453995" y="858429"/>
              <a:chExt cx="3556397" cy="1070372"/>
            </a:xfrm>
          </p:grpSpPr>
          <p:sp>
            <p:nvSpPr>
              <p:cNvPr id="9224" name="AutoShape 31"/>
              <p:cNvSpPr>
                <a:spLocks noChangeArrowheads="1"/>
              </p:cNvSpPr>
              <p:nvPr/>
            </p:nvSpPr>
            <p:spPr bwMode="auto">
              <a:xfrm rot="151555">
                <a:off x="3453995" y="858429"/>
                <a:ext cx="3556397" cy="1070372"/>
              </a:xfrm>
              <a:prstGeom prst="cloudCallout">
                <a:avLst>
                  <a:gd name="adj1" fmla="val -45266"/>
                  <a:gd name="adj2" fmla="val 77298"/>
                </a:avLst>
              </a:prstGeom>
              <a:solidFill>
                <a:schemeClr val="bg1"/>
              </a:solidFill>
              <a:ln w="12700">
                <a:solidFill>
                  <a:srgbClr val="0070C0"/>
                </a:solidFill>
                <a:round/>
              </a:ln>
            </p:spPr>
            <p:txBody>
              <a:bodyPr/>
              <a:lstStyle/>
              <a:p>
                <a:pPr algn="ctr"/>
                <a:endParaRPr lang="zh-CN" altLang="zh-CN" sz="1350"/>
              </a:p>
            </p:txBody>
          </p:sp>
          <p:sp>
            <p:nvSpPr>
              <p:cNvPr id="2" name="椭圆 1"/>
              <p:cNvSpPr/>
              <p:nvPr/>
            </p:nvSpPr>
            <p:spPr>
              <a:xfrm>
                <a:off x="5920740" y="1303020"/>
                <a:ext cx="739140" cy="3886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>
              <a:off x="4160626" y="977992"/>
              <a:ext cx="2143133" cy="831056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How do I get to the bookshop?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3027347" y="697035"/>
            <a:ext cx="3089307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ask the way?</a:t>
            </a: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2312175" y="1314224"/>
            <a:ext cx="3655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 get to …?</a:t>
            </a:r>
          </a:p>
        </p:txBody>
      </p:sp>
      <p:sp>
        <p:nvSpPr>
          <p:cNvPr id="15389" name="Text Box 45"/>
          <p:cNvSpPr txBox="1">
            <a:spLocks noChangeArrowheads="1"/>
          </p:cNvSpPr>
          <p:nvPr/>
        </p:nvSpPr>
        <p:spPr bwMode="auto">
          <a:xfrm>
            <a:off x="2312175" y="1898255"/>
            <a:ext cx="4507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0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我们还可以用其他方法问路吗？</a:t>
            </a:r>
            <a:endParaRPr lang="en-US" sz="2400" b="0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5391" name="Text Box 48"/>
          <p:cNvSpPr txBox="1">
            <a:spLocks noChangeArrowheads="1"/>
          </p:cNvSpPr>
          <p:nvPr/>
        </p:nvSpPr>
        <p:spPr bwMode="auto">
          <a:xfrm>
            <a:off x="2312175" y="2380461"/>
            <a:ext cx="4644885" cy="20128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Where’s…?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show me the way to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…?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tell me the way to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…?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know the way to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…?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89" grpId="0" autoUpdateAnimBg="0"/>
      <p:bldP spid="153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16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996440" y="1432560"/>
            <a:ext cx="5151120" cy="318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4511" y="2575760"/>
            <a:ext cx="774488" cy="64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7579" y="3674485"/>
            <a:ext cx="684908" cy="72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1804511" y="821536"/>
            <a:ext cx="5534978" cy="44050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7628" tIns="35243" rIns="67628" bIns="35243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Yang Ling get to Su Hai's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7698" y="331612"/>
            <a:ext cx="162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say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35802E-6 L 0.00277 -0.00864 L 0.00781 -0.01913 L 0.01093 -0.02747 L 0.01302 -0.03611 L 0.0151 -0.04444 L 0.01597 -0.05309 L 0.01597 -0.06204 L 0.01597 -0.07068 L 0.01805 -0.07901 L 0.02309 -0.08364 L 0.02812 -0.08364 L 0.03316 -0.08364 L 0.03819 -0.08364 L 0.04322 -0.08364 L 0.04843 -0.08364 L 0.05451 -0.08364 L 0.05954 -0.08364 L 0.06562 -0.08364 L 0.0717 -0.08364 L 0.0776 -0.08364 L 0.08368 -0.08364 L 0.08888 -0.08364 L 0.09392 -0.08364 L 0.09895 -0.08364 L 0.10399 -0.08364 L 0.10902 -0.08364 L 0.11527 -0.08364 L 0.12013 -0.08364 L 0.12517 -0.08364 L 0.13038 -0.08364 L 0.13645 -0.08364 L 0.14149 -0.08364 L 0.14756 -0.08271 L 0.1526 -0.08271 L 0.15781 -0.08271 L 0.16267 -0.08271 L 0.1677 -0.08271 L 0.17291 -0.08055 L 0.17795 -0.07562 L 0.18298 -0.06883 L 0.18802 -0.06883 L 0.19305 -0.06204 L 0.19843 -0.05494 L 0.20347 -0.04815 L 0.20729 -0.0395 L 0.2125 -0.03086 L 0.21649 -0.02253 L 0.22152 -0.01358 L 0.22656 -0.00679 L 0.23159 -1.35802E-6 L 0.23663 0.0071 L 0.24166 0.01389 L 0.24687 0.02068 L 0.25069 0.02901 L 0.2559 0.03766 L 0.26006 0.04661 L 0.26197 0.05525 L 0.2651 0.06389 L 0.27013 0.06729 L 0.27604 0.07037 L 0.28229 0.06883 L 0.28732 0.06729 L 0.2934 0.06389 L 0.29843 0.06204 L 0.30347 0.05833 L 0.3085 0.05648 L 0.31354 0.05648 L 0.31857 0.05648 L 0.32378 0.05648 L 0.32881 0.05525 L 0.33385 0.0534 L 0.33888 0.0534 L 0.34392 0.0534 L 0.34913 0.05154 L 0.35416 0.05154 L 0.35729 0.06019 L 0.35816 0.06883 L 0.35816 0.07716 L 0.3592 0.0858 L 0.36006 0.09414 L 0.36006 0.10309 L 0.36006 0.11173 L 0.36006 0.12037 L 0.36006 0.1284 L 0.36006 0.13796 L 0.36006 0.14599 L 0.36006 0.15463 L 0.36111 0.16327 L 0.36232 0.17161 L 0.36232 0.18179 L 0.36232 0.19074 L 0.36232 0.19908 L 0.36232 0.20803 L 0.36232 0.21636 L 0.36232 0.225 L 0.36336 0.23395 L 0.36545 0.24198 L 0.36545 0.25062 L 0.36545 0.25926 L 0.36545 0.26759 L 0.36545 0.27716 L 0.36006 0.27716 L 0.35503 0.2713 L 0.35 0.26759 L 0.34496 0.26451 L 0.33993 0.26266 L 0.33489 0.26142 L 0.32986 0.26142 L 0.32465 0.26142 L 0.31961 0.26142 L 0.31354 0.26142 L 0.3085 0.26142 L 0.30243 0.26142 L 0.29739 0.26142 L 0.29218 0.26142 " pathEditMode="relative" rAng="0" ptsTypes="AAAAAAAAAAAAAAAAAAAAAAAAAAAAAAAAAAAAAAAAAAAAAAAAAAAAAAAAAAAAAAAAAAAAAA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9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ldLvl="0" autoUpdateAnimBg="0"/>
      <p:bldP spid="8198" grpId="1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0" name="Text Box 20"/>
          <p:cNvSpPr txBox="1">
            <a:spLocks noChangeArrowheads="1"/>
          </p:cNvSpPr>
          <p:nvPr/>
        </p:nvSpPr>
        <p:spPr bwMode="auto">
          <a:xfrm>
            <a:off x="1785919" y="689026"/>
            <a:ext cx="14716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游戏介绍</a:t>
            </a:r>
            <a:endParaRPr lang="zh-CN" altLang="en-US" sz="2400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207" name="Rectangle 22"/>
          <p:cNvSpPr>
            <a:spLocks noChangeArrowheads="1"/>
          </p:cNvSpPr>
          <p:nvPr/>
        </p:nvSpPr>
        <p:spPr bwMode="auto">
          <a:xfrm>
            <a:off x="1785919" y="1150691"/>
            <a:ext cx="3410922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今天下午苏海和杨玲</a:t>
            </a:r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</a:rPr>
              <a:t>一起去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Fruit Town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寻找一张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14348" y="670841"/>
            <a:ext cx="7152112" cy="4208961"/>
            <a:chOff x="-785636" y="1537396"/>
            <a:chExt cx="9536149" cy="5611948"/>
          </a:xfrm>
        </p:grpSpPr>
        <p:pic>
          <p:nvPicPr>
            <p:cNvPr id="117776" name="Picture 16" descr="未命名-3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57336" y="1537396"/>
              <a:ext cx="3693177" cy="2387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oup 47"/>
            <p:cNvGrpSpPr/>
            <p:nvPr/>
          </p:nvGrpSpPr>
          <p:grpSpPr bwMode="auto">
            <a:xfrm>
              <a:off x="-785636" y="4071181"/>
              <a:ext cx="6985000" cy="3078163"/>
              <a:chOff x="-981" y="2952"/>
              <a:chExt cx="4176" cy="1440"/>
            </a:xfrm>
          </p:grpSpPr>
          <p:pic>
            <p:nvPicPr>
              <p:cNvPr id="7187" name="Picture 48" descr="03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-981" y="2952"/>
                <a:ext cx="4176" cy="1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8" name="Text Box 49"/>
              <p:cNvSpPr txBox="1">
                <a:spLocks noChangeArrowheads="1"/>
              </p:cNvSpPr>
              <p:nvPr/>
            </p:nvSpPr>
            <p:spPr bwMode="auto">
              <a:xfrm>
                <a:off x="343" y="3353"/>
                <a:ext cx="1872" cy="56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Map , </a:t>
                </a:r>
                <a:r>
                  <a:rPr lang="en-US" altLang="zh-CN" sz="21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map</a:t>
                </a:r>
                <a:r>
                  <a:rPr lang="zh-CN" altLang="en-US" sz="21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！</a:t>
                </a:r>
                <a:endParaRPr lang="en-US" altLang="zh-CN" sz="21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sz="21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are you?</a:t>
                </a:r>
              </a:p>
            </p:txBody>
          </p:sp>
        </p:grpSp>
      </p:grpSp>
      <p:grpSp>
        <p:nvGrpSpPr>
          <p:cNvPr id="11" name="Group 34"/>
          <p:cNvGrpSpPr/>
          <p:nvPr/>
        </p:nvGrpSpPr>
        <p:grpSpPr bwMode="auto">
          <a:xfrm>
            <a:off x="4195799" y="3279888"/>
            <a:ext cx="2713980" cy="991791"/>
            <a:chOff x="864" y="2181"/>
            <a:chExt cx="3016" cy="1200"/>
          </a:xfrm>
        </p:grpSpPr>
        <p:sp>
          <p:nvSpPr>
            <p:cNvPr id="7197" name="AutoShape 35"/>
            <p:cNvSpPr>
              <a:spLocks noChangeArrowheads="1"/>
            </p:cNvSpPr>
            <p:nvPr/>
          </p:nvSpPr>
          <p:spPr bwMode="auto">
            <a:xfrm>
              <a:off x="864" y="2181"/>
              <a:ext cx="3016" cy="1200"/>
            </a:xfrm>
            <a:prstGeom prst="wedgeEllipseCallout">
              <a:avLst>
                <a:gd name="adj1" fmla="val 50022"/>
                <a:gd name="adj2" fmla="val 50985"/>
              </a:avLst>
            </a:prstGeom>
            <a:solidFill>
              <a:schemeClr val="bg1"/>
            </a:solidFill>
            <a:ln w="12700">
              <a:solidFill>
                <a:schemeClr val="accent6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 sz="1350"/>
            </a:p>
          </p:txBody>
        </p:sp>
        <p:sp>
          <p:nvSpPr>
            <p:cNvPr id="7198" name="Rectangle 36"/>
            <p:cNvSpPr>
              <a:spLocks noChangeArrowheads="1"/>
            </p:cNvSpPr>
            <p:nvPr/>
          </p:nvSpPr>
          <p:spPr bwMode="auto">
            <a:xfrm>
              <a:off x="1206" y="2305"/>
              <a:ext cx="2378" cy="9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latin typeface="黑体" panose="02010609060101010101" charset="-122"/>
                  <a:ea typeface="黑体" panose="02010609060101010101" charset="-122"/>
                </a:rPr>
                <a:t>让我们一起加油吧！惊喜等着你哦！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125980" y="1022769"/>
            <a:ext cx="4892040" cy="3507536"/>
            <a:chOff x="214282" y="928670"/>
            <a:chExt cx="8715436" cy="5929330"/>
          </a:xfrm>
        </p:grpSpPr>
        <p:grpSp>
          <p:nvGrpSpPr>
            <p:cNvPr id="29" name="组合 28"/>
            <p:cNvGrpSpPr/>
            <p:nvPr/>
          </p:nvGrpSpPr>
          <p:grpSpPr>
            <a:xfrm>
              <a:off x="214282" y="928670"/>
              <a:ext cx="8715436" cy="5929330"/>
              <a:chOff x="214282" y="928670"/>
              <a:chExt cx="8715436" cy="5929330"/>
            </a:xfrm>
          </p:grpSpPr>
          <p:grpSp>
            <p:nvGrpSpPr>
              <p:cNvPr id="3" name="Group 27"/>
              <p:cNvGrpSpPr/>
              <p:nvPr/>
            </p:nvGrpSpPr>
            <p:grpSpPr bwMode="auto">
              <a:xfrm>
                <a:off x="214282" y="928670"/>
                <a:ext cx="8715436" cy="5929330"/>
                <a:chOff x="1344" y="1824"/>
                <a:chExt cx="2880" cy="2082"/>
              </a:xfrm>
            </p:grpSpPr>
            <p:pic>
              <p:nvPicPr>
                <p:cNvPr id="14362" name="Picture 28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344" y="1824"/>
                  <a:ext cx="2880" cy="2082"/>
                </a:xfrm>
                <a:prstGeom prst="rect">
                  <a:avLst/>
                </a:prstGeom>
                <a:noFill/>
                <a:ln w="57150" algn="ctr">
                  <a:solidFill>
                    <a:srgbClr val="FF66CC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95261" name="AutoShape 29"/>
                <p:cNvSpPr>
                  <a:spLocks noChangeArrowheads="1"/>
                </p:cNvSpPr>
                <p:nvPr/>
              </p:nvSpPr>
              <p:spPr bwMode="auto">
                <a:xfrm>
                  <a:off x="2976" y="2352"/>
                  <a:ext cx="192" cy="193"/>
                </a:xfrm>
                <a:prstGeom prst="star5">
                  <a:avLst/>
                </a:prstGeom>
                <a:solidFill>
                  <a:srgbClr val="C00000"/>
                </a:solidFill>
                <a:ln w="57150" algn="ctr">
                  <a:solidFill>
                    <a:srgbClr val="FF66CC"/>
                  </a:solidFill>
                  <a:miter lim="800000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350"/>
                </a:p>
              </p:txBody>
            </p:sp>
          </p:grpSp>
          <p:sp>
            <p:nvSpPr>
              <p:cNvPr id="28" name="平行四边形 27"/>
              <p:cNvSpPr/>
              <p:nvPr/>
            </p:nvSpPr>
            <p:spPr>
              <a:xfrm>
                <a:off x="1714480" y="2071678"/>
                <a:ext cx="1785950" cy="571504"/>
              </a:xfrm>
              <a:prstGeom prst="parallelogram">
                <a:avLst>
                  <a:gd name="adj" fmla="val 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30" name="矩形 29"/>
            <p:cNvSpPr/>
            <p:nvPr/>
          </p:nvSpPr>
          <p:spPr>
            <a:xfrm>
              <a:off x="428596" y="6143644"/>
              <a:ext cx="2214578" cy="2143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4342" name="Freeform 72"/>
          <p:cNvSpPr/>
          <p:nvPr/>
        </p:nvSpPr>
        <p:spPr bwMode="auto">
          <a:xfrm>
            <a:off x="5715000" y="1085850"/>
            <a:ext cx="1095375" cy="3381375"/>
          </a:xfrm>
          <a:custGeom>
            <a:avLst/>
            <a:gdLst>
              <a:gd name="T0" fmla="*/ 2147483647 w 920"/>
              <a:gd name="T1" fmla="*/ 2147483647 h 2840"/>
              <a:gd name="T2" fmla="*/ 2147483647 w 920"/>
              <a:gd name="T3" fmla="*/ 2147483647 h 2840"/>
              <a:gd name="T4" fmla="*/ 2147483647 w 920"/>
              <a:gd name="T5" fmla="*/ 2147483647 h 2840"/>
              <a:gd name="T6" fmla="*/ 2147483647 w 920"/>
              <a:gd name="T7" fmla="*/ 2147483647 h 2840"/>
              <a:gd name="T8" fmla="*/ 2147483647 w 920"/>
              <a:gd name="T9" fmla="*/ 2147483647 h 2840"/>
              <a:gd name="T10" fmla="*/ 2147483647 w 920"/>
              <a:gd name="T11" fmla="*/ 2147483647 h 2840"/>
              <a:gd name="T12" fmla="*/ 2147483647 w 920"/>
              <a:gd name="T13" fmla="*/ 2147483647 h 2840"/>
              <a:gd name="T14" fmla="*/ 2147483647 w 920"/>
              <a:gd name="T15" fmla="*/ 2147483647 h 2840"/>
              <a:gd name="T16" fmla="*/ 2147483647 w 920"/>
              <a:gd name="T17" fmla="*/ 2147483647 h 2840"/>
              <a:gd name="T18" fmla="*/ 2147483647 w 920"/>
              <a:gd name="T19" fmla="*/ 2147483647 h 2840"/>
              <a:gd name="T20" fmla="*/ 2147483647 w 920"/>
              <a:gd name="T21" fmla="*/ 2147483647 h 2840"/>
              <a:gd name="T22" fmla="*/ 2147483647 w 920"/>
              <a:gd name="T23" fmla="*/ 2147483647 h 2840"/>
              <a:gd name="T24" fmla="*/ 2147483647 w 920"/>
              <a:gd name="T25" fmla="*/ 2147483647 h 2840"/>
              <a:gd name="T26" fmla="*/ 2147483647 w 920"/>
              <a:gd name="T27" fmla="*/ 2147483647 h 2840"/>
              <a:gd name="T28" fmla="*/ 2147483647 w 920"/>
              <a:gd name="T29" fmla="*/ 2147483647 h 2840"/>
              <a:gd name="T30" fmla="*/ 2147483647 w 920"/>
              <a:gd name="T31" fmla="*/ 2147483647 h 2840"/>
              <a:gd name="T32" fmla="*/ 2147483647 w 920"/>
              <a:gd name="T33" fmla="*/ 2147483647 h 2840"/>
              <a:gd name="T34" fmla="*/ 2147483647 w 920"/>
              <a:gd name="T35" fmla="*/ 2147483647 h 2840"/>
              <a:gd name="T36" fmla="*/ 2147483647 w 920"/>
              <a:gd name="T37" fmla="*/ 2147483647 h 2840"/>
              <a:gd name="T38" fmla="*/ 2147483647 w 920"/>
              <a:gd name="T39" fmla="*/ 2147483647 h 2840"/>
              <a:gd name="T40" fmla="*/ 2147483647 w 920"/>
              <a:gd name="T41" fmla="*/ 2147483647 h 2840"/>
              <a:gd name="T42" fmla="*/ 2147483647 w 920"/>
              <a:gd name="T43" fmla="*/ 2147483647 h 2840"/>
              <a:gd name="T44" fmla="*/ 2147483647 w 920"/>
              <a:gd name="T45" fmla="*/ 2147483647 h 2840"/>
              <a:gd name="T46" fmla="*/ 2147483647 w 920"/>
              <a:gd name="T47" fmla="*/ 2147483647 h 2840"/>
              <a:gd name="T48" fmla="*/ 2147483647 w 920"/>
              <a:gd name="T49" fmla="*/ 2147483647 h 2840"/>
              <a:gd name="T50" fmla="*/ 2147483647 w 920"/>
              <a:gd name="T51" fmla="*/ 2147483647 h 2840"/>
              <a:gd name="T52" fmla="*/ 2147483647 w 920"/>
              <a:gd name="T53" fmla="*/ 2147483647 h 2840"/>
              <a:gd name="T54" fmla="*/ 2147483647 w 920"/>
              <a:gd name="T55" fmla="*/ 2147483647 h 2840"/>
              <a:gd name="T56" fmla="*/ 2147483647 w 920"/>
              <a:gd name="T57" fmla="*/ 2147483647 h 2840"/>
              <a:gd name="T58" fmla="*/ 2147483647 w 920"/>
              <a:gd name="T59" fmla="*/ 2147483647 h 2840"/>
              <a:gd name="T60" fmla="*/ 2147483647 w 920"/>
              <a:gd name="T61" fmla="*/ 2147483647 h 2840"/>
              <a:gd name="T62" fmla="*/ 2147483647 w 920"/>
              <a:gd name="T63" fmla="*/ 0 h 284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20"/>
              <a:gd name="T97" fmla="*/ 0 h 2840"/>
              <a:gd name="T98" fmla="*/ 920 w 920"/>
              <a:gd name="T99" fmla="*/ 2840 h 284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20" h="2840">
                <a:moveTo>
                  <a:pt x="920" y="2832"/>
                </a:moveTo>
                <a:cubicBezTo>
                  <a:pt x="888" y="2832"/>
                  <a:pt x="856" y="2832"/>
                  <a:pt x="824" y="2832"/>
                </a:cubicBezTo>
                <a:cubicBezTo>
                  <a:pt x="792" y="2832"/>
                  <a:pt x="752" y="2840"/>
                  <a:pt x="728" y="2832"/>
                </a:cubicBezTo>
                <a:cubicBezTo>
                  <a:pt x="704" y="2824"/>
                  <a:pt x="704" y="2800"/>
                  <a:pt x="680" y="2784"/>
                </a:cubicBezTo>
                <a:cubicBezTo>
                  <a:pt x="656" y="2768"/>
                  <a:pt x="616" y="2744"/>
                  <a:pt x="584" y="2736"/>
                </a:cubicBezTo>
                <a:cubicBezTo>
                  <a:pt x="552" y="2728"/>
                  <a:pt x="520" y="2752"/>
                  <a:pt x="488" y="2736"/>
                </a:cubicBezTo>
                <a:cubicBezTo>
                  <a:pt x="456" y="2720"/>
                  <a:pt x="424" y="2664"/>
                  <a:pt x="392" y="2640"/>
                </a:cubicBezTo>
                <a:cubicBezTo>
                  <a:pt x="360" y="2616"/>
                  <a:pt x="320" y="2632"/>
                  <a:pt x="296" y="2592"/>
                </a:cubicBezTo>
                <a:cubicBezTo>
                  <a:pt x="272" y="2552"/>
                  <a:pt x="264" y="2472"/>
                  <a:pt x="248" y="2400"/>
                </a:cubicBezTo>
                <a:cubicBezTo>
                  <a:pt x="232" y="2328"/>
                  <a:pt x="216" y="2232"/>
                  <a:pt x="200" y="2160"/>
                </a:cubicBezTo>
                <a:cubicBezTo>
                  <a:pt x="184" y="2088"/>
                  <a:pt x="160" y="2016"/>
                  <a:pt x="152" y="1968"/>
                </a:cubicBezTo>
                <a:cubicBezTo>
                  <a:pt x="144" y="1920"/>
                  <a:pt x="144" y="1912"/>
                  <a:pt x="152" y="1872"/>
                </a:cubicBezTo>
                <a:cubicBezTo>
                  <a:pt x="160" y="1832"/>
                  <a:pt x="192" y="1776"/>
                  <a:pt x="200" y="1728"/>
                </a:cubicBezTo>
                <a:cubicBezTo>
                  <a:pt x="208" y="1680"/>
                  <a:pt x="192" y="1616"/>
                  <a:pt x="200" y="1584"/>
                </a:cubicBezTo>
                <a:cubicBezTo>
                  <a:pt x="208" y="1552"/>
                  <a:pt x="240" y="1560"/>
                  <a:pt x="248" y="1536"/>
                </a:cubicBezTo>
                <a:cubicBezTo>
                  <a:pt x="256" y="1512"/>
                  <a:pt x="248" y="1472"/>
                  <a:pt x="248" y="1440"/>
                </a:cubicBezTo>
                <a:cubicBezTo>
                  <a:pt x="248" y="1408"/>
                  <a:pt x="248" y="1376"/>
                  <a:pt x="248" y="1344"/>
                </a:cubicBezTo>
                <a:cubicBezTo>
                  <a:pt x="248" y="1312"/>
                  <a:pt x="256" y="1280"/>
                  <a:pt x="248" y="1248"/>
                </a:cubicBezTo>
                <a:cubicBezTo>
                  <a:pt x="240" y="1216"/>
                  <a:pt x="216" y="1176"/>
                  <a:pt x="200" y="1152"/>
                </a:cubicBezTo>
                <a:cubicBezTo>
                  <a:pt x="184" y="1128"/>
                  <a:pt x="168" y="1120"/>
                  <a:pt x="152" y="1104"/>
                </a:cubicBezTo>
                <a:cubicBezTo>
                  <a:pt x="136" y="1088"/>
                  <a:pt x="120" y="1088"/>
                  <a:pt x="104" y="1056"/>
                </a:cubicBezTo>
                <a:cubicBezTo>
                  <a:pt x="88" y="1024"/>
                  <a:pt x="72" y="944"/>
                  <a:pt x="56" y="912"/>
                </a:cubicBezTo>
                <a:cubicBezTo>
                  <a:pt x="40" y="880"/>
                  <a:pt x="16" y="888"/>
                  <a:pt x="8" y="864"/>
                </a:cubicBezTo>
                <a:cubicBezTo>
                  <a:pt x="0" y="840"/>
                  <a:pt x="0" y="800"/>
                  <a:pt x="8" y="768"/>
                </a:cubicBezTo>
                <a:cubicBezTo>
                  <a:pt x="16" y="736"/>
                  <a:pt x="48" y="704"/>
                  <a:pt x="56" y="672"/>
                </a:cubicBezTo>
                <a:cubicBezTo>
                  <a:pt x="64" y="640"/>
                  <a:pt x="48" y="616"/>
                  <a:pt x="56" y="576"/>
                </a:cubicBezTo>
                <a:cubicBezTo>
                  <a:pt x="64" y="536"/>
                  <a:pt x="96" y="480"/>
                  <a:pt x="104" y="432"/>
                </a:cubicBezTo>
                <a:cubicBezTo>
                  <a:pt x="112" y="384"/>
                  <a:pt x="104" y="336"/>
                  <a:pt x="104" y="288"/>
                </a:cubicBezTo>
                <a:cubicBezTo>
                  <a:pt x="104" y="240"/>
                  <a:pt x="104" y="176"/>
                  <a:pt x="104" y="144"/>
                </a:cubicBezTo>
                <a:cubicBezTo>
                  <a:pt x="104" y="112"/>
                  <a:pt x="104" y="112"/>
                  <a:pt x="104" y="96"/>
                </a:cubicBezTo>
                <a:cubicBezTo>
                  <a:pt x="104" y="80"/>
                  <a:pt x="104" y="64"/>
                  <a:pt x="104" y="48"/>
                </a:cubicBezTo>
                <a:cubicBezTo>
                  <a:pt x="104" y="32"/>
                  <a:pt x="104" y="8"/>
                  <a:pt x="104" y="0"/>
                </a:cubicBezTo>
              </a:path>
            </a:pathLst>
          </a:custGeom>
          <a:noFill/>
          <a:ln w="9525">
            <a:noFill/>
            <a:round/>
          </a:ln>
        </p:spPr>
        <p:txBody>
          <a:bodyPr/>
          <a:lstStyle/>
          <a:p>
            <a:endParaRPr lang="zh-CN" altLang="en-US" sz="1350"/>
          </a:p>
        </p:txBody>
      </p:sp>
      <p:sp>
        <p:nvSpPr>
          <p:cNvPr id="26" name="矩形 25"/>
          <p:cNvSpPr/>
          <p:nvPr/>
        </p:nvSpPr>
        <p:spPr>
          <a:xfrm>
            <a:off x="397698" y="331612"/>
            <a:ext cx="1717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2125980" y="1194219"/>
            <a:ext cx="4892040" cy="3507536"/>
            <a:chOff x="214282" y="928670"/>
            <a:chExt cx="8715436" cy="5929330"/>
          </a:xfrm>
        </p:grpSpPr>
        <p:grpSp>
          <p:nvGrpSpPr>
            <p:cNvPr id="30" name="组合 29"/>
            <p:cNvGrpSpPr/>
            <p:nvPr/>
          </p:nvGrpSpPr>
          <p:grpSpPr>
            <a:xfrm>
              <a:off x="214282" y="928670"/>
              <a:ext cx="8715436" cy="5929330"/>
              <a:chOff x="214282" y="928670"/>
              <a:chExt cx="8715436" cy="5929330"/>
            </a:xfrm>
          </p:grpSpPr>
          <p:grpSp>
            <p:nvGrpSpPr>
              <p:cNvPr id="34" name="Group 27"/>
              <p:cNvGrpSpPr/>
              <p:nvPr/>
            </p:nvGrpSpPr>
            <p:grpSpPr bwMode="auto">
              <a:xfrm>
                <a:off x="214282" y="928670"/>
                <a:ext cx="8715436" cy="5929330"/>
                <a:chOff x="1344" y="1824"/>
                <a:chExt cx="2880" cy="2082"/>
              </a:xfrm>
            </p:grpSpPr>
            <p:pic>
              <p:nvPicPr>
                <p:cNvPr id="36" name="Picture 28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344" y="1824"/>
                  <a:ext cx="2880" cy="2082"/>
                </a:xfrm>
                <a:prstGeom prst="rect">
                  <a:avLst/>
                </a:prstGeom>
                <a:noFill/>
                <a:ln w="57150" algn="ctr">
                  <a:solidFill>
                    <a:srgbClr val="FF66CC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37" name="AutoShape 29"/>
                <p:cNvSpPr>
                  <a:spLocks noChangeArrowheads="1"/>
                </p:cNvSpPr>
                <p:nvPr/>
              </p:nvSpPr>
              <p:spPr bwMode="auto">
                <a:xfrm>
                  <a:off x="2976" y="2352"/>
                  <a:ext cx="192" cy="193"/>
                </a:xfrm>
                <a:prstGeom prst="star5">
                  <a:avLst/>
                </a:prstGeom>
                <a:solidFill>
                  <a:srgbClr val="C00000"/>
                </a:solidFill>
                <a:ln w="57150" algn="ctr">
                  <a:solidFill>
                    <a:srgbClr val="FF66CC"/>
                  </a:solidFill>
                  <a:miter lim="800000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350"/>
                </a:p>
              </p:txBody>
            </p:sp>
          </p:grpSp>
          <p:sp>
            <p:nvSpPr>
              <p:cNvPr id="35" name="平行四边形 34"/>
              <p:cNvSpPr/>
              <p:nvPr/>
            </p:nvSpPr>
            <p:spPr>
              <a:xfrm>
                <a:off x="1714480" y="2071678"/>
                <a:ext cx="1785950" cy="571504"/>
              </a:xfrm>
              <a:prstGeom prst="parallelogram">
                <a:avLst>
                  <a:gd name="adj" fmla="val 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33" name="矩形 32"/>
            <p:cNvSpPr/>
            <p:nvPr/>
          </p:nvSpPr>
          <p:spPr>
            <a:xfrm>
              <a:off x="428596" y="6143644"/>
              <a:ext cx="2214578" cy="2143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4342" name="Freeform 72"/>
          <p:cNvSpPr/>
          <p:nvPr/>
        </p:nvSpPr>
        <p:spPr bwMode="auto">
          <a:xfrm>
            <a:off x="5715000" y="1257300"/>
            <a:ext cx="1095375" cy="3381375"/>
          </a:xfrm>
          <a:custGeom>
            <a:avLst/>
            <a:gdLst>
              <a:gd name="T0" fmla="*/ 2147483647 w 920"/>
              <a:gd name="T1" fmla="*/ 2147483647 h 2840"/>
              <a:gd name="T2" fmla="*/ 2147483647 w 920"/>
              <a:gd name="T3" fmla="*/ 2147483647 h 2840"/>
              <a:gd name="T4" fmla="*/ 2147483647 w 920"/>
              <a:gd name="T5" fmla="*/ 2147483647 h 2840"/>
              <a:gd name="T6" fmla="*/ 2147483647 w 920"/>
              <a:gd name="T7" fmla="*/ 2147483647 h 2840"/>
              <a:gd name="T8" fmla="*/ 2147483647 w 920"/>
              <a:gd name="T9" fmla="*/ 2147483647 h 2840"/>
              <a:gd name="T10" fmla="*/ 2147483647 w 920"/>
              <a:gd name="T11" fmla="*/ 2147483647 h 2840"/>
              <a:gd name="T12" fmla="*/ 2147483647 w 920"/>
              <a:gd name="T13" fmla="*/ 2147483647 h 2840"/>
              <a:gd name="T14" fmla="*/ 2147483647 w 920"/>
              <a:gd name="T15" fmla="*/ 2147483647 h 2840"/>
              <a:gd name="T16" fmla="*/ 2147483647 w 920"/>
              <a:gd name="T17" fmla="*/ 2147483647 h 2840"/>
              <a:gd name="T18" fmla="*/ 2147483647 w 920"/>
              <a:gd name="T19" fmla="*/ 2147483647 h 2840"/>
              <a:gd name="T20" fmla="*/ 2147483647 w 920"/>
              <a:gd name="T21" fmla="*/ 2147483647 h 2840"/>
              <a:gd name="T22" fmla="*/ 2147483647 w 920"/>
              <a:gd name="T23" fmla="*/ 2147483647 h 2840"/>
              <a:gd name="T24" fmla="*/ 2147483647 w 920"/>
              <a:gd name="T25" fmla="*/ 2147483647 h 2840"/>
              <a:gd name="T26" fmla="*/ 2147483647 w 920"/>
              <a:gd name="T27" fmla="*/ 2147483647 h 2840"/>
              <a:gd name="T28" fmla="*/ 2147483647 w 920"/>
              <a:gd name="T29" fmla="*/ 2147483647 h 2840"/>
              <a:gd name="T30" fmla="*/ 2147483647 w 920"/>
              <a:gd name="T31" fmla="*/ 2147483647 h 2840"/>
              <a:gd name="T32" fmla="*/ 2147483647 w 920"/>
              <a:gd name="T33" fmla="*/ 2147483647 h 2840"/>
              <a:gd name="T34" fmla="*/ 2147483647 w 920"/>
              <a:gd name="T35" fmla="*/ 2147483647 h 2840"/>
              <a:gd name="T36" fmla="*/ 2147483647 w 920"/>
              <a:gd name="T37" fmla="*/ 2147483647 h 2840"/>
              <a:gd name="T38" fmla="*/ 2147483647 w 920"/>
              <a:gd name="T39" fmla="*/ 2147483647 h 2840"/>
              <a:gd name="T40" fmla="*/ 2147483647 w 920"/>
              <a:gd name="T41" fmla="*/ 2147483647 h 2840"/>
              <a:gd name="T42" fmla="*/ 2147483647 w 920"/>
              <a:gd name="T43" fmla="*/ 2147483647 h 2840"/>
              <a:gd name="T44" fmla="*/ 2147483647 w 920"/>
              <a:gd name="T45" fmla="*/ 2147483647 h 2840"/>
              <a:gd name="T46" fmla="*/ 2147483647 w 920"/>
              <a:gd name="T47" fmla="*/ 2147483647 h 2840"/>
              <a:gd name="T48" fmla="*/ 2147483647 w 920"/>
              <a:gd name="T49" fmla="*/ 2147483647 h 2840"/>
              <a:gd name="T50" fmla="*/ 2147483647 w 920"/>
              <a:gd name="T51" fmla="*/ 2147483647 h 2840"/>
              <a:gd name="T52" fmla="*/ 2147483647 w 920"/>
              <a:gd name="T53" fmla="*/ 2147483647 h 2840"/>
              <a:gd name="T54" fmla="*/ 2147483647 w 920"/>
              <a:gd name="T55" fmla="*/ 2147483647 h 2840"/>
              <a:gd name="T56" fmla="*/ 2147483647 w 920"/>
              <a:gd name="T57" fmla="*/ 2147483647 h 2840"/>
              <a:gd name="T58" fmla="*/ 2147483647 w 920"/>
              <a:gd name="T59" fmla="*/ 2147483647 h 2840"/>
              <a:gd name="T60" fmla="*/ 2147483647 w 920"/>
              <a:gd name="T61" fmla="*/ 2147483647 h 2840"/>
              <a:gd name="T62" fmla="*/ 2147483647 w 920"/>
              <a:gd name="T63" fmla="*/ 0 h 284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20"/>
              <a:gd name="T97" fmla="*/ 0 h 2840"/>
              <a:gd name="T98" fmla="*/ 920 w 920"/>
              <a:gd name="T99" fmla="*/ 2840 h 284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20" h="2840">
                <a:moveTo>
                  <a:pt x="920" y="2832"/>
                </a:moveTo>
                <a:cubicBezTo>
                  <a:pt x="888" y="2832"/>
                  <a:pt x="856" y="2832"/>
                  <a:pt x="824" y="2832"/>
                </a:cubicBezTo>
                <a:cubicBezTo>
                  <a:pt x="792" y="2832"/>
                  <a:pt x="752" y="2840"/>
                  <a:pt x="728" y="2832"/>
                </a:cubicBezTo>
                <a:cubicBezTo>
                  <a:pt x="704" y="2824"/>
                  <a:pt x="704" y="2800"/>
                  <a:pt x="680" y="2784"/>
                </a:cubicBezTo>
                <a:cubicBezTo>
                  <a:pt x="656" y="2768"/>
                  <a:pt x="616" y="2744"/>
                  <a:pt x="584" y="2736"/>
                </a:cubicBezTo>
                <a:cubicBezTo>
                  <a:pt x="552" y="2728"/>
                  <a:pt x="520" y="2752"/>
                  <a:pt x="488" y="2736"/>
                </a:cubicBezTo>
                <a:cubicBezTo>
                  <a:pt x="456" y="2720"/>
                  <a:pt x="424" y="2664"/>
                  <a:pt x="392" y="2640"/>
                </a:cubicBezTo>
                <a:cubicBezTo>
                  <a:pt x="360" y="2616"/>
                  <a:pt x="320" y="2632"/>
                  <a:pt x="296" y="2592"/>
                </a:cubicBezTo>
                <a:cubicBezTo>
                  <a:pt x="272" y="2552"/>
                  <a:pt x="264" y="2472"/>
                  <a:pt x="248" y="2400"/>
                </a:cubicBezTo>
                <a:cubicBezTo>
                  <a:pt x="232" y="2328"/>
                  <a:pt x="216" y="2232"/>
                  <a:pt x="200" y="2160"/>
                </a:cubicBezTo>
                <a:cubicBezTo>
                  <a:pt x="184" y="2088"/>
                  <a:pt x="160" y="2016"/>
                  <a:pt x="152" y="1968"/>
                </a:cubicBezTo>
                <a:cubicBezTo>
                  <a:pt x="144" y="1920"/>
                  <a:pt x="144" y="1912"/>
                  <a:pt x="152" y="1872"/>
                </a:cubicBezTo>
                <a:cubicBezTo>
                  <a:pt x="160" y="1832"/>
                  <a:pt x="192" y="1776"/>
                  <a:pt x="200" y="1728"/>
                </a:cubicBezTo>
                <a:cubicBezTo>
                  <a:pt x="208" y="1680"/>
                  <a:pt x="192" y="1616"/>
                  <a:pt x="200" y="1584"/>
                </a:cubicBezTo>
                <a:cubicBezTo>
                  <a:pt x="208" y="1552"/>
                  <a:pt x="240" y="1560"/>
                  <a:pt x="248" y="1536"/>
                </a:cubicBezTo>
                <a:cubicBezTo>
                  <a:pt x="256" y="1512"/>
                  <a:pt x="248" y="1472"/>
                  <a:pt x="248" y="1440"/>
                </a:cubicBezTo>
                <a:cubicBezTo>
                  <a:pt x="248" y="1408"/>
                  <a:pt x="248" y="1376"/>
                  <a:pt x="248" y="1344"/>
                </a:cubicBezTo>
                <a:cubicBezTo>
                  <a:pt x="248" y="1312"/>
                  <a:pt x="256" y="1280"/>
                  <a:pt x="248" y="1248"/>
                </a:cubicBezTo>
                <a:cubicBezTo>
                  <a:pt x="240" y="1216"/>
                  <a:pt x="216" y="1176"/>
                  <a:pt x="200" y="1152"/>
                </a:cubicBezTo>
                <a:cubicBezTo>
                  <a:pt x="184" y="1128"/>
                  <a:pt x="168" y="1120"/>
                  <a:pt x="152" y="1104"/>
                </a:cubicBezTo>
                <a:cubicBezTo>
                  <a:pt x="136" y="1088"/>
                  <a:pt x="120" y="1088"/>
                  <a:pt x="104" y="1056"/>
                </a:cubicBezTo>
                <a:cubicBezTo>
                  <a:pt x="88" y="1024"/>
                  <a:pt x="72" y="944"/>
                  <a:pt x="56" y="912"/>
                </a:cubicBezTo>
                <a:cubicBezTo>
                  <a:pt x="40" y="880"/>
                  <a:pt x="16" y="888"/>
                  <a:pt x="8" y="864"/>
                </a:cubicBezTo>
                <a:cubicBezTo>
                  <a:pt x="0" y="840"/>
                  <a:pt x="0" y="800"/>
                  <a:pt x="8" y="768"/>
                </a:cubicBezTo>
                <a:cubicBezTo>
                  <a:pt x="16" y="736"/>
                  <a:pt x="48" y="704"/>
                  <a:pt x="56" y="672"/>
                </a:cubicBezTo>
                <a:cubicBezTo>
                  <a:pt x="64" y="640"/>
                  <a:pt x="48" y="616"/>
                  <a:pt x="56" y="576"/>
                </a:cubicBezTo>
                <a:cubicBezTo>
                  <a:pt x="64" y="536"/>
                  <a:pt x="96" y="480"/>
                  <a:pt x="104" y="432"/>
                </a:cubicBezTo>
                <a:cubicBezTo>
                  <a:pt x="112" y="384"/>
                  <a:pt x="104" y="336"/>
                  <a:pt x="104" y="288"/>
                </a:cubicBezTo>
                <a:cubicBezTo>
                  <a:pt x="104" y="240"/>
                  <a:pt x="104" y="176"/>
                  <a:pt x="104" y="144"/>
                </a:cubicBezTo>
                <a:cubicBezTo>
                  <a:pt x="104" y="112"/>
                  <a:pt x="104" y="112"/>
                  <a:pt x="104" y="96"/>
                </a:cubicBezTo>
                <a:cubicBezTo>
                  <a:pt x="104" y="80"/>
                  <a:pt x="104" y="64"/>
                  <a:pt x="104" y="48"/>
                </a:cubicBezTo>
                <a:cubicBezTo>
                  <a:pt x="104" y="32"/>
                  <a:pt x="104" y="8"/>
                  <a:pt x="104" y="0"/>
                </a:cubicBezTo>
              </a:path>
            </a:pathLst>
          </a:custGeom>
          <a:noFill/>
          <a:ln w="9525">
            <a:noFill/>
            <a:round/>
          </a:ln>
        </p:spPr>
        <p:txBody>
          <a:bodyPr/>
          <a:lstStyle/>
          <a:p>
            <a:endParaRPr lang="zh-CN" altLang="en-US" sz="1350"/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6286500" y="3429000"/>
            <a:ext cx="342900" cy="1714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2769814" y="410283"/>
            <a:ext cx="3954071" cy="707886"/>
          </a:xfrm>
          <a:prstGeom prst="rect">
            <a:avLst/>
          </a:prstGeom>
          <a:noFill/>
          <a:ln w="41275" algn="ctr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</a:rPr>
              <a:t>选择一种你喜欢的出行方式，</a:t>
            </a:r>
          </a:p>
          <a:p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</a:rPr>
              <a:t>和同桌讨论去水果小镇的路线。</a:t>
            </a:r>
          </a:p>
        </p:txBody>
      </p:sp>
      <p:grpSp>
        <p:nvGrpSpPr>
          <p:cNvPr id="4" name="组合 15"/>
          <p:cNvGrpSpPr/>
          <p:nvPr/>
        </p:nvGrpSpPr>
        <p:grpSpPr>
          <a:xfrm>
            <a:off x="4732735" y="4172527"/>
            <a:ext cx="1027505" cy="456623"/>
            <a:chOff x="4094493" y="5895871"/>
            <a:chExt cx="1285883" cy="585711"/>
          </a:xfrm>
        </p:grpSpPr>
        <p:pic>
          <p:nvPicPr>
            <p:cNvPr id="14" name="Picture 31" descr="t0165da2779d09c966b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161545" y="5964596"/>
              <a:ext cx="785818" cy="51698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sp>
          <p:nvSpPr>
            <p:cNvPr id="15" name="矩形 14"/>
            <p:cNvSpPr/>
            <p:nvPr/>
          </p:nvSpPr>
          <p:spPr>
            <a:xfrm>
              <a:off x="4094493" y="5895871"/>
              <a:ext cx="1285883" cy="384916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en-US" altLang="zh-CN" sz="1500" b="1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zh-CN" altLang="en-US" sz="15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" name="组合 22"/>
          <p:cNvGrpSpPr/>
          <p:nvPr/>
        </p:nvGrpSpPr>
        <p:grpSpPr>
          <a:xfrm>
            <a:off x="3744287" y="1416428"/>
            <a:ext cx="1027505" cy="514432"/>
            <a:chOff x="4857752" y="5857892"/>
            <a:chExt cx="1285883" cy="659862"/>
          </a:xfrm>
        </p:grpSpPr>
        <p:pic>
          <p:nvPicPr>
            <p:cNvPr id="24" name="Picture 31" descr="t0165da2779d09c966b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929190" y="6000768"/>
              <a:ext cx="785818" cy="51698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sp>
          <p:nvSpPr>
            <p:cNvPr id="25" name="矩形 24"/>
            <p:cNvSpPr/>
            <p:nvPr/>
          </p:nvSpPr>
          <p:spPr>
            <a:xfrm>
              <a:off x="4857752" y="5857892"/>
              <a:ext cx="1285883" cy="384915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en-US" altLang="zh-CN" sz="1500" b="1" dirty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zh-CN" altLang="en-US" sz="15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453394" y="4052009"/>
            <a:ext cx="150019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Library Station</a:t>
            </a:r>
            <a:endParaRPr lang="zh-CN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2438" y="1725209"/>
            <a:ext cx="1339463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 Town Station</a:t>
            </a:r>
            <a:endParaRPr lang="zh-CN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6455" y="4249963"/>
            <a:ext cx="1447265" cy="4154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Station</a:t>
            </a:r>
            <a:endParaRPr lang="zh-CN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75677" y="2100258"/>
            <a:ext cx="1369433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 Town Station</a:t>
            </a:r>
            <a:endParaRPr lang="zh-CN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流程图: 联系 31"/>
          <p:cNvSpPr/>
          <p:nvPr/>
        </p:nvSpPr>
        <p:spPr>
          <a:xfrm flipH="1" flipV="1">
            <a:off x="4124017" y="4284083"/>
            <a:ext cx="104305" cy="107157"/>
          </a:xfrm>
          <a:prstGeom prst="flowChartConnector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66CC"/>
              </a:solidFill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2188878" y="371087"/>
            <a:ext cx="4785141" cy="848970"/>
          </a:xfrm>
          <a:prstGeom prst="rect">
            <a:avLst/>
          </a:prstGeom>
          <a:noFill/>
          <a:ln w="9525">
            <a:noFill/>
            <a:round/>
          </a:ln>
        </p:spPr>
        <p:txBody>
          <a:bodyPr/>
          <a:lstStyle/>
          <a:p>
            <a:pPr marL="257175" indent="-257175" algn="just">
              <a:spcBef>
                <a:spcPct val="2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can take the …</a:t>
            </a:r>
          </a:p>
          <a:p>
            <a:pPr marL="257175" indent="-257175" algn="just">
              <a:spcBef>
                <a:spcPct val="2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get </a:t>
            </a:r>
            <a:r>
              <a:rPr lang="en-US" altLang="zh-C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… at … and get </a:t>
            </a:r>
            <a:r>
              <a:rPr lang="en-US" altLang="zh-C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… at …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7698" y="331612"/>
            <a:ext cx="1717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82382" y="4408278"/>
            <a:ext cx="1394805" cy="338554"/>
          </a:xfrm>
          <a:prstGeom prst="rect">
            <a:avLst/>
          </a:prstGeom>
          <a:solidFill>
            <a:srgbClr val="FF66CC"/>
          </a:solidFill>
        </p:spPr>
        <p:txBody>
          <a:bodyPr wrap="none">
            <a:spAutoFit/>
          </a:bodyPr>
          <a:lstStyle/>
          <a:p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Hai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home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0" grpId="0"/>
      <p:bldP spid="31770" grpId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61" descr="QQ图片20141106141244_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28744" y="956824"/>
            <a:ext cx="5700756" cy="376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56570" y="3943360"/>
            <a:ext cx="152400" cy="378619"/>
          </a:xfrm>
          <a:prstGeom prst="rect">
            <a:avLst/>
          </a:prstGeom>
          <a:noFill/>
          <a:ln w="19050" algn="ctr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3257550" y="1543050"/>
            <a:ext cx="1428750" cy="5143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zh-CN" altLang="zh-CN" sz="2400"/>
          </a:p>
        </p:txBody>
      </p:sp>
      <p:pic>
        <p:nvPicPr>
          <p:cNvPr id="29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182352">
            <a:off x="2885761" y="3666658"/>
            <a:ext cx="800100" cy="196825"/>
          </a:xfrm>
          <a:prstGeom prst="rect">
            <a:avLst/>
          </a:prstGeom>
          <a:solidFill>
            <a:srgbClr val="33CCCC"/>
          </a:solidFill>
          <a:ln w="41275" algn="ctr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39892" y="1017974"/>
            <a:ext cx="748904" cy="209550"/>
          </a:xfrm>
          <a:prstGeom prst="rect">
            <a:avLst/>
          </a:prstGeom>
          <a:noFill/>
          <a:ln w="38100" algn="ctr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1" name="Oval 39"/>
          <p:cNvSpPr>
            <a:spLocks noChangeArrowheads="1"/>
          </p:cNvSpPr>
          <p:nvPr/>
        </p:nvSpPr>
        <p:spPr bwMode="auto">
          <a:xfrm>
            <a:off x="5054207" y="192880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2" name="Oval 40"/>
          <p:cNvSpPr>
            <a:spLocks noChangeArrowheads="1"/>
          </p:cNvSpPr>
          <p:nvPr/>
        </p:nvSpPr>
        <p:spPr bwMode="auto">
          <a:xfrm rot="5400000">
            <a:off x="3818330" y="412909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4" name="Oval 41"/>
          <p:cNvSpPr>
            <a:spLocks noChangeArrowheads="1"/>
          </p:cNvSpPr>
          <p:nvPr/>
        </p:nvSpPr>
        <p:spPr bwMode="auto">
          <a:xfrm>
            <a:off x="6072198" y="4018370"/>
            <a:ext cx="114300" cy="2286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5" name="Oval 43"/>
          <p:cNvSpPr>
            <a:spLocks noChangeArrowheads="1"/>
          </p:cNvSpPr>
          <p:nvPr/>
        </p:nvSpPr>
        <p:spPr bwMode="auto">
          <a:xfrm>
            <a:off x="6500826" y="192880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pic>
        <p:nvPicPr>
          <p:cNvPr id="36" name="Picture 22" descr="图片4副本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57950" y="3657601"/>
            <a:ext cx="971550" cy="72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Oval 66"/>
          <p:cNvSpPr>
            <a:spLocks noChangeArrowheads="1"/>
          </p:cNvSpPr>
          <p:nvPr/>
        </p:nvSpPr>
        <p:spPr bwMode="auto">
          <a:xfrm rot="5627850">
            <a:off x="3771900" y="2800350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8" name="Oval 67"/>
          <p:cNvSpPr>
            <a:spLocks noChangeArrowheads="1"/>
          </p:cNvSpPr>
          <p:nvPr/>
        </p:nvSpPr>
        <p:spPr bwMode="auto">
          <a:xfrm rot="10800000">
            <a:off x="4839893" y="3375428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9" name="Oval 68"/>
          <p:cNvSpPr>
            <a:spLocks noChangeArrowheads="1"/>
          </p:cNvSpPr>
          <p:nvPr/>
        </p:nvSpPr>
        <p:spPr bwMode="auto">
          <a:xfrm rot="5619133">
            <a:off x="3771900" y="1600200"/>
            <a:ext cx="228600" cy="114300"/>
          </a:xfrm>
          <a:prstGeom prst="ellipse">
            <a:avLst/>
          </a:prstGeom>
          <a:solidFill>
            <a:srgbClr val="C00000"/>
          </a:solidFill>
          <a:ln w="28575" algn="ctr">
            <a:solidFill>
              <a:srgbClr val="0070C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0" name="十字星 39"/>
          <p:cNvSpPr/>
          <p:nvPr/>
        </p:nvSpPr>
        <p:spPr>
          <a:xfrm>
            <a:off x="2803909" y="2839642"/>
            <a:ext cx="267893" cy="267893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533971" y="508600"/>
            <a:ext cx="1930400" cy="523220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altLang="zh-CN" sz="28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Fruit Town</a:t>
            </a:r>
            <a:endParaRPr lang="zh-CN" altLang="en-US" sz="28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98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80762" y="341638"/>
            <a:ext cx="1606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tell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408</Words>
  <Application>Microsoft Office PowerPoint</Application>
  <PresentationFormat>全屏显示(16:9)</PresentationFormat>
  <Paragraphs>63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黑体</vt:lpstr>
      <vt:lpstr>思源黑体 CN Regular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参考句型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2018-09-04T08:11:00Z</dcterms:created>
  <dcterms:modified xsi:type="dcterms:W3CDTF">2023-01-17T02:45:15Z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548B575C2B484ACE958B44B03D544B73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