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3" r:id="rId2"/>
    <p:sldId id="259" r:id="rId3"/>
    <p:sldId id="301" r:id="rId4"/>
    <p:sldId id="302" r:id="rId5"/>
    <p:sldId id="303" r:id="rId6"/>
    <p:sldId id="304" r:id="rId7"/>
    <p:sldId id="305" r:id="rId8"/>
    <p:sldId id="306" r:id="rId9"/>
    <p:sldId id="299" r:id="rId10"/>
    <p:sldId id="307" r:id="rId11"/>
    <p:sldId id="308" r:id="rId12"/>
    <p:sldId id="309" r:id="rId13"/>
    <p:sldId id="31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8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90" y="-264"/>
      </p:cViewPr>
      <p:guideLst>
        <p:guide orient="horz" pos="317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页眉占位符 3686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7" name="日期占位符 36866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8" name="页脚占位符 36867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noProof="1" dirty="0"/>
            </a:lvl1pPr>
          </a:lstStyle>
          <a:p>
            <a:endParaRPr lang="zh-CN" altLang="en-US"/>
          </a:p>
        </p:txBody>
      </p:sp>
      <p:sp>
        <p:nvSpPr>
          <p:cNvPr id="36869" name="灯片编号占位符 3686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fld id="{975C1766-6D89-470B-A013-F936E67D7DA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BF8B2-9F55-470D-9045-62E8E62CDFB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E2B83-E9C8-43E7-89A9-E700AA0C20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4E2B83-E9C8-43E7-89A9-E700AA0C207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2147" y="0"/>
            <a:ext cx="917614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-1922462" y="17491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6F30837-B7B5-4BCA-817D-1F4D045A63F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A18BC49-B376-4191-BC76-31D0DCA042D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25439"/>
            <a:ext cx="2057400" cy="58007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25439"/>
            <a:ext cx="6019800" cy="580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36FC2A7-EB8A-48F6-9DE4-ACEF677E7C7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5446B11-0702-46FC-97EE-6A7857E363B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表占位符 2"/>
          <p:cNvSpPr>
            <a:spLocks noGrp="1"/>
          </p:cNvSpPr>
          <p:nvPr>
            <p:ph type="chart" idx="1" hasCustomPrompt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单击图标添加图表</a:t>
            </a:r>
            <a:endParaRPr lang="zh-CN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436FC2A7-EB8A-48F6-9DE4-ACEF677E7C7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05446B11-0702-46FC-97EE-6A7857E363B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6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36FC2A7-EB8A-48F6-9DE4-ACEF677E7C7E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446B11-0702-46FC-97EE-6A7857E363BC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F7E8A02-B58F-486F-BC4A-7B5AED22CDA1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92FE94C-41AE-4A2C-90C8-AEDFC791E78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6876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221089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021388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C6413F7D-D53D-406B-889B-91BBE8936EEF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21388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76988" y="5992813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19D09C2E-EF4C-42FB-82CE-E73B0285D9A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A386DCB-2DE3-49DC-9BD6-B6871842F95D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73BF58F-6510-4091-A544-6678A453223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63539AD2-0C4F-4DFF-BDFC-441B7DDD560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BC2D8030-0BE4-4755-870B-8D918A147ECF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95F159D9-4895-40C8-B46F-AC73C812546C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8BE1ACE9-68D4-4535-9D14-3B33BE3B096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F1C328EC-4DBC-4A78-B801-3A1671B0F424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AB90A416-3AFF-4518-AF7E-F3F53A30FA4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EA01167-28EB-4943-8C61-82C2FACDAA63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DA886B8F-CB44-4472-BF76-C88FA28461FE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2D96580A-A901-4A98-8C16-B24D1710A97A}" type="datetimeFigureOut">
              <a:rPr lang="zh-CN" altLang="en-US" smtClean="0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>
                <a:latin typeface="Arial" panose="020B0604020202020204" pitchFamily="34" charset="0"/>
                <a:ea typeface="楷体" panose="02010609060101010101" pitchFamily="49" charset="-122"/>
              </a:defRPr>
            </a:lvl1pPr>
          </a:lstStyle>
          <a:p>
            <a:fld id="{53627C03-1D78-4B36-87B3-8FB9F1E3B354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6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917575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5123" name="文本占位符 5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2030414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just" rtl="0" eaLnBrk="1" fontAlgn="base" hangingPunct="1">
        <a:lnSpc>
          <a:spcPct val="15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50000"/>
        </a:lnSpc>
        <a:spcBef>
          <a:spcPct val="20000"/>
        </a:spcBef>
        <a:spcAft>
          <a:spcPct val="0"/>
        </a:spcAft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9219"/>
          <p:cNvSpPr txBox="1">
            <a:spLocks noChangeArrowheads="1"/>
          </p:cNvSpPr>
          <p:nvPr/>
        </p:nvSpPr>
        <p:spPr bwMode="auto">
          <a:xfrm>
            <a:off x="615950" y="1079918"/>
            <a:ext cx="7920038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Days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and Months</a:t>
            </a:r>
          </a:p>
          <a:p>
            <a:pPr algn="ctr"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Lesson 42  </a:t>
            </a:r>
            <a:r>
              <a:rPr lang="en-US" altLang="zh-CN" sz="4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Happy </a:t>
            </a:r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Holidays!</a:t>
            </a:r>
          </a:p>
        </p:txBody>
      </p:sp>
      <p:sp>
        <p:nvSpPr>
          <p:cNvPr id="3" name="矩形 2"/>
          <p:cNvSpPr/>
          <p:nvPr/>
        </p:nvSpPr>
        <p:spPr>
          <a:xfrm>
            <a:off x="2928722" y="56019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文本框 78851"/>
          <p:cNvSpPr txBox="1">
            <a:spLocks noChangeArrowheads="1"/>
          </p:cNvSpPr>
          <p:nvPr/>
        </p:nvSpPr>
        <p:spPr bwMode="auto">
          <a:xfrm>
            <a:off x="19050" y="790575"/>
            <a:ext cx="8963025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【拓展】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现在进行时表示将来的动词还有</a:t>
            </a:r>
            <a:r>
              <a:rPr lang="en-US" altLang="zh-CN" sz="2800" b="1" dirty="0">
                <a:latin typeface="Times New Roman" panose="02020603050405020304" pitchFamily="18" charset="0"/>
              </a:rPr>
              <a:t>fly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walk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drive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take (a bus/taxi)</a:t>
            </a:r>
            <a:r>
              <a:rPr lang="zh-CN" altLang="en-US" sz="2800" b="1" dirty="0">
                <a:latin typeface="Times New Roman" panose="02020603050405020304" pitchFamily="18" charset="0"/>
              </a:rPr>
              <a:t>等，表示交通方式、行程安排的动词，也常用现在进行时表示将来。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02</a:t>
            </a:r>
            <a:r>
              <a:rPr lang="en-US" altLang="zh-CN" sz="2800" b="1" dirty="0">
                <a:latin typeface="Times New Roman" panose="02020603050405020304" pitchFamily="18" charset="0"/>
              </a:rPr>
              <a:t>I am so excited.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我是如此兴奋。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P108)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excited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excited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作形容词，意为“兴奋的；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高兴的”，常用于修饰人。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The children are all excited because of the game. </a:t>
            </a:r>
            <a:r>
              <a:rPr lang="zh-CN" altLang="en-US" sz="2800" b="1" dirty="0">
                <a:latin typeface="Times New Roman" panose="02020603050405020304" pitchFamily="18" charset="0"/>
              </a:rPr>
              <a:t>由于这个游戏</a:t>
            </a:r>
            <a:r>
              <a:rPr lang="en-US" altLang="zh-CN" sz="2800" b="1" dirty="0"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Times New Roman" panose="02020603050405020304" pitchFamily="18" charset="0"/>
              </a:rPr>
              <a:t>孩子们都很激动。</a:t>
            </a:r>
          </a:p>
        </p:txBody>
      </p:sp>
      <p:pic>
        <p:nvPicPr>
          <p:cNvPr id="12290" name="图片 78852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8" y="35337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78853"/>
          <p:cNvSpPr>
            <a:spLocks noChangeArrowheads="1"/>
          </p:cNvSpPr>
          <p:nvPr/>
        </p:nvSpPr>
        <p:spPr bwMode="auto">
          <a:xfrm>
            <a:off x="330200" y="516096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03875" y="3259138"/>
            <a:ext cx="26035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79875"/>
          <p:cNvSpPr>
            <a:spLocks noChangeArrowheads="1"/>
          </p:cNvSpPr>
          <p:nvPr/>
        </p:nvSpPr>
        <p:spPr bwMode="auto">
          <a:xfrm>
            <a:off x="203200" y="884238"/>
            <a:ext cx="5022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66"/>
                </a:solidFill>
                <a:latin typeface="Times New Roman" panose="02020603050405020304" pitchFamily="18" charset="0"/>
              </a:rPr>
              <a:t>【易混辨析】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excited</a:t>
            </a:r>
            <a:r>
              <a:rPr lang="zh-CN" altLang="en-US" sz="2800" b="1">
                <a:latin typeface="Times New Roman" panose="02020603050405020304" pitchFamily="18" charset="0"/>
              </a:rPr>
              <a:t>和</a:t>
            </a:r>
            <a:r>
              <a:rPr lang="en-US" altLang="zh-CN" sz="2800" b="1">
                <a:latin typeface="Times New Roman" panose="02020603050405020304" pitchFamily="18" charset="0"/>
              </a:rPr>
              <a:t>exciting</a:t>
            </a:r>
          </a:p>
        </p:txBody>
      </p:sp>
      <p:graphicFrame>
        <p:nvGraphicFramePr>
          <p:cNvPr id="79913" name="表格 79912"/>
          <p:cNvGraphicFramePr/>
          <p:nvPr/>
        </p:nvGraphicFramePr>
        <p:xfrm>
          <a:off x="257175" y="1530350"/>
          <a:ext cx="8477250" cy="4625975"/>
        </p:xfrm>
        <a:graphic>
          <a:graphicData uri="http://schemas.openxmlformats.org/drawingml/2006/table">
            <a:tbl>
              <a:tblPr/>
              <a:tblGrid>
                <a:gridCol w="14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29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excited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形容词，常作表语，主语通常为人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She’s so excited about the coming holiday. 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对于即将到来的假日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她兴奋不已。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29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>
                          <a:latin typeface="Times New Roman" panose="02020603050405020304" pitchFamily="18" charset="0"/>
                        </a:rPr>
                        <a:t>exciting</a:t>
                      </a:r>
                      <a:endParaRPr lang="zh-CN" altLang="en-US" sz="2600" b="1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形容词，意为“令人兴奋的</a:t>
                      </a: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使人激动的”，主语通常是物或事，常作表语和定语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2600" b="1" dirty="0">
                          <a:latin typeface="Times New Roman" panose="02020603050405020304" pitchFamily="18" charset="0"/>
                        </a:rPr>
                        <a:t>This movie is so exciting.</a:t>
                      </a:r>
                      <a:r>
                        <a:rPr lang="zh-CN" altLang="en-US" sz="2600" b="1" dirty="0">
                          <a:latin typeface="Times New Roman" panose="02020603050405020304" pitchFamily="18" charset="0"/>
                        </a:rPr>
                        <a:t>这部电影真让人兴奋。</a:t>
                      </a:r>
                    </a:p>
                  </a:txBody>
                  <a:tcPr anchor="ctr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80899"/>
          <p:cNvSpPr txBox="1">
            <a:spLocks noChangeArrowheads="1"/>
          </p:cNvSpPr>
          <p:nvPr/>
        </p:nvSpPr>
        <p:spPr bwMode="auto">
          <a:xfrm>
            <a:off x="200025" y="895350"/>
            <a:ext cx="8591550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03</a:t>
            </a:r>
            <a:r>
              <a:rPr lang="en-US" altLang="zh-CN" sz="2800" b="1" dirty="0">
                <a:latin typeface="Times New Roman" panose="02020603050405020304" pitchFamily="18" charset="0"/>
              </a:rPr>
              <a:t>I hope to go to Australia and see Anne next Christmas.</a:t>
            </a:r>
            <a:r>
              <a:rPr lang="zh-CN" altLang="en-US" sz="2800" b="1" dirty="0">
                <a:latin typeface="Times New Roman" panose="02020603050405020304" pitchFamily="18" charset="0"/>
              </a:rPr>
              <a:t>我希望明年圣诞节到澳大利亚看安。</a:t>
            </a:r>
            <a:r>
              <a:rPr lang="en-US" altLang="zh-CN" sz="2800" b="1" dirty="0"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P108)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【析句式】</a:t>
            </a: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u="sng" dirty="0">
                <a:latin typeface="Times New Roman" panose="02020603050405020304" pitchFamily="18" charset="0"/>
              </a:rPr>
              <a:t>I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hope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to go to Australia and see Anne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u="sng" dirty="0">
                <a:latin typeface="Times New Roman" panose="02020603050405020304" pitchFamily="18" charset="0"/>
              </a:rPr>
              <a:t>next Christmas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4338" name="矩形 80900"/>
          <p:cNvSpPr>
            <a:spLocks noChangeArrowheads="1"/>
          </p:cNvSpPr>
          <p:nvPr/>
        </p:nvSpPr>
        <p:spPr bwMode="auto">
          <a:xfrm>
            <a:off x="6923088" y="3894138"/>
            <a:ext cx="9957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状</a:t>
            </a:r>
            <a:r>
              <a:rPr lang="zh-CN" altLang="en-US" sz="2800" b="1" dirty="0" smtClean="0">
                <a:latin typeface="Times New Roman" panose="02020603050405020304" pitchFamily="18" charset="0"/>
              </a:rPr>
              <a:t>语 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14339" name="图片 809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4625" y="3898900"/>
            <a:ext cx="31908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图片 809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3927475"/>
            <a:ext cx="27781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8090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08425" y="3946525"/>
            <a:ext cx="277813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81921"/>
          <p:cNvSpPr txBox="1">
            <a:spLocks noChangeArrowheads="1"/>
          </p:cNvSpPr>
          <p:nvPr/>
        </p:nvSpPr>
        <p:spPr bwMode="auto">
          <a:xfrm>
            <a:off x="200025" y="895350"/>
            <a:ext cx="8591550" cy="18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hope</a:t>
            </a:r>
            <a:r>
              <a:rPr lang="zh-CN" altLang="en-US" sz="28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hope</a:t>
            </a:r>
            <a:r>
              <a:rPr lang="zh-CN" altLang="en-US" sz="2800" b="1" dirty="0">
                <a:latin typeface="Times New Roman" panose="02020603050405020304" pitchFamily="18" charset="0"/>
              </a:rPr>
              <a:t>作动词，意为“希望；盼望”，主要用来表示主观上的愿望并对其实现抱有信心，常用搭配：</a:t>
            </a:r>
          </a:p>
        </p:txBody>
      </p:sp>
      <p:pic>
        <p:nvPicPr>
          <p:cNvPr id="15362" name="图片 81922" descr="point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3" y="1209675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819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3050" y="2913063"/>
            <a:ext cx="6127750" cy="303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3763" y="4475163"/>
            <a:ext cx="30194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1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5850" y="841375"/>
            <a:ext cx="4137025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8" name="组合 5170"/>
          <p:cNvGrpSpPr/>
          <p:nvPr/>
        </p:nvGrpSpPr>
        <p:grpSpPr bwMode="auto">
          <a:xfrm>
            <a:off x="180975" y="1387475"/>
            <a:ext cx="1984375" cy="600075"/>
            <a:chOff x="114" y="874"/>
            <a:chExt cx="1250" cy="378"/>
          </a:xfrm>
        </p:grpSpPr>
        <p:pic>
          <p:nvPicPr>
            <p:cNvPr id="4099" name="图片 516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4" y="874"/>
              <a:ext cx="116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65"/>
            <p:cNvSpPr txBox="1">
              <a:spLocks noChangeArrowheads="1"/>
            </p:cNvSpPr>
            <p:nvPr/>
          </p:nvSpPr>
          <p:spPr bwMode="auto">
            <a:xfrm>
              <a:off x="191" y="924"/>
              <a:ext cx="1173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教材原文</a:t>
              </a:r>
            </a:p>
          </p:txBody>
        </p:sp>
      </p:grpSp>
      <p:sp>
        <p:nvSpPr>
          <p:cNvPr id="4101" name="文本框 5171"/>
          <p:cNvSpPr txBox="1">
            <a:spLocks noChangeArrowheads="1"/>
          </p:cNvSpPr>
          <p:nvPr/>
        </p:nvSpPr>
        <p:spPr bwMode="auto">
          <a:xfrm>
            <a:off x="266700" y="2085975"/>
            <a:ext cx="86296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To: wangmei@net.cn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From:jenny@compmail.ca</a:t>
            </a:r>
            <a:endParaRPr lang="en-US" altLang="zh-CN" sz="28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Date:23/12 9:08 p.m.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Subject:Happy</a:t>
            </a:r>
            <a:r>
              <a:rPr lang="en-US" altLang="zh-CN" sz="2800" b="1" dirty="0">
                <a:latin typeface="Times New Roman" panose="02020603050405020304" pitchFamily="18" charset="0"/>
              </a:rPr>
              <a:t> Holidays!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Dear Wang Mei,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baseline="30000" dirty="0">
                <a:latin typeface="Times New Roman" panose="02020603050405020304" pitchFamily="18" charset="0"/>
              </a:rPr>
              <a:t>①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 December 23 and Christmas is coming!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latin typeface="Times New Roman" panose="02020603050405020304" pitchFamily="18" charset="0"/>
              </a:rPr>
              <a:t>I am so excited. Christmas is so fun, but it is very cold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now.The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71683"/>
          <p:cNvSpPr txBox="1">
            <a:spLocks noChangeArrowheads="1"/>
          </p:cNvSpPr>
          <p:nvPr/>
        </p:nvSpPr>
        <p:spPr bwMode="auto">
          <a:xfrm>
            <a:off x="190500" y="704850"/>
            <a:ext cx="8629650" cy="547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weather in Canada is cold and snowy in November, December, January and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February.We</a:t>
            </a:r>
            <a:r>
              <a:rPr lang="en-US" altLang="zh-CN" sz="2800" b="1" dirty="0">
                <a:latin typeface="Times New Roman" panose="02020603050405020304" pitchFamily="18" charset="0"/>
              </a:rPr>
              <a:t> have long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winters.June</a:t>
            </a:r>
            <a:r>
              <a:rPr lang="en-US" altLang="zh-CN" sz="2800" b="1" dirty="0">
                <a:latin typeface="Times New Roman" panose="02020603050405020304" pitchFamily="18" charset="0"/>
              </a:rPr>
              <a:t>, July and August are summer months in Canada.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I don’t like cold weather very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much.I</a:t>
            </a:r>
            <a:r>
              <a:rPr lang="en-US" altLang="zh-CN" sz="2800" b="1" dirty="0">
                <a:latin typeface="Times New Roman" panose="02020603050405020304" pitchFamily="18" charset="0"/>
              </a:rPr>
              <a:t> like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summer.I</a:t>
            </a:r>
            <a:r>
              <a:rPr lang="en-US" altLang="zh-CN" sz="2800" b="1" dirty="0">
                <a:latin typeface="Times New Roman" panose="02020603050405020304" pitchFamily="18" charset="0"/>
              </a:rPr>
              <a:t> like to go swimming in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summer.I</a:t>
            </a:r>
            <a:r>
              <a:rPr lang="en-US" altLang="zh-CN" sz="2800" b="1" dirty="0">
                <a:latin typeface="Times New Roman" panose="02020603050405020304" pitchFamily="18" charset="0"/>
              </a:rPr>
              <a:t> also like to go to the beach.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Do you see the girl in the picture? She is my friend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Anne.She</a:t>
            </a:r>
            <a:r>
              <a:rPr lang="en-US" altLang="zh-CN" sz="2800" b="1" dirty="0">
                <a:latin typeface="Times New Roman" panose="02020603050405020304" pitchFamily="18" charset="0"/>
              </a:rPr>
              <a:t> is from Australia. December,  January and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72705"/>
          <p:cNvSpPr txBox="1">
            <a:spLocks noChangeArrowheads="1"/>
          </p:cNvSpPr>
          <p:nvPr/>
        </p:nvSpPr>
        <p:spPr bwMode="auto">
          <a:xfrm>
            <a:off x="190500" y="704850"/>
            <a:ext cx="8629650" cy="4248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February are summer months in Australia. </a:t>
            </a:r>
            <a:r>
              <a:rPr lang="en-US" altLang="zh-CN" sz="2800" b="1" baseline="30000" dirty="0">
                <a:latin typeface="Times New Roman" panose="02020603050405020304" pitchFamily="18" charset="0"/>
              </a:rPr>
              <a:t>③</a:t>
            </a:r>
            <a:r>
              <a:rPr lang="en-US" altLang="zh-CN" sz="2800" b="1" dirty="0">
                <a:latin typeface="Times New Roman" panose="02020603050405020304" pitchFamily="18" charset="0"/>
              </a:rPr>
              <a:t>I hope to go to Australia and see Anne next Christmas.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How’s the weather in China? Do you have any plans for your holidays?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Happy Holidays and Happy New Year!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Yours,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Jenny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73731"/>
          <p:cNvSpPr txBox="1">
            <a:spLocks noChangeArrowheads="1"/>
          </p:cNvSpPr>
          <p:nvPr/>
        </p:nvSpPr>
        <p:spPr bwMode="auto">
          <a:xfrm>
            <a:off x="228600" y="1485900"/>
            <a:ext cx="86963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sz="2800" b="1" dirty="0">
                <a:latin typeface="Times New Roman" panose="02020603050405020304" pitchFamily="18" charset="0"/>
              </a:rPr>
              <a:t>What are the summer months in Canada and Australia? Listen and fill in the table.</a:t>
            </a:r>
          </a:p>
        </p:txBody>
      </p:sp>
      <p:graphicFrame>
        <p:nvGraphicFramePr>
          <p:cNvPr id="73793" name="表格 73792"/>
          <p:cNvGraphicFramePr/>
          <p:nvPr/>
        </p:nvGraphicFramePr>
        <p:xfrm>
          <a:off x="561975" y="2968625"/>
          <a:ext cx="8115300" cy="2574925"/>
        </p:xfrm>
        <a:graphic>
          <a:graphicData uri="http://schemas.openxmlformats.org/drawingml/2006/table">
            <a:tbl>
              <a:tblPr/>
              <a:tblGrid>
                <a:gridCol w="355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9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Canada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加拿大</a:t>
                      </a: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Australia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澳大利亚</a:t>
                      </a: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59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June, July, August</a:t>
                      </a:r>
                    </a:p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月， 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月， 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</a:t>
                      </a: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December, January, February</a:t>
                      </a:r>
                    </a:p>
                    <a:p>
                      <a:pPr marL="0" lvl="0" indent="0" algn="ctr">
                        <a:lnSpc>
                          <a:spcPct val="140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月， 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月， </a:t>
                      </a:r>
                      <a:r>
                        <a:rPr lang="en-US" altLang="zh-CN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zh-CN" altLang="en-US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月</a:t>
                      </a:r>
                    </a:p>
                  </a:txBody>
                  <a:tcPr anchor="ctr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89044" y="283810"/>
            <a:ext cx="2198807" cy="705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3200" b="1" dirty="0" smtClean="0">
                <a:latin typeface="Times New Roman" panose="02020603050405020304" pitchFamily="18" charset="0"/>
              </a:rPr>
              <a:t>Let’s Do It!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74755"/>
          <p:cNvSpPr txBox="1">
            <a:spLocks noChangeArrowheads="1"/>
          </p:cNvSpPr>
          <p:nvPr/>
        </p:nvSpPr>
        <p:spPr bwMode="auto">
          <a:xfrm>
            <a:off x="200025" y="857250"/>
            <a:ext cx="8658225" cy="308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800" b="1" dirty="0">
                <a:latin typeface="Times New Roman" panose="02020603050405020304" pitchFamily="18" charset="0"/>
              </a:rPr>
              <a:t> Read the lesson and write true (T) or false (F).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1.Jenny likes cold weather.(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2.Jenny likes to go swimming in summer.(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3.Anne is a girl from Australia.(       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4.Jenny wants to go to Australia in July.(       )</a:t>
            </a:r>
          </a:p>
        </p:txBody>
      </p:sp>
      <p:sp>
        <p:nvSpPr>
          <p:cNvPr id="74758" name="矩形 74757"/>
          <p:cNvSpPr>
            <a:spLocks noChangeArrowheads="1"/>
          </p:cNvSpPr>
          <p:nvPr/>
        </p:nvSpPr>
        <p:spPr bwMode="auto">
          <a:xfrm>
            <a:off x="4591050" y="1608138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4759" name="矩形 74758"/>
          <p:cNvSpPr>
            <a:spLocks noChangeArrowheads="1"/>
          </p:cNvSpPr>
          <p:nvPr/>
        </p:nvSpPr>
        <p:spPr bwMode="auto">
          <a:xfrm>
            <a:off x="6724650" y="2236788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4760" name="矩形 74759"/>
          <p:cNvSpPr>
            <a:spLocks noChangeArrowheads="1"/>
          </p:cNvSpPr>
          <p:nvPr/>
        </p:nvSpPr>
        <p:spPr bwMode="auto">
          <a:xfrm>
            <a:off x="5229225" y="2817813"/>
            <a:ext cx="420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4761" name="矩形 74760"/>
          <p:cNvSpPr>
            <a:spLocks noChangeArrowheads="1"/>
          </p:cNvSpPr>
          <p:nvPr/>
        </p:nvSpPr>
        <p:spPr bwMode="auto">
          <a:xfrm>
            <a:off x="6581775" y="3427413"/>
            <a:ext cx="401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/>
      <p:bldP spid="74759" grpId="0"/>
      <p:bldP spid="74760" grpId="0"/>
      <p:bldP spid="747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75779"/>
          <p:cNvSpPr txBox="1">
            <a:spLocks noChangeArrowheads="1"/>
          </p:cNvSpPr>
          <p:nvPr/>
        </p:nvSpPr>
        <p:spPr bwMode="auto">
          <a:xfrm>
            <a:off x="133350" y="619125"/>
            <a:ext cx="885825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 sz="2800" b="1" dirty="0">
                <a:latin typeface="Times New Roman" panose="02020603050405020304" pitchFamily="18" charset="0"/>
              </a:rPr>
              <a:t>Read the sentences and circle what “it” means in each sentence.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1.He knows today’s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date.It’s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January 31.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2.Look at the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time.It’s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7:30.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3.The dog is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hungry.It’s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eating my sandwich.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4.The weather is nice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today.It’s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warm and sunny.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5.I know your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birthday.It’s</a:t>
            </a:r>
            <a:r>
              <a:rPr lang="en-US" altLang="zh-CN" sz="2800" b="1" dirty="0">
                <a:latin typeface="Times New Roman" panose="02020603050405020304" pitchFamily="18" charset="0"/>
              </a:rPr>
              <a:t> on August 8.</a:t>
            </a:r>
          </a:p>
        </p:txBody>
      </p:sp>
      <p:graphicFrame>
        <p:nvGraphicFramePr>
          <p:cNvPr id="75788" name="表格 75787"/>
          <p:cNvGraphicFramePr/>
          <p:nvPr/>
        </p:nvGraphicFramePr>
        <p:xfrm>
          <a:off x="2009775" y="1924050"/>
          <a:ext cx="1924050" cy="518048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664" marB="45664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797" name="表格 75796"/>
          <p:cNvGraphicFramePr/>
          <p:nvPr/>
        </p:nvGraphicFramePr>
        <p:xfrm>
          <a:off x="1722438" y="2543175"/>
          <a:ext cx="1295400" cy="518048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664" marB="45664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805" name="表格 75804"/>
          <p:cNvGraphicFramePr/>
          <p:nvPr/>
        </p:nvGraphicFramePr>
        <p:xfrm>
          <a:off x="503238" y="3160713"/>
          <a:ext cx="1219200" cy="518048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664" marB="45664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806" name="表格 75805"/>
          <p:cNvGraphicFramePr/>
          <p:nvPr/>
        </p:nvGraphicFramePr>
        <p:xfrm>
          <a:off x="465138" y="3722688"/>
          <a:ext cx="1924050" cy="518048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664" marB="45664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812" name="表格 75811"/>
          <p:cNvGraphicFramePr/>
          <p:nvPr/>
        </p:nvGraphicFramePr>
        <p:xfrm>
          <a:off x="1617663" y="4360863"/>
          <a:ext cx="2143125" cy="518048"/>
        </p:xfrm>
        <a:graphic>
          <a:graphicData uri="http://schemas.openxmlformats.org/drawingml/2006/table">
            <a:tbl>
              <a:tblPr/>
              <a:tblGrid>
                <a:gridCol w="21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2800" dirty="0"/>
                    </a:p>
                  </a:txBody>
                  <a:tcPr marT="45664" marB="45664">
                    <a:lnL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76803"/>
          <p:cNvSpPr txBox="1">
            <a:spLocks noChangeArrowheads="1"/>
          </p:cNvSpPr>
          <p:nvPr/>
        </p:nvSpPr>
        <p:spPr bwMode="auto">
          <a:xfrm>
            <a:off x="209550" y="704850"/>
            <a:ext cx="875347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600" b="1" dirty="0">
                <a:latin typeface="Times New Roman" panose="02020603050405020304" pitchFamily="18" charset="0"/>
              </a:rPr>
              <a:t> Imagine you are Wang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Mei.Write</a:t>
            </a:r>
            <a:r>
              <a:rPr lang="en-US" altLang="zh-CN" sz="2600" b="1" dirty="0">
                <a:latin typeface="Times New Roman" panose="02020603050405020304" pitchFamily="18" charset="0"/>
              </a:rPr>
              <a:t> an e-mail back to </a:t>
            </a:r>
            <a:r>
              <a:rPr lang="en-US" altLang="zh-CN" sz="2600" b="1" dirty="0" err="1">
                <a:latin typeface="Times New Roman" panose="02020603050405020304" pitchFamily="18" charset="0"/>
              </a:rPr>
              <a:t>Jenny.In</a:t>
            </a:r>
            <a:r>
              <a:rPr lang="en-US" altLang="zh-CN" sz="2600" b="1" dirty="0">
                <a:latin typeface="Times New Roman" panose="02020603050405020304" pitchFamily="18" charset="0"/>
              </a:rPr>
              <a:t> your e-mail, try to answer all of Jenny’s questions.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From:wangmei@net.cn</a:t>
            </a:r>
            <a:endParaRPr lang="en-US" altLang="zh-CN" sz="26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To:jenny@compmail.ca</a:t>
            </a:r>
            <a:endParaRPr lang="en-US" altLang="zh-CN" sz="2600" b="1" dirty="0">
              <a:latin typeface="Times New Roman" panose="02020603050405020304" pitchFamily="18" charset="0"/>
            </a:endParaRP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 err="1">
                <a:latin typeface="Times New Roman" panose="02020603050405020304" pitchFamily="18" charset="0"/>
              </a:rPr>
              <a:t>Subject:Date</a:t>
            </a:r>
            <a:r>
              <a:rPr lang="en-US" altLang="zh-CN" sz="2600" b="1" dirty="0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Dear Jenny,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______________________________________________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Merry Christmas and Happy New Year!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Yours,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Times New Roman" panose="02020603050405020304" pitchFamily="18" charset="0"/>
              </a:rPr>
              <a:t>Wang Mei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4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93925" y="733425"/>
            <a:ext cx="46355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69667"/>
          <p:cNvSpPr txBox="1">
            <a:spLocks noChangeArrowheads="1"/>
          </p:cNvSpPr>
          <p:nvPr/>
        </p:nvSpPr>
        <p:spPr bwMode="auto">
          <a:xfrm>
            <a:off x="152400" y="1323975"/>
            <a:ext cx="8963025" cy="487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01</a:t>
            </a:r>
            <a:r>
              <a:rPr lang="en-US" altLang="zh-CN" sz="2800" b="1" dirty="0">
                <a:latin typeface="Times New Roman" panose="02020603050405020304" pitchFamily="18" charset="0"/>
              </a:rPr>
              <a:t>It’s December 23 and Christmas is coming!</a:t>
            </a:r>
            <a:r>
              <a:rPr lang="zh-CN" altLang="en-US" sz="2800" b="1" dirty="0">
                <a:latin typeface="Times New Roman" panose="02020603050405020304" pitchFamily="18" charset="0"/>
              </a:rPr>
              <a:t>今天是</a:t>
            </a:r>
            <a:r>
              <a:rPr lang="en-US" altLang="zh-CN" sz="2800" b="1" dirty="0">
                <a:latin typeface="Times New Roman" panose="02020603050405020304" pitchFamily="18" charset="0"/>
              </a:rPr>
              <a:t>12</a:t>
            </a:r>
            <a:r>
              <a:rPr lang="zh-CN" altLang="en-US" sz="2800" b="1" dirty="0">
                <a:latin typeface="Times New Roman" panose="02020603050405020304" pitchFamily="18" charset="0"/>
              </a:rPr>
              <a:t>月</a:t>
            </a:r>
            <a:r>
              <a:rPr lang="en-US" altLang="zh-CN" sz="2800" b="1" dirty="0">
                <a:latin typeface="Times New Roman" panose="02020603050405020304" pitchFamily="18" charset="0"/>
              </a:rPr>
              <a:t>23</a:t>
            </a:r>
            <a:r>
              <a:rPr lang="zh-CN" altLang="en-US" sz="2800" b="1" dirty="0">
                <a:latin typeface="Times New Roman" panose="02020603050405020304" pitchFamily="18" charset="0"/>
              </a:rPr>
              <a:t>日</a:t>
            </a:r>
            <a:r>
              <a:rPr lang="en-US" altLang="zh-CN" sz="2800" b="1" dirty="0">
                <a:latin typeface="Times New Roman" panose="02020603050405020304" pitchFamily="18" charset="0"/>
              </a:rPr>
              <a:t>, </a:t>
            </a:r>
            <a:r>
              <a:rPr lang="zh-CN" altLang="en-US" sz="2800" b="1" dirty="0">
                <a:latin typeface="Times New Roman" panose="02020603050405020304" pitchFamily="18" charset="0"/>
              </a:rPr>
              <a:t>圣诞节就要到了</a:t>
            </a:r>
            <a:r>
              <a:rPr lang="en-US" altLang="zh-CN" sz="2800" b="1" dirty="0">
                <a:latin typeface="Times New Roman" panose="02020603050405020304" pitchFamily="18" charset="0"/>
              </a:rPr>
              <a:t>!(</a:t>
            </a:r>
            <a:r>
              <a:rPr lang="zh-CN" altLang="en-US" sz="2800" b="1" dirty="0">
                <a:latin typeface="Times New Roman" panose="02020603050405020304" pitchFamily="18" charset="0"/>
              </a:rPr>
              <a:t>教材</a:t>
            </a:r>
            <a:r>
              <a:rPr lang="en-US" altLang="zh-CN" sz="2800" b="1" dirty="0">
                <a:latin typeface="Times New Roman" panose="02020603050405020304" pitchFamily="18" charset="0"/>
              </a:rPr>
              <a:t>P108)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</a:t>
            </a:r>
            <a:r>
              <a:rPr lang="zh-CN" altLang="en-US" sz="2800" b="1" dirty="0">
                <a:latin typeface="Times New Roman" panose="02020603050405020304" pitchFamily="18" charset="0"/>
              </a:rPr>
              <a:t>现在进行时表将来的用法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is coming</a:t>
            </a:r>
            <a:r>
              <a:rPr lang="zh-CN" altLang="en-US" sz="2800" b="1" dirty="0">
                <a:latin typeface="Times New Roman" panose="02020603050405020304" pitchFamily="18" charset="0"/>
              </a:rPr>
              <a:t>为现在进行时表示将来。在英语中，</a:t>
            </a:r>
            <a:r>
              <a:rPr lang="en-US" altLang="zh-CN" sz="2800" b="1" dirty="0">
                <a:latin typeface="Times New Roman" panose="02020603050405020304" pitchFamily="18" charset="0"/>
              </a:rPr>
              <a:t>come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go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leave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latin typeface="Times New Roman" panose="02020603050405020304" pitchFamily="18" charset="0"/>
              </a:rPr>
              <a:t>arrive</a:t>
            </a:r>
            <a:r>
              <a:rPr lang="zh-CN" altLang="en-US" sz="2800" b="1" dirty="0">
                <a:latin typeface="Times New Roman" panose="02020603050405020304" pitchFamily="18" charset="0"/>
              </a:rPr>
              <a:t>等表示瞬间位置移动的动词，常用现在进行时表示将来，用来表示按计划近期内即将发生的动作。</a:t>
            </a:r>
          </a:p>
          <a:p>
            <a:pPr>
              <a:lnSpc>
                <a:spcPct val="14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John, we are going swimming. </a:t>
            </a:r>
            <a:r>
              <a:rPr lang="zh-CN" altLang="en-US" sz="2800" b="1" dirty="0">
                <a:latin typeface="Times New Roman" panose="02020603050405020304" pitchFamily="18" charset="0"/>
              </a:rPr>
              <a:t>约翰，我们要去游泳。</a:t>
            </a:r>
          </a:p>
        </p:txBody>
      </p:sp>
      <p:pic>
        <p:nvPicPr>
          <p:cNvPr id="11267" name="图片 69668" descr="point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1963" y="2800350"/>
            <a:ext cx="903287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矩形 69669"/>
          <p:cNvSpPr>
            <a:spLocks noChangeArrowheads="1"/>
          </p:cNvSpPr>
          <p:nvPr/>
        </p:nvSpPr>
        <p:spPr bwMode="auto">
          <a:xfrm>
            <a:off x="225425" y="56086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 b="1">
                <a:solidFill>
                  <a:schemeClr val="folHlink"/>
                </a:solidFill>
                <a:latin typeface="Times New Roman" panose="02020603050405020304" pitchFamily="18" charset="0"/>
              </a:rPr>
              <a:t>＊</a:t>
            </a:r>
            <a:endParaRPr lang="en-US" altLang="zh-CN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WWW.2PPT.COM&#10;">
  <a:themeElements>
    <a:clrScheme name="Default Design 1">
      <a:dk1>
        <a:srgbClr val="000000"/>
      </a:dk1>
      <a:lt1>
        <a:srgbClr val="FFFFFF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FFFFF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自定义 6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>
        <a:noFill/>
        <a:ln w="25400" cmpd="sng">
          <a:solidFill>
            <a:srgbClr val="C00000"/>
          </a:solidFill>
          <a:round/>
        </a:ln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FFFFF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6666"/>
        </a:dk2>
        <a:lt2>
          <a:srgbClr val="808080"/>
        </a:lt2>
        <a:accent1>
          <a:srgbClr val="F8A230"/>
        </a:accent1>
        <a:accent2>
          <a:srgbClr val="5CACE2"/>
        </a:accent2>
        <a:accent3>
          <a:srgbClr val="FFFFFF"/>
        </a:accent3>
        <a:accent4>
          <a:srgbClr val="000000"/>
        </a:accent4>
        <a:accent5>
          <a:srgbClr val="FBCEAD"/>
        </a:accent5>
        <a:accent6>
          <a:srgbClr val="539BCD"/>
        </a:accent6>
        <a:hlink>
          <a:srgbClr val="E569A7"/>
        </a:hlink>
        <a:folHlink>
          <a:srgbClr val="95D8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66"/>
        </a:dk2>
        <a:lt2>
          <a:srgbClr val="808080"/>
        </a:lt2>
        <a:accent1>
          <a:srgbClr val="8EEA3A"/>
        </a:accent1>
        <a:accent2>
          <a:srgbClr val="F97B90"/>
        </a:accent2>
        <a:accent3>
          <a:srgbClr val="FFFFFF"/>
        </a:accent3>
        <a:accent4>
          <a:srgbClr val="000000"/>
        </a:accent4>
        <a:accent5>
          <a:srgbClr val="C6F3AE"/>
        </a:accent5>
        <a:accent6>
          <a:srgbClr val="E26F82"/>
        </a:accent6>
        <a:hlink>
          <a:srgbClr val="5DC2F5"/>
        </a:hlink>
        <a:folHlink>
          <a:srgbClr val="FFA4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主题23</Template>
  <TotalTime>0</TotalTime>
  <Words>701</Words>
  <Application>Microsoft Office PowerPoint</Application>
  <PresentationFormat>全屏显示(4:3)</PresentationFormat>
  <Paragraphs>76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71</cp:revision>
  <dcterms:created xsi:type="dcterms:W3CDTF">2017-07-08T03:13:00Z</dcterms:created>
  <dcterms:modified xsi:type="dcterms:W3CDTF">2023-01-17T02:45:20Z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D3B6BA5B1F504951A2B623F44A8585C8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