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5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A24FEB-2653-4841-A99D-D796CA22CFB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D3892F-EF94-4745-996E-DB0572C7F51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AE265-7156-4736-ABDE-CAE0F7ED32F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DB06C-C24B-4B1A-A483-DD898CE125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B06C-C24B-4B1A-A483-DD898CE125B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2850-FFDD-4BCD-98CC-B2BC803DF18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0182-FBE5-45D4-8C0A-4C4FFA55D2F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0D3E3-3D50-40C8-8DCD-11DF1E620D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52C7A-810A-494B-A3C4-0B4998A8B5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97B59-CA30-44CA-A9DD-466A02CD7C1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DC5D-7CF7-429D-B6A9-BC6885B7E2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3164D-CC12-4402-89C7-8A593AF00A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8010D-A3F1-44D5-BD1A-1FE6BD9EA7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9479-939E-44D4-AF84-38EA40A454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31512-21D4-4910-A7A4-97F59CCEDA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A8AFF-0209-4188-9618-14D8EF7A182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8FE7A-2D68-4443-82EB-E44DA3453BB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175D-13B7-463A-AB44-02CBAC222F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A6AD3-FAC2-4D97-971B-BD2CE343E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3D791-AF68-4428-A799-B29573C9C5C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9536-FFC1-4455-9BB5-0845572A8C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A77AE-5932-4D0C-8627-6837C16A675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ABA7-E46B-4E3A-9F9D-19D31A38A1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1E8F-490D-4205-9EE8-AB8686E97BD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7D404-BF9A-4A4F-9C73-C31057C63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9E193-F6AF-4BD9-ADA7-4179E4E2751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15E9-D0EF-44BB-B25D-3A583B01D0F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345B41-7CFF-426C-B3B1-2D0CF3CE903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AEAB091-98E3-4C1F-A288-495038D634E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hi.baidu.com/springook/album/item/f7dfa9380dee5fdad46225ac.html" TargetMode="External"/><Relationship Id="rId7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cool.com/vector/show/240/125497.htm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hyperlink" Target="http://www.iecool.com/vector/show/240/125497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hi.baidu.com/springook/album/item/f7dfa9380dee5fdad46225ac.html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hi.baidu.com/springook/album/item/f7dfa9380dee5fdad46225ac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i.baidu.com/springook/album/item/f7dfa9380dee5fdad46225ac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iecool.com/vector/show/240/125497.ht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hi.baidu.com/springook/album/item/f7dfa9380dee5fdad46225ac.html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iecool.com/vector/show/240/125497.htm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hyperlink" Target="http://www.iecool.com/vector/show/240/125497.htm" TargetMode="External"/><Relationship Id="rId7" Type="http://schemas.openxmlformats.org/officeDocument/2006/relationships/image" Target="../media/image16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hi.baidu.com/springook/album/item/f7dfa9380dee5fdad46225ac.html" TargetMode="Externa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68760"/>
            <a:ext cx="9144000" cy="2592288"/>
          </a:xfrm>
          <a:noFill/>
        </p:spPr>
        <p:txBody>
          <a:bodyPr/>
          <a:lstStyle/>
          <a:p>
            <a:r>
              <a:rPr lang="zh-CN" dirty="0" smtClean="0"/>
              <a:t>Unit </a:t>
            </a:r>
            <a:r>
              <a:rPr lang="en-US" altLang="zh-CN" dirty="0" smtClean="0"/>
              <a:t>7</a:t>
            </a:r>
            <a:r>
              <a:rPr lang="zh-CN" dirty="0" smtClean="0"/>
              <a:t> </a:t>
            </a:r>
            <a:br>
              <a:rPr lang="zh-CN" dirty="0" smtClean="0"/>
            </a:br>
            <a:r>
              <a:rPr lang="en-US" altLang="zh-CN" sz="9600" dirty="0" smtClean="0"/>
              <a:t>Abilities</a:t>
            </a:r>
            <a:r>
              <a:rPr lang="zh-CN" dirty="0" smtClean="0"/>
              <a:t/>
            </a:r>
            <a:br>
              <a:rPr lang="zh-CN" dirty="0" smtClean="0"/>
            </a:br>
            <a:r>
              <a:rPr lang="en-US" altLang="zh-CN" sz="4000" dirty="0" smtClean="0"/>
              <a:t>Grammar </a:t>
            </a:r>
            <a:r>
              <a:rPr lang="en-US" altLang="zh-CN" sz="4000" dirty="0"/>
              <a:t>1</a:t>
            </a:r>
            <a:endParaRPr lang="en-US" altLang="zh-CN" dirty="0" smtClean="0"/>
          </a:p>
        </p:txBody>
      </p:sp>
      <p:sp>
        <p:nvSpPr>
          <p:cNvPr id="3" name="矩形 2"/>
          <p:cNvSpPr/>
          <p:nvPr/>
        </p:nvSpPr>
        <p:spPr>
          <a:xfrm>
            <a:off x="3003816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180975" y="909638"/>
          <a:ext cx="8693150" cy="3925889"/>
        </p:xfrm>
        <a:graphic>
          <a:graphicData uri="http://schemas.openxmlformats.org/drawingml/2006/table">
            <a:tbl>
              <a:tblPr/>
              <a:tblGrid>
                <a:gridCol w="193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Millie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Daniel&amp;</a:t>
                      </a:r>
                      <a:b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</a:b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last year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this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619" name="Group 43"/>
          <p:cNvGrpSpPr>
            <a:grpSpLocks noChangeAspect="1"/>
          </p:cNvGrpSpPr>
          <p:nvPr/>
        </p:nvGrpSpPr>
        <p:grpSpPr bwMode="auto">
          <a:xfrm>
            <a:off x="2124075" y="1917700"/>
            <a:ext cx="6769100" cy="1150938"/>
            <a:chOff x="0" y="0"/>
            <a:chExt cx="10659" cy="1813"/>
          </a:xfrm>
        </p:grpSpPr>
        <p:pic>
          <p:nvPicPr>
            <p:cNvPr id="24620" name="Picture 44" descr="u=3146944768,362964028&amp;gp=18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043" cy="1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621" name="Picture 45" descr="u=3126054398,538008924&amp;gp=30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53" y="454"/>
              <a:ext cx="1764" cy="1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622" name="Picture 46" descr="u=1724891546,3657029930&amp;gp=6[1]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195" y="115"/>
              <a:ext cx="1474" cy="1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623" name="Picture 47" descr="u=2711247544,1807770007&amp;gp=12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97" y="3"/>
              <a:ext cx="2494" cy="1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624" name="Picture 48" descr="u=3465861721,2642252320&amp;gp=4[1]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8505" y="1"/>
              <a:ext cx="2155" cy="1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179388" y="260350"/>
            <a:ext cx="7334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Ask and answer the questions</a:t>
            </a:r>
            <a:endParaRPr lang="zh-CN" sz="3200" dirty="0">
              <a:solidFill>
                <a:srgbClr val="FF3300"/>
              </a:solidFill>
            </a:endParaRPr>
          </a:p>
        </p:txBody>
      </p:sp>
      <p:sp>
        <p:nvSpPr>
          <p:cNvPr id="24626" name="Text Box 50"/>
          <p:cNvSpPr txBox="1">
            <a:spLocks noChangeArrowheads="1"/>
          </p:cNvSpPr>
          <p:nvPr/>
        </p:nvSpPr>
        <p:spPr bwMode="auto">
          <a:xfrm>
            <a:off x="468313" y="5084763"/>
            <a:ext cx="8640762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u="sng">
                <a:solidFill>
                  <a:srgbClr val="FF3300"/>
                </a:solidFill>
              </a:rPr>
              <a:t>Can</a:t>
            </a:r>
            <a:r>
              <a:rPr lang="en-US" altLang="zh-CN" sz="3200"/>
              <a:t> Sandy row a boat </a:t>
            </a:r>
            <a:r>
              <a:rPr lang="en-US" altLang="zh-CN" sz="3200" u="sng"/>
              <a:t>now</a:t>
            </a:r>
            <a:r>
              <a:rPr lang="en-US" altLang="zh-CN" sz="3200"/>
              <a:t>?  Yes, she can</a:t>
            </a:r>
            <a:br>
              <a:rPr lang="en-US" altLang="zh-CN" sz="3200"/>
            </a:br>
            <a:r>
              <a:rPr lang="en-US" altLang="zh-CN" sz="3200" u="sng">
                <a:solidFill>
                  <a:srgbClr val="FF3300"/>
                </a:solidFill>
              </a:rPr>
              <a:t>Could </a:t>
            </a:r>
            <a:r>
              <a:rPr lang="en-US" altLang="zh-CN" sz="3200"/>
              <a:t>Sandy row a boat </a:t>
            </a:r>
            <a:r>
              <a:rPr lang="en-US" altLang="zh-CN" sz="3200" u="sng"/>
              <a:t>last year</a:t>
            </a:r>
            <a:r>
              <a:rPr lang="en-US" altLang="zh-CN" sz="3200"/>
              <a:t>?  </a:t>
            </a:r>
            <a:br>
              <a:rPr lang="en-US" altLang="zh-CN" sz="3200"/>
            </a:br>
            <a:r>
              <a:rPr lang="en-US" altLang="zh-CN" sz="3200"/>
              <a:t>    No, she couldn't.      </a:t>
            </a:r>
            <a:endParaRPr 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6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99592" y="764704"/>
            <a:ext cx="63087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2 "can " "could "              </a:t>
            </a:r>
            <a:r>
              <a:rPr lang="en-US" altLang="zh-CN" sz="3200" dirty="0" err="1"/>
              <a:t>possiblity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dirty="0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3924300" y="105251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4213" y="1989138"/>
            <a:ext cx="77771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When we want to express something is possible, we use </a:t>
            </a:r>
            <a:r>
              <a:rPr lang="en-US" altLang="zh-CN" sz="3200" b="1" i="1" dirty="0">
                <a:solidFill>
                  <a:srgbClr val="FF0066"/>
                </a:solidFill>
              </a:rPr>
              <a:t>can/could</a:t>
            </a:r>
          </a:p>
          <a:p>
            <a:r>
              <a:rPr lang="en-US" altLang="zh-CN" sz="3200" b="1" dirty="0"/>
              <a:t>can/could ---- present</a:t>
            </a:r>
          </a:p>
          <a:p>
            <a:r>
              <a:rPr lang="en-US" altLang="zh-CN" sz="3200" b="1" dirty="0"/>
              <a:t>  (the possibility: can&gt;could)</a:t>
            </a:r>
            <a:endParaRPr lang="zh-CN" alt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6105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/>
              <a:t>2 "can " "could "  ------- possibility</a:t>
            </a:r>
            <a:endParaRPr lang="zh-CN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533525"/>
            <a:ext cx="6076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1638" y="1343025"/>
            <a:ext cx="5800725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79388" y="836613"/>
            <a:ext cx="8713787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0825" y="836613"/>
            <a:ext cx="8497888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2213" y="1252538"/>
            <a:ext cx="6761162" cy="435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0325" y="1433513"/>
            <a:ext cx="6484938" cy="399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68313" y="476250"/>
            <a:ext cx="7772400" cy="1143000"/>
          </a:xfrm>
          <a:noFill/>
        </p:spPr>
        <p:txBody>
          <a:bodyPr/>
          <a:lstStyle/>
          <a:p>
            <a:r>
              <a:rPr lang="zh-CN" altLang="en-US" b="1" smtClean="0">
                <a:solidFill>
                  <a:srgbClr val="FF0066"/>
                </a:solidFill>
              </a:rPr>
              <a:t>注意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208962" cy="4562475"/>
          </a:xfrm>
          <a:noFill/>
        </p:spPr>
        <p:txBody>
          <a:bodyPr/>
          <a:lstStyle/>
          <a:p>
            <a:r>
              <a:rPr lang="zh-CN" altLang="en-US" sz="2800" dirty="0" smtClean="0"/>
              <a:t>当委婉表达 “请求” “要求”时，用</a:t>
            </a:r>
            <a:r>
              <a:rPr lang="en-US" altLang="zh-CN" sz="2800" dirty="0" smtClean="0"/>
              <a:t>could</a:t>
            </a:r>
            <a:r>
              <a:rPr lang="zh-CN" altLang="en-US" sz="2800" dirty="0" smtClean="0"/>
              <a:t>。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dirty="0" smtClean="0"/>
              <a:t>而回答时，肯定用</a:t>
            </a:r>
            <a:r>
              <a:rPr lang="en-US" altLang="zh-CN" sz="2800" dirty="0" smtClean="0"/>
              <a:t>can.</a:t>
            </a:r>
            <a:r>
              <a:rPr lang="zh-CN" altLang="en-US" sz="2800" dirty="0" smtClean="0"/>
              <a:t>否定语气一般要婉转，有时可说明不能的原因。如：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 smtClean="0"/>
              <a:t>--Could you send this letter for me?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dirty="0" smtClean="0"/>
              <a:t>--Yes, I can./sorry, I’m busy now.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/>
          <p:nvPr/>
        </p:nvGrpSpPr>
        <p:grpSpPr bwMode="auto">
          <a:xfrm>
            <a:off x="325438" y="412115"/>
            <a:ext cx="8818562" cy="5893435"/>
            <a:chOff x="0" y="239"/>
            <a:chExt cx="13889" cy="9281"/>
          </a:xfrm>
        </p:grpSpPr>
        <p:sp>
          <p:nvSpPr>
            <p:cNvPr id="31747" name="Text Box 3"/>
            <p:cNvSpPr txBox="1">
              <a:spLocks noChangeArrowheads="1"/>
            </p:cNvSpPr>
            <p:nvPr/>
          </p:nvSpPr>
          <p:spPr bwMode="auto">
            <a:xfrm>
              <a:off x="0" y="239"/>
              <a:ext cx="13889" cy="15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dirty="0">
                  <a:solidFill>
                    <a:srgbClr val="FF3300"/>
                  </a:solidFill>
                </a:rPr>
                <a:t>Exercises:  Fill in them </a:t>
              </a:r>
              <a:r>
                <a:rPr lang="en-US" altLang="zh-CN" sz="2800" dirty="0" err="1">
                  <a:solidFill>
                    <a:srgbClr val="FF3300"/>
                  </a:solidFill>
                </a:rPr>
                <a:t>with"could</a:t>
              </a:r>
              <a:r>
                <a:rPr lang="en-US" altLang="zh-CN" sz="2800" dirty="0">
                  <a:solidFill>
                    <a:srgbClr val="FF3300"/>
                  </a:solidFill>
                </a:rPr>
                <a:t>/could not "</a:t>
              </a:r>
            </a:p>
            <a:p>
              <a:r>
                <a:rPr lang="en-US" altLang="zh-CN" sz="2800" dirty="0">
                  <a:solidFill>
                    <a:srgbClr val="FF3300"/>
                  </a:solidFill>
                </a:rPr>
                <a:t>"can/ can not".  </a:t>
              </a:r>
              <a:endParaRPr lang="zh-CN" sz="2800" dirty="0">
                <a:solidFill>
                  <a:srgbClr val="FF3300"/>
                </a:solidFill>
              </a:endParaRPr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450" y="1700"/>
              <a:ext cx="12703" cy="78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dirty="0"/>
                <a:t>1 It is snowing in Canada. We ______go skiing there.</a:t>
              </a:r>
              <a:br>
                <a:rPr lang="en-US" altLang="zh-CN" sz="3200" dirty="0"/>
              </a:br>
              <a:r>
                <a:rPr lang="en-US" altLang="zh-CN" sz="3200" dirty="0"/>
                <a:t>2 The swimming pool does not open today. We ________ go swimming.</a:t>
              </a:r>
            </a:p>
            <a:p>
              <a:r>
                <a:rPr lang="en-US" altLang="zh-CN" sz="3200" dirty="0"/>
                <a:t>3 We ___________ fly kites yesterday because it rained.</a:t>
              </a:r>
            </a:p>
            <a:p>
              <a:r>
                <a:rPr lang="en-US" altLang="zh-CN" sz="3200" dirty="0"/>
                <a:t>4 We _______ play badminton last Friday because we had our badminton rackets.</a:t>
              </a:r>
            </a:p>
            <a:p>
              <a:r>
                <a:rPr lang="en-US" altLang="zh-CN" sz="3200" dirty="0"/>
                <a:t>5 We ________ play football because Simon forget to bring a football.</a:t>
              </a:r>
              <a:endParaRPr lang="zh-CN" sz="3200" dirty="0"/>
            </a:p>
          </p:txBody>
        </p:sp>
      </p:grp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156325" y="1341438"/>
            <a:ext cx="1608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can</a:t>
            </a:r>
            <a:endParaRPr lang="zh-CN" sz="3200">
              <a:solidFill>
                <a:srgbClr val="FF3300"/>
              </a:solidFill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403350" y="2781300"/>
            <a:ext cx="1517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can not</a:t>
            </a:r>
            <a:endParaRPr lang="zh-CN" sz="3200">
              <a:solidFill>
                <a:srgbClr val="FF3300"/>
              </a:solidFill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836738" y="3213100"/>
            <a:ext cx="267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could not </a:t>
            </a:r>
            <a:endParaRPr lang="zh-CN" sz="3200">
              <a:solidFill>
                <a:srgbClr val="FF3300"/>
              </a:solidFill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763713" y="4221163"/>
            <a:ext cx="2354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could</a:t>
            </a:r>
            <a:endParaRPr lang="zh-CN" sz="3200">
              <a:solidFill>
                <a:srgbClr val="FF3300"/>
              </a:solidFill>
            </a:endParaRP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692275" y="5302250"/>
            <a:ext cx="24225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can not</a:t>
            </a:r>
            <a:endParaRPr lang="zh-CN" sz="3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ldLvl="0" autoUpdateAnimBg="0"/>
      <p:bldP spid="31750" grpId="0" bldLvl="0" autoUpdateAnimBg="0"/>
      <p:bldP spid="31751" grpId="0" bldLvl="0" autoUpdateAnimBg="0"/>
      <p:bldP spid="31752" grpId="0" bldLvl="0" autoUpdateAnimBg="0"/>
      <p:bldP spid="31753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84582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Take turns to ask and answer questions using  “can” or “</a:t>
            </a:r>
            <a:r>
              <a:rPr kumimoji="1" lang="en-US" altLang="zh-CN" sz="28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could”.Try</a:t>
            </a:r>
            <a:r>
              <a:rPr kumimoji="1"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to make dialogues in pairs.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1.____ you speak Japanese ?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2._______ you play the piano last year?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3._______ you cook?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4._______ you use a computer when you were 3?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5._______ you ride a bicycle when you were very younger?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6._______ you understand English TV 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programmes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in 2000?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Can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Could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Can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Could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762000" y="42672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Could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62000" y="52578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Could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1243013"/>
            <a:ext cx="6884988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0" y="-171450"/>
            <a:ext cx="8748713" cy="1798638"/>
          </a:xfrm>
          <a:noFill/>
        </p:spPr>
        <p:txBody>
          <a:bodyPr/>
          <a:lstStyle/>
          <a:p>
            <a:r>
              <a:rPr lang="en-US" altLang="zh-CN" b="1" dirty="0" smtClean="0"/>
              <a:t>Do you know these sports?</a:t>
            </a:r>
          </a:p>
        </p:txBody>
      </p:sp>
      <p:pic>
        <p:nvPicPr>
          <p:cNvPr id="16387" name="Picture 3" descr="Grammar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3933825"/>
            <a:ext cx="5233988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Grammar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04025" y="1773238"/>
            <a:ext cx="1798638" cy="16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Grammar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56325" y="3716338"/>
            <a:ext cx="2376488" cy="235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f7dfa9380dee5fdad46225a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1268413"/>
            <a:ext cx="2881313" cy="21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shuishangyundong2_0139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19475" y="1412875"/>
            <a:ext cx="3241675" cy="232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683568" y="1556792"/>
            <a:ext cx="691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Homework: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188" y="2564904"/>
            <a:ext cx="7993062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1 Recite new phrases.</a:t>
            </a:r>
          </a:p>
          <a:p>
            <a:r>
              <a:rPr lang="en-US" altLang="zh-CN" sz="3200" dirty="0"/>
              <a:t>2 Learn to use "can/could " to show "ability"/ "possibility".</a:t>
            </a:r>
          </a:p>
          <a:p>
            <a:r>
              <a:rPr lang="en-US" altLang="zh-CN" sz="3200" dirty="0"/>
              <a:t>3 Pay attention to the sentence change.</a:t>
            </a:r>
            <a:endParaRPr lang="zh-CN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/>
          </p:cNvSpPr>
          <p:nvPr/>
        </p:nvSpPr>
        <p:spPr bwMode="auto">
          <a:xfrm>
            <a:off x="2483768" y="2348880"/>
            <a:ext cx="4032250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noFill/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9999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Goodbye!</a:t>
            </a:r>
            <a:endParaRPr lang="zh-CN" altLang="en-US" sz="3600" b="1" i="1" kern="10" dirty="0">
              <a:ln w="12700">
                <a:noFill/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9999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u=113081295,3207993763&amp;gp=3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908050"/>
            <a:ext cx="3168650" cy="29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9750" y="4221163"/>
            <a:ext cx="8569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I </a:t>
            </a:r>
            <a:r>
              <a:rPr lang="en-US" altLang="zh-CN" sz="3200" dirty="0">
                <a:solidFill>
                  <a:srgbClr val="FF3300"/>
                </a:solidFill>
              </a:rPr>
              <a:t>could not</a:t>
            </a:r>
            <a:r>
              <a:rPr lang="en-US" altLang="zh-CN" sz="3200" dirty="0"/>
              <a:t> row a boat </a:t>
            </a:r>
            <a:r>
              <a:rPr lang="en-US" altLang="zh-CN" sz="3200" dirty="0">
                <a:solidFill>
                  <a:srgbClr val="FF3300"/>
                </a:solidFill>
              </a:rPr>
              <a:t>at five</a:t>
            </a:r>
            <a:r>
              <a:rPr lang="en-US" altLang="zh-CN" sz="3200" dirty="0"/>
              <a:t>. </a:t>
            </a:r>
            <a:r>
              <a:rPr lang="en-US" altLang="zh-CN" sz="3200" dirty="0">
                <a:solidFill>
                  <a:srgbClr val="FF3300"/>
                </a:solidFill>
              </a:rPr>
              <a:t>Now</a:t>
            </a:r>
            <a:r>
              <a:rPr lang="en-US" altLang="zh-CN" sz="3200" dirty="0"/>
              <a:t> I </a:t>
            </a:r>
            <a:r>
              <a:rPr lang="en-US" altLang="zh-CN" sz="3200" dirty="0">
                <a:solidFill>
                  <a:srgbClr val="FF3300"/>
                </a:solidFill>
              </a:rPr>
              <a:t>can</a:t>
            </a:r>
            <a:r>
              <a:rPr lang="en-US" altLang="zh-CN" sz="3200" dirty="0"/>
              <a:t> .</a:t>
            </a:r>
            <a:endParaRPr lang="zh-CN" sz="3200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00563" y="2276475"/>
            <a:ext cx="21717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row a boat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ldLvl="0" autoUpdateAnimBg="0"/>
      <p:bldP spid="17412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u=3219131203,1720770166&amp;gp=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692150"/>
            <a:ext cx="4384675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276600" y="4365625"/>
            <a:ext cx="475456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solidFill>
                  <a:srgbClr val="FF3300"/>
                </a:solidFill>
              </a:rPr>
              <a:t> </a:t>
            </a:r>
            <a:r>
              <a:rPr lang="en-US" altLang="zh-CN" sz="3200" dirty="0">
                <a:solidFill>
                  <a:srgbClr val="FF3300"/>
                </a:solidFill>
              </a:rPr>
              <a:t>ride a bike</a:t>
            </a:r>
            <a:endParaRPr lang="zh-CN" sz="3200" dirty="0">
              <a:solidFill>
                <a:srgbClr val="FF33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35150" y="5229225"/>
            <a:ext cx="5921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...could not ...         now  ...can...</a:t>
            </a:r>
            <a:endParaRPr 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ldLvl="0" autoUpdateAnimBg="0"/>
      <p:bldP spid="1843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u=313824279,16572075&amp;gp=26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333375"/>
            <a:ext cx="3240087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622925" y="1692275"/>
            <a:ext cx="3109913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>
                <a:solidFill>
                  <a:srgbClr val="FF3300"/>
                </a:solidFill>
              </a:rPr>
              <a:t>play badminton</a:t>
            </a:r>
            <a:endParaRPr lang="zh-CN" sz="3200" dirty="0">
              <a:solidFill>
                <a:srgbClr val="FF330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85950" y="4960938"/>
            <a:ext cx="5921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...could not ...         now  ...can...</a:t>
            </a:r>
            <a:endParaRPr lang="zh-CN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ldLvl="0" autoUpdateAnimBg="0"/>
      <p:bldP spid="19460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u=1484557812,3849651919&amp;gp=2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549275"/>
            <a:ext cx="4392613" cy="329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700338" y="4868863"/>
            <a:ext cx="51895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3300"/>
                </a:solidFill>
              </a:rPr>
              <a:t> </a:t>
            </a:r>
            <a:r>
              <a:rPr lang="en-US" altLang="zh-CN" sz="3200">
                <a:solidFill>
                  <a:srgbClr val="FF3300"/>
                </a:solidFill>
              </a:rPr>
              <a:t>swim/ have a swim</a:t>
            </a:r>
            <a:endParaRPr lang="zh-CN" sz="3200">
              <a:solidFill>
                <a:srgbClr val="FF3300"/>
              </a:solidFill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919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/>
              <a:t>...could not ...         now  ...can...</a:t>
            </a:r>
            <a:endParaRPr 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ldLvl="0" autoUpdateAnimBg="0"/>
      <p:bldP spid="20484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u=3534757428,1811162103&amp;gp=3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549275"/>
            <a:ext cx="3382962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203575" y="4365625"/>
            <a:ext cx="3886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>
                <a:solidFill>
                  <a:srgbClr val="FF3300"/>
                </a:solidFill>
              </a:rPr>
              <a:t>fly a kite/ kites</a:t>
            </a:r>
            <a:endParaRPr lang="zh-CN" sz="3200">
              <a:solidFill>
                <a:srgbClr val="FF33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051050" y="5300663"/>
            <a:ext cx="5921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/>
              <a:t>...could not ...         now  ...can...</a:t>
            </a:r>
            <a:endParaRPr lang="zh-C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utoUpdateAnimBg="0"/>
      <p:bldP spid="21508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529" y="1063625"/>
            <a:ext cx="7776864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kumimoji="1" lang="en-US" altLang="zh-CN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Using “can”/ “could” to talk about ability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we use “can” to say that we 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are able to</a:t>
            </a: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do something now.</a:t>
            </a:r>
          </a:p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we use “could” to say that we 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were able to</a:t>
            </a: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do something </a:t>
            </a:r>
            <a:r>
              <a:rPr kumimoji="1" lang="en-US" altLang="zh-CN" sz="24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in  the past</a:t>
            </a:r>
            <a:r>
              <a:rPr kumimoji="1" lang="en-US" altLang="zh-CN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611560" y="0"/>
            <a:ext cx="2362200" cy="762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B2B2B2"/>
                  </a:solidFill>
                  <a:round/>
                </a:ln>
                <a:solidFill>
                  <a:srgbClr val="FF66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Grammar</a:t>
            </a:r>
            <a:endParaRPr lang="zh-CN" altLang="en-US" sz="4400" b="1" kern="10" dirty="0">
              <a:ln w="12700">
                <a:solidFill>
                  <a:srgbClr val="B2B2B2"/>
                </a:solidFill>
                <a:round/>
              </a:ln>
              <a:solidFill>
                <a:srgbClr val="FF6600"/>
              </a:solidFill>
              <a:effectLst>
                <a:outerShdw dist="35921" dir="2700000" sy="50000" rotWithShape="0">
                  <a:srgbClr val="875B0D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7848600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e.g.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28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I can (cannot /can’t /can not ) swim. What about you?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990000"/>
                </a:solidFill>
                <a:latin typeface="Times New Roman" panose="02020603050405020304" pitchFamily="18" charset="0"/>
              </a:rPr>
              <a:t>      He  could (couldn’t /could not) dance in the past. What  about you ?</a:t>
            </a:r>
          </a:p>
          <a:p>
            <a:pPr>
              <a:spcBef>
                <a:spcPct val="50000"/>
              </a:spcBef>
            </a:pP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57200" y="55626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2" grpId="0" autoUpdateAnimBg="0"/>
      <p:bldP spid="225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5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FF3300"/>
                </a:solidFill>
              </a:rPr>
              <a:t> </a:t>
            </a:r>
            <a:r>
              <a:rPr lang="en-US" altLang="zh-CN" sz="3200">
                <a:solidFill>
                  <a:srgbClr val="FF3300"/>
                </a:solidFill>
              </a:rPr>
              <a:t>What can they do ?/ What could they not do?</a:t>
            </a:r>
            <a:endParaRPr lang="zh-CN">
              <a:solidFill>
                <a:srgbClr val="FF3300"/>
              </a:solidFill>
            </a:endParaRP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180975" y="1341438"/>
          <a:ext cx="8693150" cy="3925889"/>
        </p:xfrm>
        <a:graphic>
          <a:graphicData uri="http://schemas.openxmlformats.org/drawingml/2006/table">
            <a:tbl>
              <a:tblPr/>
              <a:tblGrid>
                <a:gridCol w="193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6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Millie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Daniel&amp;</a:t>
                      </a:r>
                      <a:b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</a:b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0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last year</a:t>
                      </a: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×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this year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√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8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3596" name="Group 44"/>
          <p:cNvGrpSpPr>
            <a:grpSpLocks noChangeAspect="1"/>
          </p:cNvGrpSpPr>
          <p:nvPr/>
        </p:nvGrpSpPr>
        <p:grpSpPr bwMode="auto">
          <a:xfrm>
            <a:off x="2124075" y="2276475"/>
            <a:ext cx="6769100" cy="1152525"/>
            <a:chOff x="0" y="0"/>
            <a:chExt cx="10659" cy="1813"/>
          </a:xfrm>
        </p:grpSpPr>
        <p:pic>
          <p:nvPicPr>
            <p:cNvPr id="23597" name="Picture 45" descr="u=3146944768,362964028&amp;gp=18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2043" cy="1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598" name="Picture 46" descr="u=3126054398,538008924&amp;gp=30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53" y="454"/>
              <a:ext cx="1764" cy="1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599" name="Picture 47" descr="u=1724891546,3657029930&amp;gp=6[1]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195" y="115"/>
              <a:ext cx="1474" cy="1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600" name="Picture 48" descr="u=2711247544,1807770007&amp;gp=12">
              <a:hlinkClick r:id="rId6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97" y="3"/>
              <a:ext cx="2494" cy="1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601" name="Picture 49" descr="u=3465861721,2642252320&amp;gp=4[1]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8505" y="1"/>
              <a:ext cx="2155" cy="1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179388" y="5589588"/>
            <a:ext cx="89296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/>
              <a:t>Last year, Sandy _________.Now she _______.</a:t>
            </a:r>
            <a:br>
              <a:rPr lang="en-US" altLang="zh-CN" sz="3200"/>
            </a:br>
            <a:r>
              <a:rPr lang="en-US" altLang="zh-CN" sz="3200"/>
              <a:t>       ....     Simon...</a:t>
            </a:r>
            <a:endParaRPr lang="zh-CN" sz="3200"/>
          </a:p>
        </p:txBody>
      </p:sp>
      <p:sp>
        <p:nvSpPr>
          <p:cNvPr id="23603" name="AutoShape 5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74038" y="6381750"/>
            <a:ext cx="792162" cy="288925"/>
          </a:xfrm>
          <a:prstGeom prst="curvedUpArrow">
            <a:avLst>
              <a:gd name="adj1" fmla="val 54835"/>
              <a:gd name="adj2" fmla="val 109670"/>
              <a:gd name="adj3" fmla="val 333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2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475</Words>
  <Application>Microsoft Office PowerPoint</Application>
  <PresentationFormat>全屏显示(4:3)</PresentationFormat>
  <Paragraphs>97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Times New Roman</vt:lpstr>
      <vt:lpstr>WWW.2PPT.COM
</vt:lpstr>
      <vt:lpstr>Unit 7  Abilities Grammar 1</vt:lpstr>
      <vt:lpstr>Do you know these sports?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注意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2023-01-17T02:45:36Z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C2CE0022B20D4364822631BB0C7C295F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