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15" r:id="rId2"/>
    <p:sldId id="329" r:id="rId3"/>
    <p:sldId id="317" r:id="rId4"/>
    <p:sldId id="307" r:id="rId5"/>
    <p:sldId id="318" r:id="rId6"/>
    <p:sldId id="320" r:id="rId7"/>
    <p:sldId id="321" r:id="rId8"/>
    <p:sldId id="322" r:id="rId9"/>
    <p:sldId id="295" r:id="rId10"/>
    <p:sldId id="323" r:id="rId11"/>
    <p:sldId id="272" r:id="rId12"/>
    <p:sldId id="324" r:id="rId13"/>
    <p:sldId id="327" r:id="rId14"/>
    <p:sldId id="330" r:id="rId15"/>
    <p:sldId id="332" r:id="rId16"/>
    <p:sldId id="331" r:id="rId17"/>
    <p:sldId id="276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99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4" autoAdjust="0"/>
    <p:restoredTop sz="96231" autoAdjust="0"/>
  </p:normalViewPr>
  <p:slideViewPr>
    <p:cSldViewPr snapToGrid="0" snapToObjects="1">
      <p:cViewPr>
        <p:scale>
          <a:sx n="100" d="100"/>
          <a:sy n="100" d="100"/>
        </p:scale>
        <p:origin x="-246" y="-804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ECEF-85DF-429D-910D-7462FA2F52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381E-254C-4188-850E-BBF8A64474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381E-254C-4188-850E-BBF8A64474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wmf"/><Relationship Id="rId3" Type="http://schemas.openxmlformats.org/officeDocument/2006/relationships/image" Target="../media/image3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文本框 5"/>
          <p:cNvSpPr txBox="1">
            <a:spLocks noChangeArrowheads="1"/>
          </p:cNvSpPr>
          <p:nvPr/>
        </p:nvSpPr>
        <p:spPr bwMode="auto">
          <a:xfrm>
            <a:off x="-1" y="871537"/>
            <a:ext cx="91392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第二十一章</a:t>
            </a:r>
            <a:r>
              <a:rPr kumimoji="1"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一元二次方程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-1" y="2030850"/>
            <a:ext cx="665797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应用一元二次方程</a:t>
            </a:r>
            <a:endParaRPr kumimoji="1"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87315" y="3046811"/>
            <a:ext cx="1451038" cy="5810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2</a:t>
            </a:r>
            <a:r>
              <a:rPr kumimoji="1"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535145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127" y="107565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83182" y="1002076"/>
            <a:ext cx="7239744" cy="31085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某商场第一季度的利润是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82.75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万元，其中一月份的利润是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万元，若利润平均每月的增长率为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，则依题意列方程为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82.75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82.75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82.75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25[1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82.75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192530" y="1019715"/>
            <a:ext cx="2771356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1003093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3540" y="997805"/>
            <a:ext cx="230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营销策划问题</a:t>
            </a:r>
            <a:endParaRPr lang="en-US" altLang="zh-CN" sz="24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786681" y="1498229"/>
            <a:ext cx="7031011" cy="34470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某特产专卖店销售核桃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其进价为每千克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每千克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元出售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平均每天可售出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千克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后来经过市场调查发现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单价每降低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则平均每天的销售可增加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千克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若该专卖店销售这种核桃要想平均每天获利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请回答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在平均每天获利不变的情况下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为尽可能让利于顾客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赢得市场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该店应按原售价的几折出售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3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948482" y="883798"/>
            <a:ext cx="7169137" cy="41919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设每千克核桃应降价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则每千克利润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此时可销售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(100+20×     )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千克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根据题意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 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)(100+ 20×     )=2240.</a:t>
            </a:r>
            <a:endParaRPr lang="zh-CN" alt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化简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  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+24=0,</a:t>
            </a: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解得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=4, 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8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zh-CN" alt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∴每千克核桃应降价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元或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∵要尽可能让利于顾客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每千克核桃应降价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售价为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18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6=54(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       ×100%=90%.</a:t>
            </a:r>
          </a:p>
          <a:p>
            <a:pPr algn="just">
              <a:lnSpc>
                <a:spcPct val="130000"/>
              </a:lnSpc>
            </a:pP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答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该店应按原售价的九折出售。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830112" y="1187427"/>
          <a:ext cx="320675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2" name="Equation" r:id="rId6" imgW="177800" imgH="405765" progId="Equation.DSMT4">
                  <p:embed/>
                </p:oleObj>
              </mc:Choice>
              <mc:Fallback>
                <p:oleObj name="Equation" r:id="rId6" imgW="177800" imgH="40576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112" y="1187427"/>
                        <a:ext cx="320675" cy="550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5931702" y="1561020"/>
          <a:ext cx="320675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3" name="Equation" r:id="rId8" imgW="177800" imgH="405765" progId="Equation.DSMT4">
                  <p:embed/>
                </p:oleObj>
              </mc:Choice>
              <mc:Fallback>
                <p:oleObj name="Equation" r:id="rId8" imgW="177800" imgH="40576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702" y="1561020"/>
                        <a:ext cx="320675" cy="550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4112363" y="4141351"/>
          <a:ext cx="371475" cy="49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4" name="Equation" r:id="rId10" imgW="228600" imgH="406400" progId="Equation.DSMT4">
                  <p:embed/>
                </p:oleObj>
              </mc:Choice>
              <mc:Fallback>
                <p:oleObj name="Equation" r:id="rId10" imgW="228600" imgH="40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363" y="4141351"/>
                        <a:ext cx="371475" cy="496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8" y="1056418"/>
            <a:ext cx="2035657" cy="553998"/>
            <a:chOff x="3437515" y="1408557"/>
            <a:chExt cx="2035657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归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纳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220529" y="1553738"/>
            <a:ext cx="7380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列一元二次方程解决利润问题的“一二三”</a:t>
            </a:r>
          </a:p>
          <a:p>
            <a:pPr>
              <a:lnSpc>
                <a:spcPct val="1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一个相等关系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单件利润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销售数量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总利润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两个量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单件利润、销售数量是较难表示的两个量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三检验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列方程后检验每项意义、检验方程根求解  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是否正确、作答前验根是否符合实际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886152" y="1292173"/>
            <a:ext cx="7924800" cy="26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新华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商场销售某种冰箱，每台进货价为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2 500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调查发现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，当销售价为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2 900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元时，平均每天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售出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台；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而当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销售价每降低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元时，平均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每天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就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能多售出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台．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商场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要想使这种冰箱的销售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润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平均每天达到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，每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台冰箱的定价应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多少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元？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30" name="文本框 2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437962" y="1007561"/>
            <a:ext cx="6999288" cy="35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本题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的主要等量关系是：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台冰箱的销售利润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平均每天销售冰箱的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数量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设每台冰箱降价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元，那么每台冰箱的定价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元，每台冰箱的销售利润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2 900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每天销售冰箱的数量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(8+4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．这样就可以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列出一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个方程，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问题得到解决．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30" name="文本框 2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2305232" y="3765552"/>
          <a:ext cx="384175" cy="52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name="Equation" r:id="rId5" imgW="5181600" imgH="9448800" progId="Equation.DSMT4">
                  <p:embed/>
                </p:oleObj>
              </mc:Choice>
              <mc:Fallback>
                <p:oleObj name="Equation" r:id="rId5" imgW="5181600" imgH="9448800" progId="Equation.DSMT4">
                  <p:embed/>
                  <p:pic>
                    <p:nvPicPr>
                      <p:cNvPr id="0" name="图片 153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232" y="3765552"/>
                        <a:ext cx="384175" cy="526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92950" y="110499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739045" y="936615"/>
            <a:ext cx="5923017" cy="28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每台冰箱降价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元，根据题意，得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2 900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2 500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)(8+4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5 000.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解这个方程，得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2 900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2 750.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，每台冰箱应定价为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2 750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元．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54" name="文本框 2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96651" y="129300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76691" y="1754669"/>
          <a:ext cx="384175" cy="52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5" name="Equation" r:id="rId5" imgW="5181600" imgH="9448800" progId="Equation.DSMT4">
                  <p:embed/>
                </p:oleObj>
              </mc:Choice>
              <mc:Fallback>
                <p:oleObj name="Equation" r:id="rId5" imgW="5181600" imgH="9448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691" y="1754669"/>
                        <a:ext cx="384175" cy="526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33653" y="1814513"/>
            <a:ext cx="317182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6553" y="1457326"/>
            <a:ext cx="408207" cy="107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49143" y="1580195"/>
            <a:ext cx="6859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解决利润问题常用的关系有：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）利润＝售价－进价．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）利润率＝ 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×100%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＝         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×100%.</a:t>
            </a:r>
            <a:endParaRPr lang="zh-CN" alt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）售价＝进价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＋利润率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）总利润＝单个利润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销售量＝总收入－总支出．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233507" y="2657476"/>
          <a:ext cx="6619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6" name="公式" r:id="rId6" imgW="368300" imgH="406400" progId="Equation.3">
                  <p:embed/>
                </p:oleObj>
              </mc:Choice>
              <mc:Fallback>
                <p:oleObj name="公式" r:id="rId6" imgW="368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507" y="2657476"/>
                        <a:ext cx="6619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089400" y="2000250"/>
          <a:ext cx="914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7" name="Equation" r:id="rId8" imgW="114300" imgH="177800" progId="Equation.DSMT4">
                  <p:embed/>
                </p:oleObj>
              </mc:Choice>
              <mc:Fallback>
                <p:oleObj name="Equation" r:id="rId8" imgW="114300" imgH="177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00250"/>
                        <a:ext cx="9144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089400" y="2000250"/>
          <a:ext cx="914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00250"/>
                        <a:ext cx="9144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4514850" y="2505075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9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05075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186143" y="2625631"/>
          <a:ext cx="1346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0" name="Equation" r:id="rId12" imgW="748665" imgH="406400" progId="Equation.DSMT4">
                  <p:embed/>
                </p:oleObj>
              </mc:Choice>
              <mc:Fallback>
                <p:oleObj name="Equation" r:id="rId12" imgW="748665" imgH="40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143" y="2625631"/>
                        <a:ext cx="13462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606154"/>
            <a:ext cx="4392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营销利润问题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营销策划问题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8197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47266" y="1906279"/>
            <a:ext cx="6975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</a:rPr>
              <a:t>    随着社会的不断发展，营销问题在我们的生活中越来越重要，今天我们就来学习一下利用一元二次方程解决与营销有关的问题</a:t>
            </a:r>
            <a:r>
              <a:rPr lang="en-US" altLang="zh-CN" sz="2400" b="1" dirty="0" smtClean="0">
                <a:latin typeface="+mn-ea"/>
              </a:rPr>
              <a:t>.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428877" y="1472045"/>
            <a:ext cx="2589841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5" name="AutoShape 2"/>
          <p:cNvSpPr>
            <a:spLocks noChangeArrowheads="1"/>
          </p:cNvSpPr>
          <p:nvPr/>
        </p:nvSpPr>
        <p:spPr bwMode="gray">
          <a:xfrm flipH="1">
            <a:off x="792163" y="1472045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097091" y="131493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rgbClr val="FFFFFF"/>
                </a:solidFill>
                <a:latin typeface="+mn-lt"/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10247" name="文本框 27"/>
          <p:cNvSpPr txBox="1">
            <a:spLocks noChangeArrowheads="1"/>
          </p:cNvSpPr>
          <p:nvPr/>
        </p:nvSpPr>
        <p:spPr bwMode="auto">
          <a:xfrm>
            <a:off x="904876" y="1455376"/>
            <a:ext cx="118494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0248" name="文本框 28"/>
          <p:cNvSpPr txBox="1">
            <a:spLocks noChangeArrowheads="1"/>
          </p:cNvSpPr>
          <p:nvPr/>
        </p:nvSpPr>
        <p:spPr bwMode="auto">
          <a:xfrm>
            <a:off x="2842328" y="1458949"/>
            <a:ext cx="22120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营销利润问题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10884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1079560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7"/>
          <p:cNvSpPr txBox="1"/>
          <p:nvPr/>
        </p:nvSpPr>
        <p:spPr>
          <a:xfrm>
            <a:off x="847612" y="2073691"/>
            <a:ext cx="7418731" cy="24006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两年前生产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甲种药品的成本是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元，生产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 t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乙种药品的成本是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元．随着生产技术的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进步，现在生产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甲种药品的成本是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生产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乙种药品的成本是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元．哪种药品成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本的年平均下降率较大？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zh-CN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75985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750947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5018" y="1239117"/>
            <a:ext cx="748211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分析：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容易求出，甲种药品成本的年平均下降额为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(5 000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3 000)÷2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1 000(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，乙种药品成本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的年平均下降额为</a:t>
            </a:r>
            <a:r>
              <a:rPr 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(6 000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3 600)÷2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1 200(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 b="1" spc="-15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显然，乙种药品成本的年平均下降额较大．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但是，年平均下降额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不等同于年平均下降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率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百分数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76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758091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3144" y="1121385"/>
            <a:ext cx="5674630" cy="32624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设甲种药品成本的年平均下降率为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，则一年后甲种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药品成本为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5 000(1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两年后甲种药品成本为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5 000(1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元，于是有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5 000(1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3 000.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解方程，得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≈0.225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≈1.775.</a:t>
            </a: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根据问题的实际意义，甲种药品成本的年平均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下降率约为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22.5%.</a:t>
            </a:r>
            <a:r>
              <a:rPr lang="zh-CN" altLang="en-US" sz="2000" dirty="0" smtClean="0"/>
              <a:t>         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71699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708085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2783" y="1014474"/>
            <a:ext cx="7098227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乙种药品成本的年平均下降率是多少？请比较两种药品成本的年平均下降率．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设乙种药品的年平均下降率为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，列方程得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6000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－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=3600.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解方程，得  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≈0.225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≈1.775.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根据问题的实际意义，乙种药品成本的年平均下降率约为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22.5%.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综上所述，甲乙两种药品成本的年平均下降率相同，都是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7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7527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743804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9795" y="1226785"/>
            <a:ext cx="6709595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</a:t>
            </a:r>
            <a:r>
              <a:rPr lang="zh-CN" altLang="en-US" sz="2000" b="1" dirty="0" smtClean="0"/>
              <a:t>经过计算，你能得出什么结论？成本下降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             </a:t>
            </a:r>
            <a:r>
              <a:rPr lang="zh-CN" altLang="en-US" sz="2000" b="1" dirty="0" smtClean="0"/>
              <a:t>额大的药品，它的成本下降率一定也大吗？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             </a:t>
            </a:r>
            <a:r>
              <a:rPr lang="zh-CN" altLang="en-US" sz="2000" b="1" dirty="0" smtClean="0"/>
              <a:t>应怎样全面地比较几个对象的变化状况？</a:t>
            </a:r>
            <a:endParaRPr lang="en-US" altLang="zh-CN" sz="20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结论：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甲乙两种药的平均下降率相同；</a:t>
            </a:r>
            <a:endParaRPr lang="en-US" altLang="zh-CN" sz="2000" b="1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成本下降额较大的药品，它的成本下降  </a:t>
            </a:r>
            <a:endParaRPr lang="en-US" altLang="zh-CN" sz="2000" b="1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率不一定较大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不但要考虑它们的平均下降     </a:t>
            </a:r>
            <a:endParaRPr lang="en-US" altLang="zh-CN" sz="2000" b="1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额，而且要考虑它们的平均下降率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.</a:t>
            </a:r>
            <a:endParaRPr lang="zh-CN" altLang="en-US" sz="2000" b="1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127" y="107565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83183" y="1002077"/>
            <a:ext cx="7176563" cy="35702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某种品牌运动服经过两次降价，每件零售价由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元降为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元，已知两次降价的百分率相同，求每次降价的百分率．设每次降价的百分率为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，下面所列的方程中正确的是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560(1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45000"/>
          </a:lnSpc>
          <a:defRPr sz="24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全屏显示(16:9)</PresentationFormat>
  <Paragraphs>127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FA3EDBDD4E874303AA75304E692CF7E0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