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427" r:id="rId2"/>
    <p:sldId id="777" r:id="rId3"/>
    <p:sldId id="775" r:id="rId4"/>
    <p:sldId id="776" r:id="rId5"/>
    <p:sldId id="774" r:id="rId6"/>
    <p:sldId id="693" r:id="rId7"/>
    <p:sldId id="729" r:id="rId8"/>
    <p:sldId id="799" r:id="rId9"/>
    <p:sldId id="796" r:id="rId10"/>
    <p:sldId id="789" r:id="rId11"/>
    <p:sldId id="790" r:id="rId12"/>
    <p:sldId id="791" r:id="rId13"/>
    <p:sldId id="793" r:id="rId14"/>
    <p:sldId id="747" r:id="rId15"/>
    <p:sldId id="773" r:id="rId16"/>
    <p:sldId id="772" r:id="rId17"/>
    <p:sldId id="778" r:id="rId18"/>
    <p:sldId id="779" r:id="rId19"/>
    <p:sldId id="783" r:id="rId20"/>
    <p:sldId id="762" r:id="rId21"/>
    <p:sldId id="748" r:id="rId22"/>
    <p:sldId id="751" r:id="rId23"/>
    <p:sldId id="763" r:id="rId24"/>
    <p:sldId id="765" r:id="rId25"/>
    <p:sldId id="764" r:id="rId26"/>
    <p:sldId id="784" r:id="rId27"/>
    <p:sldId id="749" r:id="rId28"/>
    <p:sldId id="797" r:id="rId29"/>
    <p:sldId id="750" r:id="rId30"/>
    <p:sldId id="768" r:id="rId31"/>
    <p:sldId id="798" r:id="rId32"/>
    <p:sldId id="767" r:id="rId33"/>
    <p:sldId id="771" r:id="rId34"/>
    <p:sldId id="786" r:id="rId35"/>
    <p:sldId id="785" r:id="rId36"/>
  </p:sldIdLst>
  <p:sldSz cx="9144000" cy="6858000" type="screen4x3"/>
  <p:notesSz cx="6858000" cy="9144000"/>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新课标第一网"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66CC"/>
    <a:srgbClr val="33CC33"/>
    <a:srgbClr val="FF00FF"/>
    <a:srgbClr val="0000FF"/>
    <a:srgbClr val="FF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674" autoAdjust="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cs typeface="+mn-ea"/>
              </a:defRPr>
            </a:lvl1pPr>
          </a:lstStyle>
          <a:p>
            <a:fld id="{0F9B84EA-7D68-4D60-9CB1-D50884785D1C}" type="datetimeFigureOut">
              <a:rPr lang="zh-CN" altLang="en-US"/>
              <a:t>2023-01-17</a:t>
            </a:fld>
            <a:endParaRPr lang="zh-CN" altLang="en-US">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465CF370-F229-46BD-B456-6999685816E3}" type="slidenum">
              <a:rPr lang="zh-CN" altLang="en-US"/>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buFontTx/>
              <a:buNone/>
              <a:defRPr sz="1200">
                <a:latin typeface="Arial" panose="020B0604020202020204"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buFontTx/>
              <a:buNone/>
              <a:defRPr sz="1200">
                <a:latin typeface="Arial" panose="020B0604020202020204" pitchFamily="34" charset="0"/>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buFontTx/>
              <a:buNone/>
              <a:defRPr sz="1200">
                <a:latin typeface="Arial" panose="020B0604020202020204"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86A505B6-2325-4DC0-947C-F8CA06910BE9}"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1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38B761-3C8C-438E-8BC9-0CF27C0DABBA}" type="slidenum">
              <a:rPr lang="zh-CN" altLang="en-US"/>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765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0FD850-730F-4ACD-B0EB-C10DE2B5B9D3}" type="slidenum">
              <a:rPr lang="zh-CN" altLang="en-US"/>
              <a:t>14</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969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96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C0F304-ACA9-476E-896A-2081FCCFAFD2}" type="slidenum">
              <a:rPr lang="zh-CN" altLang="en-US"/>
              <a:t>15</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174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17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314DBFB-B784-4E04-842B-7CBE94880F18}" type="slidenum">
              <a:rPr lang="zh-CN" altLang="en-US"/>
              <a:t>16</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379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37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6B6789B-EC3C-4ED9-B307-46807F60F020}" type="slidenum">
              <a:rPr lang="zh-CN" altLang="en-US"/>
              <a:t>17</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584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58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046BF3-3337-4610-BB0D-3210DBC94333}" type="slidenum">
              <a:rPr lang="zh-CN" altLang="en-US"/>
              <a:t>18</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6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09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33F447-DE7A-4326-A366-F0EE1B00B537}" type="slidenum">
              <a:rPr lang="zh-CN" altLang="en-US"/>
              <a:t>22</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301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30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36C203-51E7-49B8-BE3E-A03BBBEF4295}" type="slidenum">
              <a:rPr lang="zh-CN" altLang="en-US"/>
              <a:t>23</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710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71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2528835-40BF-4104-A7D4-1A5377BA5ECA}" type="slidenum">
              <a:rPr lang="zh-CN" altLang="en-US"/>
              <a:t>26</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915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915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8B6648-2A01-4A18-A713-8216C978A99D}" type="slidenum">
              <a:rPr lang="zh-CN" altLang="en-US"/>
              <a:t>27</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120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5120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61E818-E68E-493D-8D0A-623F0E3B0342}" type="slidenum">
              <a:rPr lang="zh-CN" altLang="en-US"/>
              <a:t>28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E3C9F98-BF90-48C5-8D70-D226273D917C}" type="slidenum">
              <a:rPr lang="zh-CN" altLang="en-US"/>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325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zh-CN" smtClean="0"/>
          </a:p>
        </p:txBody>
      </p:sp>
      <p:sp>
        <p:nvSpPr>
          <p:cNvPr id="5325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758BD0-5691-4E4A-92DA-E2E7EC2D111C}" type="slidenum">
              <a:rPr lang="zh-CN" altLang="en-US"/>
              <a:t>29</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529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552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5CD1DF3-7894-4F49-BA4D-548AA3DF602C}" type="slidenum">
              <a:rPr lang="zh-CN" altLang="en-US"/>
              <a:t>30</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939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593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B5515C-D8E3-4341-B032-2F2F271A5FC5}" type="slidenum">
              <a:rPr lang="zh-CN" altLang="en-US"/>
              <a:t>31</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4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614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EBBA744-3D6E-4E0A-97AA-4849810B923E}" type="slidenum">
              <a:rPr lang="zh-CN" altLang="en-US"/>
              <a:t>32</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349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634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F227DD8-CCC0-4400-8D98-FBB2896264C9}" type="slidenum">
              <a:rPr lang="zh-CN" altLang="en-US"/>
              <a:t>33</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553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655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5CA527E-0CB6-43BA-A408-02D5689358C9}" type="slidenum">
              <a:rPr lang="zh-CN" altLang="en-US"/>
              <a:t>34</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A505B6-2325-4DC0-947C-F8CA06910BE9}" type="slidenum">
              <a:rPr lang="zh-CN" altLang="en-US" smtClean="0"/>
              <a:t>5</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331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33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871E1A-FBC0-468D-9C0D-255E5BA2FA00}" type="slidenum">
              <a:rPr lang="zh-CN" altLang="en-US"/>
              <a:t>6</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36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C11E33-879D-44D3-AB7B-B50A31BB5ACB}" type="slidenum">
              <a:rPr lang="zh-CN" altLang="en-US"/>
              <a:t>7</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741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74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28E487-57AD-4E08-9627-77AFDB460EFE}" type="slidenum">
              <a:rPr lang="zh-CN" altLang="en-US"/>
              <a:t>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945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94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E8A4DE9-8D6A-4451-B1A3-7655102011FD}" type="slidenum">
              <a:rPr lang="zh-CN" altLang="en-US"/>
              <a:t>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150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15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06CB1D6-1067-48AF-91E0-B00C05CF5C67}" type="slidenum">
              <a:rPr lang="zh-CN" altLang="en-US"/>
              <a:t>10</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355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355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C03DB7-8764-4E50-8D73-B4A0ABD07FCF}" type="slidenum">
              <a:rPr lang="zh-CN" altLang="en-US"/>
              <a:t>11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0A1454F4-D8E2-4EE4-95BA-56C22062C39C}"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5ED0CF0A-65DE-4466-A8C4-B16CFE0A1B53}"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3DDB1B2F-F53C-4316-B79B-3BDDF9D85AEA}"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E1A272E9-B1EE-427D-8772-2DEB8A94E6C5}"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0A1454F4-D8E2-4EE4-95BA-56C22062C39C}"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9870AC19-E6BA-42DE-9416-0B0044CB6FCF}"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75317AE1-0FD6-4152-9EAF-AFC5D8822EF2}"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0C162D6D-72E6-4B9B-B8A0-101CA36C8B80}"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fld id="{1C23543E-E16C-40E2-A01F-D421DF203E04}"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fld id="{8DE483C4-7318-40F7-AB21-81D66979E128}"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2" descr="C:\Users\Administrator\Desktop\03_Top bar.jpg"/>
          <p:cNvPicPr>
            <a:picLocks noChangeAspect="1" noChangeArrowheads="1"/>
          </p:cNvPicPr>
          <p:nvPr userDrawn="1"/>
        </p:nvPicPr>
        <p:blipFill>
          <a:blip r:embed="rId2"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fld id="{4A52D9C3-D6BC-43E7-A8F2-6C3DFF29242F}"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9247BCB7-27F7-470E-BEE8-39806FCC6C66}"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buFontTx/>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8A2AEAE6-86A3-4ABF-8203-634BA2A62E23}" type="slidenum">
              <a:rPr lang="en-US" altLang="zh-CN"/>
              <a:t>‹#›</a:t>
            </a:fld>
            <a:endParaRPr lang="en-US" altLang="zh-CN"/>
          </a:p>
        </p:txBody>
      </p:sp>
      <p:pic>
        <p:nvPicPr>
          <p:cNvPr id="1031" name="Picture 2" descr="C:\Users\Administrator\Desktop\03_Top bar.jpg"/>
          <p:cNvPicPr>
            <a:picLocks noChangeAspect="1" noChangeArrowheads="1"/>
          </p:cNvPicPr>
          <p:nvPr userDrawn="1"/>
        </p:nvPicPr>
        <p:blipFill>
          <a:blip r:embed="rId14"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audio" Target="../media/audio3.wav"/><Relationship Id="rId9"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1"/>
          <p:cNvPicPr>
            <a:picLocks noChangeAspect="1" noChangeArrowheads="1"/>
          </p:cNvPicPr>
          <p:nvPr/>
        </p:nvPicPr>
        <p:blipFill>
          <a:blip r:embed="rId3" cstate="email"/>
          <a:srcRect/>
          <a:stretch>
            <a:fillRect/>
          </a:stretch>
        </p:blipFill>
        <p:spPr bwMode="auto">
          <a:xfrm>
            <a:off x="120" y="685872"/>
            <a:ext cx="2024752" cy="259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标题 1"/>
          <p:cNvSpPr txBox="1">
            <a:spLocks noChangeArrowheads="1"/>
          </p:cNvSpPr>
          <p:nvPr/>
        </p:nvSpPr>
        <p:spPr bwMode="auto">
          <a:xfrm>
            <a:off x="160415" y="1676510"/>
            <a:ext cx="14398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8800" dirty="0">
                <a:solidFill>
                  <a:schemeClr val="bg1"/>
                </a:solidFill>
                <a:latin typeface="Jokerman" panose="04090605060D06020702" pitchFamily="82" charset="0"/>
              </a:rPr>
              <a:t>12</a:t>
            </a:r>
          </a:p>
        </p:txBody>
      </p:sp>
      <p:pic>
        <p:nvPicPr>
          <p:cNvPr id="5127" name="Picture 11"/>
          <p:cNvPicPr>
            <a:picLocks noChangeAspect="1" noChangeArrowheads="1"/>
          </p:cNvPicPr>
          <p:nvPr/>
        </p:nvPicPr>
        <p:blipFill>
          <a:blip r:embed="rId4" cstate="email"/>
          <a:srcRect/>
          <a:stretch>
            <a:fillRect/>
          </a:stretch>
        </p:blipFill>
        <p:spPr bwMode="auto">
          <a:xfrm>
            <a:off x="4800600" y="3714716"/>
            <a:ext cx="434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矩形 3083"/>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2" name="矩形 1"/>
          <p:cNvSpPr/>
          <p:nvPr/>
        </p:nvSpPr>
        <p:spPr>
          <a:xfrm>
            <a:off x="2286060" y="1389217"/>
            <a:ext cx="6400632" cy="1862048"/>
          </a:xfrm>
          <a:prstGeom prst="rect">
            <a:avLst/>
          </a:prstGeom>
        </p:spPr>
        <p:txBody>
          <a:bodyPr wrap="square">
            <a:spAutoFit/>
          </a:bodyPr>
          <a:lstStyle/>
          <a:p>
            <a:pPr algn="ctr">
              <a:buFontTx/>
              <a:buNone/>
              <a:defRPr/>
            </a:pPr>
            <a:r>
              <a:rPr lang="en-US" altLang="zh-CN" sz="11500" b="1" i="1" kern="0" dirty="0">
                <a:solidFill>
                  <a:srgbClr val="00B0F0"/>
                </a:solidFill>
                <a:effectLst>
                  <a:outerShdw blurRad="50800" dist="38100" algn="l" rotWithShape="0">
                    <a:prstClr val="black">
                      <a:alpha val="40000"/>
                    </a:prstClr>
                  </a:outerShdw>
                </a:effectLst>
                <a:latin typeface="Broadway BT" pitchFamily="82" charset="0"/>
              </a:rPr>
              <a:t>The Earth</a:t>
            </a:r>
          </a:p>
        </p:txBody>
      </p:sp>
      <p:sp>
        <p:nvSpPr>
          <p:cNvPr id="11" name="矩形 10"/>
          <p:cNvSpPr/>
          <p:nvPr/>
        </p:nvSpPr>
        <p:spPr>
          <a:xfrm>
            <a:off x="1275884" y="5410326"/>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20081212121250694_2"/>
          <p:cNvPicPr>
            <a:picLocks noChangeAspect="1" noChangeArrowheads="1"/>
          </p:cNvPicPr>
          <p:nvPr/>
        </p:nvPicPr>
        <p:blipFill>
          <a:blip r:embed="rId4"/>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304800" y="1154113"/>
            <a:ext cx="4572000" cy="5170487"/>
          </a:xfrm>
          <a:prstGeom prst="rect">
            <a:avLst/>
          </a:prstGeom>
          <a:solidFill>
            <a:schemeClr val="bg1">
              <a:alpha val="62000"/>
            </a:schemeClr>
          </a:solidFill>
          <a:ln w="9525">
            <a:noFill/>
            <a:miter lim="800000"/>
          </a:ln>
          <a:effectLst/>
        </p:spPr>
        <p:txBody>
          <a:bodyPr>
            <a:spAutoFit/>
          </a:bodyPr>
          <a:lstStyle/>
          <a:p>
            <a:pPr>
              <a:spcBef>
                <a:spcPct val="50000"/>
              </a:spcBef>
              <a:buFontTx/>
              <a:buNone/>
              <a:defRPr/>
            </a:pPr>
            <a:r>
              <a:rPr lang="en-US" altLang="zh-CN" sz="3000" dirty="0">
                <a:effectLst>
                  <a:outerShdw blurRad="38100" dist="38100" dir="2700000" algn="tl">
                    <a:srgbClr val="C0C0C0"/>
                  </a:outerShdw>
                </a:effectLst>
              </a:rPr>
              <a:t>There is air and water on the Earth. There are people, animals and plants on the Earth. People have lived on the Earth for millions of years. Many years ago, the Earth was clean. Today, there is air pollution, water pollution and land pollution.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randombar(horizontal)">
                                      <p:cBhvr>
                                        <p:cTn id="7" dur="500"/>
                                        <p:tgtEl>
                                          <p:spTgt spid="512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7" descr="creek%20grate"/>
          <p:cNvPicPr>
            <a:picLocks noChangeAspect="1" noChangeArrowheads="1"/>
          </p:cNvPicPr>
          <p:nvPr/>
        </p:nvPicPr>
        <p:blipFill>
          <a:blip r:embed="rId3"/>
          <a:srcRect/>
          <a:stretch>
            <a:fillRect/>
          </a:stretch>
        </p:blipFill>
        <p:spPr bwMode="auto">
          <a:xfrm>
            <a:off x="533400" y="3810000"/>
            <a:ext cx="3422650" cy="26543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762000" y="1295400"/>
            <a:ext cx="4114800" cy="1938338"/>
          </a:xfrm>
          <a:prstGeom prst="rect">
            <a:avLst/>
          </a:prstGeom>
          <a:noFill/>
          <a:ln w="9525">
            <a:noFill/>
            <a:miter lim="800000"/>
          </a:ln>
          <a:effectLst/>
        </p:spPr>
        <p:txBody>
          <a:bodyPr>
            <a:spAutoFit/>
          </a:bodyPr>
          <a:lstStyle/>
          <a:p>
            <a:pPr>
              <a:spcBef>
                <a:spcPct val="50000"/>
              </a:spcBef>
              <a:buFontTx/>
              <a:buNone/>
              <a:defRPr/>
            </a:pPr>
            <a:r>
              <a:rPr lang="en-US" altLang="zh-CN" sz="3000" dirty="0">
                <a:effectLst>
                  <a:outerShdw blurRad="38100" dist="38100" dir="2700000" algn="tl">
                    <a:srgbClr val="C0C0C0"/>
                  </a:outerShdw>
                </a:effectLst>
              </a:rPr>
              <a:t>People cut down the forests. Many plants, wild animals, birds and insects live there. </a:t>
            </a:r>
          </a:p>
        </p:txBody>
      </p:sp>
      <p:sp>
        <p:nvSpPr>
          <p:cNvPr id="6" name="Text Box 8"/>
          <p:cNvSpPr txBox="1">
            <a:spLocks noChangeArrowheads="1"/>
          </p:cNvSpPr>
          <p:nvPr/>
        </p:nvSpPr>
        <p:spPr bwMode="auto">
          <a:xfrm>
            <a:off x="4495800" y="4038600"/>
            <a:ext cx="4114800" cy="2400300"/>
          </a:xfrm>
          <a:prstGeom prst="rect">
            <a:avLst/>
          </a:prstGeom>
          <a:noFill/>
          <a:ln w="9525">
            <a:noFill/>
            <a:miter lim="800000"/>
          </a:ln>
          <a:effectLst/>
        </p:spPr>
        <p:txBody>
          <a:bodyPr>
            <a:spAutoFit/>
          </a:bodyPr>
          <a:lstStyle/>
          <a:p>
            <a:pPr>
              <a:spcBef>
                <a:spcPct val="50000"/>
              </a:spcBef>
              <a:buFontTx/>
              <a:buNone/>
              <a:defRPr/>
            </a:pPr>
            <a:r>
              <a:rPr lang="en-US" altLang="zh-CN" sz="3000" dirty="0">
                <a:effectLst>
                  <a:outerShdw blurRad="38100" dist="38100" dir="2700000" algn="tl">
                    <a:srgbClr val="C0C0C0"/>
                  </a:outerShdw>
                </a:effectLst>
              </a:rPr>
              <a:t>People kill animals for food and their skins. People are polluting the land, the water and the air.</a:t>
            </a:r>
          </a:p>
        </p:txBody>
      </p:sp>
      <p:pic>
        <p:nvPicPr>
          <p:cNvPr id="7" name="Picture 2"/>
          <p:cNvPicPr>
            <a:picLocks noChangeAspect="1" noChangeArrowheads="1"/>
          </p:cNvPicPr>
          <p:nvPr/>
        </p:nvPicPr>
        <p:blipFill>
          <a:blip r:embed="rId4"/>
          <a:srcRect/>
          <a:stretch>
            <a:fillRect/>
          </a:stretch>
        </p:blipFill>
        <p:spPr bwMode="auto">
          <a:xfrm>
            <a:off x="5105400" y="990600"/>
            <a:ext cx="3276600" cy="25257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
          <p:cNvSpPr txBox="1">
            <a:spLocks noChangeArrowheads="1"/>
          </p:cNvSpPr>
          <p:nvPr/>
        </p:nvSpPr>
        <p:spPr bwMode="auto">
          <a:xfrm>
            <a:off x="1116013" y="1484313"/>
            <a:ext cx="540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zh-CN" altLang="zh-CN"/>
          </a:p>
        </p:txBody>
      </p:sp>
      <p:sp>
        <p:nvSpPr>
          <p:cNvPr id="24578" name="Text Box 5"/>
          <p:cNvSpPr txBox="1">
            <a:spLocks noChangeArrowheads="1"/>
          </p:cNvSpPr>
          <p:nvPr/>
        </p:nvSpPr>
        <p:spPr bwMode="auto">
          <a:xfrm>
            <a:off x="395288" y="1268413"/>
            <a:ext cx="79565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4000" dirty="0"/>
              <a:t>What lives in the forests?</a:t>
            </a:r>
          </a:p>
          <a:p>
            <a:pPr>
              <a:spcBef>
                <a:spcPct val="50000"/>
              </a:spcBef>
            </a:pPr>
            <a:r>
              <a:rPr lang="en-US" altLang="zh-CN" sz="4000" dirty="0"/>
              <a:t>What do people do to the forests?</a:t>
            </a:r>
          </a:p>
          <a:p>
            <a:pPr>
              <a:spcBef>
                <a:spcPct val="50000"/>
              </a:spcBef>
            </a:pPr>
            <a:r>
              <a:rPr lang="en-US" altLang="zh-CN" sz="4000" dirty="0"/>
              <a:t>Why are people killing animals?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WordArt 4"/>
          <p:cNvSpPr>
            <a:spLocks noChangeArrowheads="1" noChangeShapeType="1" noTextEdit="1"/>
          </p:cNvSpPr>
          <p:nvPr/>
        </p:nvSpPr>
        <p:spPr bwMode="auto">
          <a:xfrm>
            <a:off x="457200" y="2362200"/>
            <a:ext cx="8382000" cy="2003425"/>
          </a:xfrm>
          <a:prstGeom prst="rect">
            <a:avLst/>
          </a:prstGeom>
        </p:spPr>
        <p:txBody>
          <a:bodyPr wrap="none" fromWordArt="1">
            <a:prstTxWarp prst="textPlain">
              <a:avLst>
                <a:gd name="adj" fmla="val 50000"/>
              </a:avLst>
            </a:prstTxWarp>
          </a:bodyPr>
          <a:lstStyle/>
          <a:p>
            <a:pPr algn="ctr"/>
            <a:r>
              <a:rPr lang="en-US" altLang="zh-CN" sz="3600"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How to save the Earth?</a:t>
            </a:r>
            <a:endParaRPr lang="zh-CN" altLang="en-US" sz="3600"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 y="1944468"/>
            <a:ext cx="8839200" cy="646332"/>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defRPr/>
            </a:pPr>
            <a:r>
              <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Can we do anything to help the Earth?</a:t>
            </a:r>
            <a:endPar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矩形 3"/>
          <p:cNvSpPr>
            <a:spLocks noChangeArrowheads="1"/>
          </p:cNvSpPr>
          <p:nvPr/>
        </p:nvSpPr>
        <p:spPr bwMode="auto">
          <a:xfrm>
            <a:off x="533400" y="3459163"/>
            <a:ext cx="3962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solidFill>
                  <a:schemeClr val="tx2"/>
                </a:solidFill>
              </a:rPr>
              <a:t>We should </a:t>
            </a:r>
            <a:r>
              <a:rPr lang="en-US" altLang="zh-CN" sz="3200" dirty="0">
                <a:solidFill>
                  <a:srgbClr val="FF0000"/>
                </a:solidFill>
              </a:rPr>
              <a:t>stop</a:t>
            </a:r>
            <a:r>
              <a:rPr lang="en-US" altLang="zh-CN" sz="3200" dirty="0">
                <a:solidFill>
                  <a:schemeClr val="tx2"/>
                </a:solidFill>
              </a:rPr>
              <a:t> </a:t>
            </a:r>
            <a:r>
              <a:rPr lang="en-US" altLang="zh-CN" sz="3200" dirty="0">
                <a:solidFill>
                  <a:srgbClr val="FF0000"/>
                </a:solidFill>
              </a:rPr>
              <a:t>throwing rubbish into rivers</a:t>
            </a:r>
            <a:r>
              <a:rPr lang="en-US" altLang="zh-CN" sz="3200" dirty="0"/>
              <a:t>.</a:t>
            </a:r>
          </a:p>
        </p:txBody>
      </p:sp>
      <p:grpSp>
        <p:nvGrpSpPr>
          <p:cNvPr id="26627" name="组合 114"/>
          <p:cNvGrpSpPr/>
          <p:nvPr/>
        </p:nvGrpSpPr>
        <p:grpSpPr bwMode="auto">
          <a:xfrm>
            <a:off x="250880" y="495426"/>
            <a:ext cx="3733800" cy="838200"/>
            <a:chOff x="4572000" y="0"/>
            <a:chExt cx="2286000" cy="447675"/>
          </a:xfrm>
        </p:grpSpPr>
        <p:pic>
          <p:nvPicPr>
            <p:cNvPr id="26628" name="Picture 9"/>
            <p:cNvPicPr>
              <a:picLocks noChangeAspect="1" noChangeArrowheads="1"/>
            </p:cNvPicPr>
            <p:nvPr/>
          </p:nvPicPr>
          <p:blipFill>
            <a:blip r:embed="rId3" cstate="email"/>
            <a:srcRect/>
            <a:stretch>
              <a:fillRect/>
            </a:stretch>
          </p:blipFill>
          <p:spPr bwMode="auto">
            <a:xfrm>
              <a:off x="4572000" y="0"/>
              <a:ext cx="1000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10"/>
            <p:cNvGrpSpPr/>
            <p:nvPr/>
          </p:nvGrpSpPr>
          <p:grpSpPr bwMode="auto">
            <a:xfrm>
              <a:off x="5645150" y="101581"/>
              <a:ext cx="400050" cy="196888"/>
              <a:chOff x="2691" y="-526"/>
              <a:chExt cx="630" cy="311"/>
            </a:xfrm>
          </p:grpSpPr>
          <p:grpSp>
            <p:nvGrpSpPr>
              <p:cNvPr id="26630" name="Group 11"/>
              <p:cNvGrpSpPr/>
              <p:nvPr/>
            </p:nvGrpSpPr>
            <p:grpSpPr bwMode="auto">
              <a:xfrm>
                <a:off x="2691" y="-433"/>
                <a:ext cx="183" cy="218"/>
                <a:chOff x="2691" y="-433"/>
                <a:chExt cx="183" cy="218"/>
              </a:xfrm>
            </p:grpSpPr>
            <p:sp>
              <p:nvSpPr>
                <p:cNvPr id="26631" name="Freeform 12"/>
                <p:cNvSpPr>
                  <a:spLocks noChangeArrowheads="1"/>
                </p:cNvSpPr>
                <p:nvPr/>
              </p:nvSpPr>
              <p:spPr bwMode="auto">
                <a:xfrm>
                  <a:off x="2691" y="-433"/>
                  <a:ext cx="183" cy="218"/>
                </a:xfrm>
                <a:custGeom>
                  <a:avLst/>
                  <a:gdLst>
                    <a:gd name="T0" fmla="*/ 134 w 183"/>
                    <a:gd name="T1" fmla="*/ 43 h 218"/>
                    <a:gd name="T2" fmla="*/ 76 w 183"/>
                    <a:gd name="T3" fmla="*/ 43 h 218"/>
                    <a:gd name="T4" fmla="*/ 88 w 183"/>
                    <a:gd name="T5" fmla="*/ 53 h 218"/>
                    <a:gd name="T6" fmla="*/ 93 w 183"/>
                    <a:gd name="T7" fmla="*/ 77 h 218"/>
                    <a:gd name="T8" fmla="*/ 62 w 183"/>
                    <a:gd name="T9" fmla="*/ 90 h 218"/>
                    <a:gd name="T10" fmla="*/ 38 w 183"/>
                    <a:gd name="T11" fmla="*/ 103 h 218"/>
                    <a:gd name="T12" fmla="*/ 20 w 183"/>
                    <a:gd name="T13" fmla="*/ 116 h 218"/>
                    <a:gd name="T14" fmla="*/ 8 w 183"/>
                    <a:gd name="T15" fmla="*/ 129 h 218"/>
                    <a:gd name="T16" fmla="*/ 2 w 183"/>
                    <a:gd name="T17" fmla="*/ 143 h 218"/>
                    <a:gd name="T18" fmla="*/ 0 w 183"/>
                    <a:gd name="T19" fmla="*/ 156 h 218"/>
                    <a:gd name="T20" fmla="*/ 6 w 183"/>
                    <a:gd name="T21" fmla="*/ 181 h 218"/>
                    <a:gd name="T22" fmla="*/ 17 w 183"/>
                    <a:gd name="T23" fmla="*/ 200 h 218"/>
                    <a:gd name="T24" fmla="*/ 31 w 183"/>
                    <a:gd name="T25" fmla="*/ 212 h 218"/>
                    <a:gd name="T26" fmla="*/ 49 w 183"/>
                    <a:gd name="T27" fmla="*/ 217 h 218"/>
                    <a:gd name="T28" fmla="*/ 68 w 183"/>
                    <a:gd name="T29" fmla="*/ 217 h 218"/>
                    <a:gd name="T30" fmla="*/ 88 w 183"/>
                    <a:gd name="T31" fmla="*/ 210 h 218"/>
                    <a:gd name="T32" fmla="*/ 104 w 183"/>
                    <a:gd name="T33" fmla="*/ 198 h 218"/>
                    <a:gd name="T34" fmla="*/ 116 w 183"/>
                    <a:gd name="T35" fmla="*/ 181 h 218"/>
                    <a:gd name="T36" fmla="*/ 181 w 183"/>
                    <a:gd name="T37" fmla="*/ 181 h 218"/>
                    <a:gd name="T38" fmla="*/ 181 w 183"/>
                    <a:gd name="T39" fmla="*/ 179 h 218"/>
                    <a:gd name="T40" fmla="*/ 57 w 183"/>
                    <a:gd name="T41" fmla="*/ 179 h 218"/>
                    <a:gd name="T42" fmla="*/ 48 w 183"/>
                    <a:gd name="T43" fmla="*/ 172 h 218"/>
                    <a:gd name="T44" fmla="*/ 46 w 183"/>
                    <a:gd name="T45" fmla="*/ 160 h 218"/>
                    <a:gd name="T46" fmla="*/ 46 w 183"/>
                    <a:gd name="T47" fmla="*/ 146 h 218"/>
                    <a:gd name="T48" fmla="*/ 55 w 183"/>
                    <a:gd name="T49" fmla="*/ 133 h 218"/>
                    <a:gd name="T50" fmla="*/ 72 w 183"/>
                    <a:gd name="T51" fmla="*/ 120 h 218"/>
                    <a:gd name="T52" fmla="*/ 147 w 183"/>
                    <a:gd name="T53" fmla="*/ 120 h 218"/>
                    <a:gd name="T54" fmla="*/ 138 w 183"/>
                    <a:gd name="T55" fmla="*/ 64 h 218"/>
                    <a:gd name="T56" fmla="*/ 138 w 183"/>
                    <a:gd name="T57" fmla="*/ 59 h 218"/>
                    <a:gd name="T58" fmla="*/ 136 w 183"/>
                    <a:gd name="T59" fmla="*/ 47 h 218"/>
                    <a:gd name="T60" fmla="*/ 134 w 183"/>
                    <a:gd name="T61" fmla="*/ 4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 h="218">
                      <a:moveTo>
                        <a:pt x="134" y="43"/>
                      </a:moveTo>
                      <a:lnTo>
                        <a:pt x="76" y="43"/>
                      </a:lnTo>
                      <a:lnTo>
                        <a:pt x="88" y="53"/>
                      </a:lnTo>
                      <a:lnTo>
                        <a:pt x="93" y="77"/>
                      </a:lnTo>
                      <a:lnTo>
                        <a:pt x="62" y="90"/>
                      </a:lnTo>
                      <a:lnTo>
                        <a:pt x="38" y="103"/>
                      </a:lnTo>
                      <a:lnTo>
                        <a:pt x="20" y="116"/>
                      </a:lnTo>
                      <a:lnTo>
                        <a:pt x="8" y="129"/>
                      </a:lnTo>
                      <a:lnTo>
                        <a:pt x="2" y="143"/>
                      </a:lnTo>
                      <a:lnTo>
                        <a:pt x="0" y="156"/>
                      </a:lnTo>
                      <a:lnTo>
                        <a:pt x="6" y="181"/>
                      </a:lnTo>
                      <a:lnTo>
                        <a:pt x="17" y="200"/>
                      </a:lnTo>
                      <a:lnTo>
                        <a:pt x="31" y="212"/>
                      </a:lnTo>
                      <a:lnTo>
                        <a:pt x="49" y="217"/>
                      </a:lnTo>
                      <a:lnTo>
                        <a:pt x="68" y="217"/>
                      </a:lnTo>
                      <a:lnTo>
                        <a:pt x="88" y="210"/>
                      </a:lnTo>
                      <a:lnTo>
                        <a:pt x="104" y="198"/>
                      </a:lnTo>
                      <a:lnTo>
                        <a:pt x="116" y="181"/>
                      </a:lnTo>
                      <a:lnTo>
                        <a:pt x="181" y="181"/>
                      </a:lnTo>
                      <a:lnTo>
                        <a:pt x="181" y="179"/>
                      </a:lnTo>
                      <a:lnTo>
                        <a:pt x="57" y="179"/>
                      </a:lnTo>
                      <a:lnTo>
                        <a:pt x="48" y="172"/>
                      </a:lnTo>
                      <a:lnTo>
                        <a:pt x="46" y="160"/>
                      </a:lnTo>
                      <a:lnTo>
                        <a:pt x="46" y="146"/>
                      </a:lnTo>
                      <a:lnTo>
                        <a:pt x="55" y="133"/>
                      </a:lnTo>
                      <a:lnTo>
                        <a:pt x="72" y="120"/>
                      </a:lnTo>
                      <a:lnTo>
                        <a:pt x="147" y="120"/>
                      </a:lnTo>
                      <a:lnTo>
                        <a:pt x="138" y="64"/>
                      </a:lnTo>
                      <a:lnTo>
                        <a:pt x="138" y="59"/>
                      </a:lnTo>
                      <a:lnTo>
                        <a:pt x="136" y="47"/>
                      </a:lnTo>
                      <a:lnTo>
                        <a:pt x="134" y="4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2" name="Freeform 13"/>
                <p:cNvSpPr>
                  <a:spLocks noChangeArrowheads="1"/>
                </p:cNvSpPr>
                <p:nvPr/>
              </p:nvSpPr>
              <p:spPr bwMode="auto">
                <a:xfrm>
                  <a:off x="2691" y="-433"/>
                  <a:ext cx="183" cy="218"/>
                </a:xfrm>
                <a:custGeom>
                  <a:avLst/>
                  <a:gdLst>
                    <a:gd name="T0" fmla="*/ 181 w 183"/>
                    <a:gd name="T1" fmla="*/ 181 h 218"/>
                    <a:gd name="T2" fmla="*/ 116 w 183"/>
                    <a:gd name="T3" fmla="*/ 181 h 218"/>
                    <a:gd name="T4" fmla="*/ 129 w 183"/>
                    <a:gd name="T5" fmla="*/ 196 h 218"/>
                    <a:gd name="T6" fmla="*/ 148 w 183"/>
                    <a:gd name="T7" fmla="*/ 202 h 218"/>
                    <a:gd name="T8" fmla="*/ 165 w 183"/>
                    <a:gd name="T9" fmla="*/ 197 h 218"/>
                    <a:gd name="T10" fmla="*/ 182 w 183"/>
                    <a:gd name="T11" fmla="*/ 188 h 218"/>
                    <a:gd name="T12" fmla="*/ 181 w 183"/>
                    <a:gd name="T13" fmla="*/ 181 h 218"/>
                  </a:gdLst>
                  <a:ahLst/>
                  <a:cxnLst>
                    <a:cxn ang="0">
                      <a:pos x="T0" y="T1"/>
                    </a:cxn>
                    <a:cxn ang="0">
                      <a:pos x="T2" y="T3"/>
                    </a:cxn>
                    <a:cxn ang="0">
                      <a:pos x="T4" y="T5"/>
                    </a:cxn>
                    <a:cxn ang="0">
                      <a:pos x="T6" y="T7"/>
                    </a:cxn>
                    <a:cxn ang="0">
                      <a:pos x="T8" y="T9"/>
                    </a:cxn>
                    <a:cxn ang="0">
                      <a:pos x="T10" y="T11"/>
                    </a:cxn>
                    <a:cxn ang="0">
                      <a:pos x="T12" y="T13"/>
                    </a:cxn>
                  </a:cxnLst>
                  <a:rect l="0" t="0" r="r" b="b"/>
                  <a:pathLst>
                    <a:path w="183" h="218">
                      <a:moveTo>
                        <a:pt x="181" y="181"/>
                      </a:moveTo>
                      <a:lnTo>
                        <a:pt x="116" y="181"/>
                      </a:lnTo>
                      <a:lnTo>
                        <a:pt x="129" y="196"/>
                      </a:lnTo>
                      <a:lnTo>
                        <a:pt x="148" y="202"/>
                      </a:lnTo>
                      <a:lnTo>
                        <a:pt x="165" y="197"/>
                      </a:lnTo>
                      <a:lnTo>
                        <a:pt x="182" y="188"/>
                      </a:lnTo>
                      <a:lnTo>
                        <a:pt x="181" y="18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3" name="Freeform 14"/>
                <p:cNvSpPr>
                  <a:spLocks noChangeArrowheads="1"/>
                </p:cNvSpPr>
                <p:nvPr/>
              </p:nvSpPr>
              <p:spPr bwMode="auto">
                <a:xfrm>
                  <a:off x="2691" y="-433"/>
                  <a:ext cx="183" cy="218"/>
                </a:xfrm>
                <a:custGeom>
                  <a:avLst/>
                  <a:gdLst>
                    <a:gd name="T0" fmla="*/ 147 w 183"/>
                    <a:gd name="T1" fmla="*/ 120 h 218"/>
                    <a:gd name="T2" fmla="*/ 72 w 183"/>
                    <a:gd name="T3" fmla="*/ 120 h 218"/>
                    <a:gd name="T4" fmla="*/ 106 w 183"/>
                    <a:gd name="T5" fmla="*/ 154 h 218"/>
                    <a:gd name="T6" fmla="*/ 97 w 183"/>
                    <a:gd name="T7" fmla="*/ 168 h 218"/>
                    <a:gd name="T8" fmla="*/ 85 w 183"/>
                    <a:gd name="T9" fmla="*/ 177 h 218"/>
                    <a:gd name="T10" fmla="*/ 73 w 183"/>
                    <a:gd name="T11" fmla="*/ 179 h 218"/>
                    <a:gd name="T12" fmla="*/ 57 w 183"/>
                    <a:gd name="T13" fmla="*/ 179 h 218"/>
                    <a:gd name="T14" fmla="*/ 181 w 183"/>
                    <a:gd name="T15" fmla="*/ 179 h 218"/>
                    <a:gd name="T16" fmla="*/ 179 w 183"/>
                    <a:gd name="T17" fmla="*/ 164 h 218"/>
                    <a:gd name="T18" fmla="*/ 160 w 183"/>
                    <a:gd name="T19" fmla="*/ 164 h 218"/>
                    <a:gd name="T20" fmla="*/ 153 w 183"/>
                    <a:gd name="T21" fmla="*/ 157 h 218"/>
                    <a:gd name="T22" fmla="*/ 151 w 183"/>
                    <a:gd name="T23" fmla="*/ 146 h 218"/>
                    <a:gd name="T24" fmla="*/ 149 w 183"/>
                    <a:gd name="T25" fmla="*/ 138 h 218"/>
                    <a:gd name="T26" fmla="*/ 148 w 183"/>
                    <a:gd name="T27" fmla="*/ 129 h 218"/>
                    <a:gd name="T28" fmla="*/ 147 w 183"/>
                    <a:gd name="T29" fmla="*/ 12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218">
                      <a:moveTo>
                        <a:pt x="147" y="120"/>
                      </a:moveTo>
                      <a:lnTo>
                        <a:pt x="72" y="120"/>
                      </a:lnTo>
                      <a:lnTo>
                        <a:pt x="106" y="154"/>
                      </a:lnTo>
                      <a:lnTo>
                        <a:pt x="97" y="168"/>
                      </a:lnTo>
                      <a:lnTo>
                        <a:pt x="85" y="177"/>
                      </a:lnTo>
                      <a:lnTo>
                        <a:pt x="73" y="179"/>
                      </a:lnTo>
                      <a:lnTo>
                        <a:pt x="57" y="179"/>
                      </a:lnTo>
                      <a:lnTo>
                        <a:pt x="181" y="179"/>
                      </a:lnTo>
                      <a:lnTo>
                        <a:pt x="179" y="164"/>
                      </a:lnTo>
                      <a:lnTo>
                        <a:pt x="160" y="164"/>
                      </a:lnTo>
                      <a:lnTo>
                        <a:pt x="153" y="157"/>
                      </a:lnTo>
                      <a:lnTo>
                        <a:pt x="151" y="146"/>
                      </a:lnTo>
                      <a:lnTo>
                        <a:pt x="149" y="138"/>
                      </a:lnTo>
                      <a:lnTo>
                        <a:pt x="148" y="129"/>
                      </a:lnTo>
                      <a:lnTo>
                        <a:pt x="147" y="12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4" name="Freeform 15"/>
                <p:cNvSpPr>
                  <a:spLocks noChangeArrowheads="1"/>
                </p:cNvSpPr>
                <p:nvPr/>
              </p:nvSpPr>
              <p:spPr bwMode="auto">
                <a:xfrm>
                  <a:off x="2691" y="-433"/>
                  <a:ext cx="183" cy="218"/>
                </a:xfrm>
                <a:custGeom>
                  <a:avLst/>
                  <a:gdLst>
                    <a:gd name="T0" fmla="*/ 178 w 183"/>
                    <a:gd name="T1" fmla="*/ 155 h 218"/>
                    <a:gd name="T2" fmla="*/ 171 w 183"/>
                    <a:gd name="T3" fmla="*/ 161 h 218"/>
                    <a:gd name="T4" fmla="*/ 167 w 183"/>
                    <a:gd name="T5" fmla="*/ 163 h 218"/>
                    <a:gd name="T6" fmla="*/ 165 w 183"/>
                    <a:gd name="T7" fmla="*/ 163 h 218"/>
                    <a:gd name="T8" fmla="*/ 160 w 183"/>
                    <a:gd name="T9" fmla="*/ 164 h 218"/>
                    <a:gd name="T10" fmla="*/ 179 w 183"/>
                    <a:gd name="T11" fmla="*/ 164 h 218"/>
                    <a:gd name="T12" fmla="*/ 178 w 183"/>
                    <a:gd name="T13" fmla="*/ 155 h 218"/>
                  </a:gdLst>
                  <a:ahLst/>
                  <a:cxnLst>
                    <a:cxn ang="0">
                      <a:pos x="T0" y="T1"/>
                    </a:cxn>
                    <a:cxn ang="0">
                      <a:pos x="T2" y="T3"/>
                    </a:cxn>
                    <a:cxn ang="0">
                      <a:pos x="T4" y="T5"/>
                    </a:cxn>
                    <a:cxn ang="0">
                      <a:pos x="T6" y="T7"/>
                    </a:cxn>
                    <a:cxn ang="0">
                      <a:pos x="T8" y="T9"/>
                    </a:cxn>
                    <a:cxn ang="0">
                      <a:pos x="T10" y="T11"/>
                    </a:cxn>
                    <a:cxn ang="0">
                      <a:pos x="T12" y="T13"/>
                    </a:cxn>
                  </a:cxnLst>
                  <a:rect l="0" t="0" r="r" b="b"/>
                  <a:pathLst>
                    <a:path w="183" h="218">
                      <a:moveTo>
                        <a:pt x="178" y="155"/>
                      </a:moveTo>
                      <a:lnTo>
                        <a:pt x="171" y="161"/>
                      </a:lnTo>
                      <a:lnTo>
                        <a:pt x="167" y="163"/>
                      </a:lnTo>
                      <a:lnTo>
                        <a:pt x="165" y="163"/>
                      </a:lnTo>
                      <a:lnTo>
                        <a:pt x="160" y="164"/>
                      </a:lnTo>
                      <a:lnTo>
                        <a:pt x="179" y="164"/>
                      </a:lnTo>
                      <a:lnTo>
                        <a:pt x="178" y="155"/>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5" name="Freeform 16"/>
                <p:cNvSpPr>
                  <a:spLocks noChangeArrowheads="1"/>
                </p:cNvSpPr>
                <p:nvPr/>
              </p:nvSpPr>
              <p:spPr bwMode="auto">
                <a:xfrm>
                  <a:off x="2691" y="-433"/>
                  <a:ext cx="183" cy="218"/>
                </a:xfrm>
                <a:custGeom>
                  <a:avLst/>
                  <a:gdLst>
                    <a:gd name="T0" fmla="*/ 77 w 183"/>
                    <a:gd name="T1" fmla="*/ 0 h 218"/>
                    <a:gd name="T2" fmla="*/ 73 w 183"/>
                    <a:gd name="T3" fmla="*/ 0 h 218"/>
                    <a:gd name="T4" fmla="*/ 68 w 183"/>
                    <a:gd name="T5" fmla="*/ 1 h 218"/>
                    <a:gd name="T6" fmla="*/ 55 w 183"/>
                    <a:gd name="T7" fmla="*/ 4 h 218"/>
                    <a:gd name="T8" fmla="*/ 41 w 183"/>
                    <a:gd name="T9" fmla="*/ 10 h 218"/>
                    <a:gd name="T10" fmla="*/ 25 w 183"/>
                    <a:gd name="T11" fmla="*/ 20 h 218"/>
                    <a:gd name="T12" fmla="*/ 7 w 183"/>
                    <a:gd name="T13" fmla="*/ 37 h 218"/>
                    <a:gd name="T14" fmla="*/ 17 w 183"/>
                    <a:gd name="T15" fmla="*/ 78 h 218"/>
                    <a:gd name="T16" fmla="*/ 38 w 183"/>
                    <a:gd name="T17" fmla="*/ 56 h 218"/>
                    <a:gd name="T18" fmla="*/ 53 w 183"/>
                    <a:gd name="T19" fmla="*/ 45 h 218"/>
                    <a:gd name="T20" fmla="*/ 76 w 183"/>
                    <a:gd name="T21" fmla="*/ 43 h 218"/>
                    <a:gd name="T22" fmla="*/ 134 w 183"/>
                    <a:gd name="T23" fmla="*/ 43 h 218"/>
                    <a:gd name="T24" fmla="*/ 127 w 183"/>
                    <a:gd name="T25" fmla="*/ 24 h 218"/>
                    <a:gd name="T26" fmla="*/ 112 w 183"/>
                    <a:gd name="T27" fmla="*/ 9 h 218"/>
                    <a:gd name="T28" fmla="*/ 94 w 183"/>
                    <a:gd name="T29" fmla="*/ 1 h 218"/>
                    <a:gd name="T30" fmla="*/ 77 w 183"/>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18">
                      <a:moveTo>
                        <a:pt x="77" y="0"/>
                      </a:moveTo>
                      <a:lnTo>
                        <a:pt x="73" y="0"/>
                      </a:lnTo>
                      <a:lnTo>
                        <a:pt x="68" y="1"/>
                      </a:lnTo>
                      <a:lnTo>
                        <a:pt x="55" y="4"/>
                      </a:lnTo>
                      <a:lnTo>
                        <a:pt x="41" y="10"/>
                      </a:lnTo>
                      <a:lnTo>
                        <a:pt x="25" y="20"/>
                      </a:lnTo>
                      <a:lnTo>
                        <a:pt x="7" y="37"/>
                      </a:lnTo>
                      <a:lnTo>
                        <a:pt x="17" y="78"/>
                      </a:lnTo>
                      <a:lnTo>
                        <a:pt x="38" y="56"/>
                      </a:lnTo>
                      <a:lnTo>
                        <a:pt x="53" y="45"/>
                      </a:lnTo>
                      <a:lnTo>
                        <a:pt x="76" y="43"/>
                      </a:lnTo>
                      <a:lnTo>
                        <a:pt x="134" y="43"/>
                      </a:lnTo>
                      <a:lnTo>
                        <a:pt x="127" y="24"/>
                      </a:lnTo>
                      <a:lnTo>
                        <a:pt x="112" y="9"/>
                      </a:lnTo>
                      <a:lnTo>
                        <a:pt x="94" y="1"/>
                      </a:lnTo>
                      <a:lnTo>
                        <a:pt x="77"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36" name="Group 17"/>
              <p:cNvGrpSpPr/>
              <p:nvPr/>
            </p:nvGrpSpPr>
            <p:grpSpPr bwMode="auto">
              <a:xfrm>
                <a:off x="2881" y="-459"/>
                <a:ext cx="190" cy="221"/>
                <a:chOff x="2881" y="-459"/>
                <a:chExt cx="190" cy="221"/>
              </a:xfrm>
            </p:grpSpPr>
            <p:sp>
              <p:nvSpPr>
                <p:cNvPr id="26637" name="Freeform 18"/>
                <p:cNvSpPr>
                  <a:spLocks noChangeArrowheads="1"/>
                </p:cNvSpPr>
                <p:nvPr/>
              </p:nvSpPr>
              <p:spPr bwMode="auto">
                <a:xfrm>
                  <a:off x="2881" y="-459"/>
                  <a:ext cx="190" cy="221"/>
                </a:xfrm>
                <a:custGeom>
                  <a:avLst/>
                  <a:gdLst>
                    <a:gd name="T0" fmla="*/ 47 w 190"/>
                    <a:gd name="T1" fmla="*/ 14 h 221"/>
                    <a:gd name="T2" fmla="*/ 0 w 190"/>
                    <a:gd name="T3" fmla="*/ 20 h 221"/>
                    <a:gd name="T4" fmla="*/ 23 w 190"/>
                    <a:gd name="T5" fmla="*/ 220 h 221"/>
                    <a:gd name="T6" fmla="*/ 71 w 190"/>
                    <a:gd name="T7" fmla="*/ 214 h 221"/>
                    <a:gd name="T8" fmla="*/ 55 w 190"/>
                    <a:gd name="T9" fmla="*/ 78 h 221"/>
                    <a:gd name="T10" fmla="*/ 69 w 190"/>
                    <a:gd name="T11" fmla="*/ 62 h 221"/>
                    <a:gd name="T12" fmla="*/ 85 w 190"/>
                    <a:gd name="T13" fmla="*/ 50 h 221"/>
                    <a:gd name="T14" fmla="*/ 110 w 190"/>
                    <a:gd name="T15" fmla="*/ 49 h 221"/>
                    <a:gd name="T16" fmla="*/ 171 w 190"/>
                    <a:gd name="T17" fmla="*/ 49 h 221"/>
                    <a:gd name="T18" fmla="*/ 169 w 190"/>
                    <a:gd name="T19" fmla="*/ 38 h 221"/>
                    <a:gd name="T20" fmla="*/ 50 w 190"/>
                    <a:gd name="T21" fmla="*/ 38 h 221"/>
                    <a:gd name="T22" fmla="*/ 47 w 190"/>
                    <a:gd name="T23" fmla="*/ 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47" y="14"/>
                      </a:moveTo>
                      <a:lnTo>
                        <a:pt x="0" y="20"/>
                      </a:lnTo>
                      <a:lnTo>
                        <a:pt x="23" y="220"/>
                      </a:lnTo>
                      <a:lnTo>
                        <a:pt x="71" y="214"/>
                      </a:lnTo>
                      <a:lnTo>
                        <a:pt x="55" y="78"/>
                      </a:lnTo>
                      <a:lnTo>
                        <a:pt x="69" y="62"/>
                      </a:lnTo>
                      <a:lnTo>
                        <a:pt x="85" y="50"/>
                      </a:lnTo>
                      <a:lnTo>
                        <a:pt x="110" y="49"/>
                      </a:lnTo>
                      <a:lnTo>
                        <a:pt x="171" y="49"/>
                      </a:lnTo>
                      <a:lnTo>
                        <a:pt x="169" y="38"/>
                      </a:lnTo>
                      <a:lnTo>
                        <a:pt x="50" y="38"/>
                      </a:lnTo>
                      <a:lnTo>
                        <a:pt x="47" y="14"/>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8" name="Freeform 19"/>
                <p:cNvSpPr>
                  <a:spLocks noChangeArrowheads="1"/>
                </p:cNvSpPr>
                <p:nvPr/>
              </p:nvSpPr>
              <p:spPr bwMode="auto">
                <a:xfrm>
                  <a:off x="2881" y="-459"/>
                  <a:ext cx="190" cy="221"/>
                </a:xfrm>
                <a:custGeom>
                  <a:avLst/>
                  <a:gdLst>
                    <a:gd name="T0" fmla="*/ 171 w 190"/>
                    <a:gd name="T1" fmla="*/ 49 h 221"/>
                    <a:gd name="T2" fmla="*/ 110 w 190"/>
                    <a:gd name="T3" fmla="*/ 49 h 221"/>
                    <a:gd name="T4" fmla="*/ 122 w 190"/>
                    <a:gd name="T5" fmla="*/ 60 h 221"/>
                    <a:gd name="T6" fmla="*/ 126 w 190"/>
                    <a:gd name="T7" fmla="*/ 83 h 221"/>
                    <a:gd name="T8" fmla="*/ 129 w 190"/>
                    <a:gd name="T9" fmla="*/ 103 h 221"/>
                    <a:gd name="T10" fmla="*/ 131 w 190"/>
                    <a:gd name="T11" fmla="*/ 122 h 221"/>
                    <a:gd name="T12" fmla="*/ 133 w 190"/>
                    <a:gd name="T13" fmla="*/ 140 h 221"/>
                    <a:gd name="T14" fmla="*/ 141 w 190"/>
                    <a:gd name="T15" fmla="*/ 205 h 221"/>
                    <a:gd name="T16" fmla="*/ 189 w 190"/>
                    <a:gd name="T17" fmla="*/ 199 h 221"/>
                    <a:gd name="T18" fmla="*/ 178 w 190"/>
                    <a:gd name="T19" fmla="*/ 99 h 221"/>
                    <a:gd name="T20" fmla="*/ 174 w 190"/>
                    <a:gd name="T21" fmla="*/ 60 h 221"/>
                    <a:gd name="T22" fmla="*/ 171 w 190"/>
                    <a:gd name="T23"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171" y="49"/>
                      </a:moveTo>
                      <a:lnTo>
                        <a:pt x="110" y="49"/>
                      </a:lnTo>
                      <a:lnTo>
                        <a:pt x="122" y="60"/>
                      </a:lnTo>
                      <a:lnTo>
                        <a:pt x="126" y="83"/>
                      </a:lnTo>
                      <a:lnTo>
                        <a:pt x="129" y="103"/>
                      </a:lnTo>
                      <a:lnTo>
                        <a:pt x="131" y="122"/>
                      </a:lnTo>
                      <a:lnTo>
                        <a:pt x="133" y="140"/>
                      </a:lnTo>
                      <a:lnTo>
                        <a:pt x="141" y="205"/>
                      </a:lnTo>
                      <a:lnTo>
                        <a:pt x="189" y="199"/>
                      </a:lnTo>
                      <a:lnTo>
                        <a:pt x="178" y="99"/>
                      </a:lnTo>
                      <a:lnTo>
                        <a:pt x="174" y="60"/>
                      </a:lnTo>
                      <a:lnTo>
                        <a:pt x="171" y="4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9" name="Freeform 20"/>
                <p:cNvSpPr>
                  <a:spLocks noChangeArrowheads="1"/>
                </p:cNvSpPr>
                <p:nvPr/>
              </p:nvSpPr>
              <p:spPr bwMode="auto">
                <a:xfrm>
                  <a:off x="2881" y="-459"/>
                  <a:ext cx="190" cy="221"/>
                </a:xfrm>
                <a:custGeom>
                  <a:avLst/>
                  <a:gdLst>
                    <a:gd name="T0" fmla="*/ 119 w 190"/>
                    <a:gd name="T1" fmla="*/ 0 h 221"/>
                    <a:gd name="T2" fmla="*/ 115 w 190"/>
                    <a:gd name="T3" fmla="*/ 0 h 221"/>
                    <a:gd name="T4" fmla="*/ 112 w 190"/>
                    <a:gd name="T5" fmla="*/ 0 h 221"/>
                    <a:gd name="T6" fmla="*/ 91 w 190"/>
                    <a:gd name="T7" fmla="*/ 6 h 221"/>
                    <a:gd name="T8" fmla="*/ 73 w 190"/>
                    <a:gd name="T9" fmla="*/ 15 h 221"/>
                    <a:gd name="T10" fmla="*/ 58 w 190"/>
                    <a:gd name="T11" fmla="*/ 29 h 221"/>
                    <a:gd name="T12" fmla="*/ 50 w 190"/>
                    <a:gd name="T13" fmla="*/ 38 h 221"/>
                    <a:gd name="T14" fmla="*/ 169 w 190"/>
                    <a:gd name="T15" fmla="*/ 38 h 221"/>
                    <a:gd name="T16" fmla="*/ 168 w 190"/>
                    <a:gd name="T17" fmla="*/ 36 h 221"/>
                    <a:gd name="T18" fmla="*/ 159 w 190"/>
                    <a:gd name="T19" fmla="*/ 17 h 221"/>
                    <a:gd name="T20" fmla="*/ 144 w 190"/>
                    <a:gd name="T21" fmla="*/ 4 h 221"/>
                    <a:gd name="T22" fmla="*/ 119 w 190"/>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119" y="0"/>
                      </a:moveTo>
                      <a:lnTo>
                        <a:pt x="115" y="0"/>
                      </a:lnTo>
                      <a:lnTo>
                        <a:pt x="112" y="0"/>
                      </a:lnTo>
                      <a:lnTo>
                        <a:pt x="91" y="6"/>
                      </a:lnTo>
                      <a:lnTo>
                        <a:pt x="73" y="15"/>
                      </a:lnTo>
                      <a:lnTo>
                        <a:pt x="58" y="29"/>
                      </a:lnTo>
                      <a:lnTo>
                        <a:pt x="50" y="38"/>
                      </a:lnTo>
                      <a:lnTo>
                        <a:pt x="169" y="38"/>
                      </a:lnTo>
                      <a:lnTo>
                        <a:pt x="168" y="36"/>
                      </a:lnTo>
                      <a:lnTo>
                        <a:pt x="159" y="17"/>
                      </a:lnTo>
                      <a:lnTo>
                        <a:pt x="144" y="4"/>
                      </a:lnTo>
                      <a:lnTo>
                        <a:pt x="119"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40" name="Group 21"/>
              <p:cNvGrpSpPr/>
              <p:nvPr/>
            </p:nvGrpSpPr>
            <p:grpSpPr bwMode="auto">
              <a:xfrm>
                <a:off x="3095" y="-526"/>
                <a:ext cx="226" cy="303"/>
                <a:chOff x="3095" y="-526"/>
                <a:chExt cx="226" cy="303"/>
              </a:xfrm>
            </p:grpSpPr>
            <p:sp>
              <p:nvSpPr>
                <p:cNvPr id="26641" name="Freeform 22"/>
                <p:cNvSpPr>
                  <a:spLocks noChangeArrowheads="1"/>
                </p:cNvSpPr>
                <p:nvPr/>
              </p:nvSpPr>
              <p:spPr bwMode="auto">
                <a:xfrm>
                  <a:off x="3095" y="-526"/>
                  <a:ext cx="226" cy="303"/>
                </a:xfrm>
                <a:custGeom>
                  <a:avLst/>
                  <a:gdLst>
                    <a:gd name="T0" fmla="*/ 165 w 226"/>
                    <a:gd name="T1" fmla="*/ 271 h 303"/>
                    <a:gd name="T2" fmla="*/ 117 w 226"/>
                    <a:gd name="T3" fmla="*/ 271 h 303"/>
                    <a:gd name="T4" fmla="*/ 112 w 226"/>
                    <a:gd name="T5" fmla="*/ 292 h 303"/>
                    <a:gd name="T6" fmla="*/ 158 w 226"/>
                    <a:gd name="T7" fmla="*/ 303 h 303"/>
                    <a:gd name="T8" fmla="*/ 165 w 226"/>
                    <a:gd name="T9" fmla="*/ 271 h 303"/>
                  </a:gdLst>
                  <a:ahLst/>
                  <a:cxnLst>
                    <a:cxn ang="0">
                      <a:pos x="T0" y="T1"/>
                    </a:cxn>
                    <a:cxn ang="0">
                      <a:pos x="T2" y="T3"/>
                    </a:cxn>
                    <a:cxn ang="0">
                      <a:pos x="T4" y="T5"/>
                    </a:cxn>
                    <a:cxn ang="0">
                      <a:pos x="T6" y="T7"/>
                    </a:cxn>
                    <a:cxn ang="0">
                      <a:pos x="T8" y="T9"/>
                    </a:cxn>
                  </a:cxnLst>
                  <a:rect l="0" t="0" r="r" b="b"/>
                  <a:pathLst>
                    <a:path w="226" h="303">
                      <a:moveTo>
                        <a:pt x="165" y="271"/>
                      </a:moveTo>
                      <a:lnTo>
                        <a:pt x="117" y="271"/>
                      </a:lnTo>
                      <a:lnTo>
                        <a:pt x="112" y="292"/>
                      </a:lnTo>
                      <a:lnTo>
                        <a:pt x="158" y="303"/>
                      </a:lnTo>
                      <a:lnTo>
                        <a:pt x="165" y="27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2" name="Freeform 23"/>
                <p:cNvSpPr>
                  <a:spLocks noChangeArrowheads="1"/>
                </p:cNvSpPr>
                <p:nvPr/>
              </p:nvSpPr>
              <p:spPr bwMode="auto">
                <a:xfrm>
                  <a:off x="3095" y="-526"/>
                  <a:ext cx="226" cy="303"/>
                </a:xfrm>
                <a:custGeom>
                  <a:avLst/>
                  <a:gdLst>
                    <a:gd name="T0" fmla="*/ 98 w 226"/>
                    <a:gd name="T1" fmla="*/ 80 h 303"/>
                    <a:gd name="T2" fmla="*/ 78 w 226"/>
                    <a:gd name="T3" fmla="*/ 82 h 303"/>
                    <a:gd name="T4" fmla="*/ 59 w 226"/>
                    <a:gd name="T5" fmla="*/ 88 h 303"/>
                    <a:gd name="T6" fmla="*/ 43 w 226"/>
                    <a:gd name="T7" fmla="*/ 98 h 303"/>
                    <a:gd name="T8" fmla="*/ 30 w 226"/>
                    <a:gd name="T9" fmla="*/ 111 h 303"/>
                    <a:gd name="T10" fmla="*/ 18 w 226"/>
                    <a:gd name="T11" fmla="*/ 126 h 303"/>
                    <a:gd name="T12" fmla="*/ 9 w 226"/>
                    <a:gd name="T13" fmla="*/ 144 h 303"/>
                    <a:gd name="T14" fmla="*/ 3 w 226"/>
                    <a:gd name="T15" fmla="*/ 163 h 303"/>
                    <a:gd name="T16" fmla="*/ 0 w 226"/>
                    <a:gd name="T17" fmla="*/ 187 h 303"/>
                    <a:gd name="T18" fmla="*/ 0 w 226"/>
                    <a:gd name="T19" fmla="*/ 209 h 303"/>
                    <a:gd name="T20" fmla="*/ 4 w 226"/>
                    <a:gd name="T21" fmla="*/ 229 h 303"/>
                    <a:gd name="T22" fmla="*/ 11 w 226"/>
                    <a:gd name="T23" fmla="*/ 247 h 303"/>
                    <a:gd name="T24" fmla="*/ 22 w 226"/>
                    <a:gd name="T25" fmla="*/ 262 h 303"/>
                    <a:gd name="T26" fmla="*/ 35 w 226"/>
                    <a:gd name="T27" fmla="*/ 274 h 303"/>
                    <a:gd name="T28" fmla="*/ 52 w 226"/>
                    <a:gd name="T29" fmla="*/ 283 h 303"/>
                    <a:gd name="T30" fmla="*/ 75 w 226"/>
                    <a:gd name="T31" fmla="*/ 286 h 303"/>
                    <a:gd name="T32" fmla="*/ 95 w 226"/>
                    <a:gd name="T33" fmla="*/ 283 h 303"/>
                    <a:gd name="T34" fmla="*/ 110 w 226"/>
                    <a:gd name="T35" fmla="*/ 275 h 303"/>
                    <a:gd name="T36" fmla="*/ 117 w 226"/>
                    <a:gd name="T37" fmla="*/ 271 h 303"/>
                    <a:gd name="T38" fmla="*/ 165 w 226"/>
                    <a:gd name="T39" fmla="*/ 271 h 303"/>
                    <a:gd name="T40" fmla="*/ 170 w 226"/>
                    <a:gd name="T41" fmla="*/ 248 h 303"/>
                    <a:gd name="T42" fmla="*/ 87 w 226"/>
                    <a:gd name="T43" fmla="*/ 248 h 303"/>
                    <a:gd name="T44" fmla="*/ 85 w 226"/>
                    <a:gd name="T45" fmla="*/ 248 h 303"/>
                    <a:gd name="T46" fmla="*/ 83 w 226"/>
                    <a:gd name="T47" fmla="*/ 248 h 303"/>
                    <a:gd name="T48" fmla="*/ 67 w 226"/>
                    <a:gd name="T49" fmla="*/ 240 h 303"/>
                    <a:gd name="T50" fmla="*/ 55 w 226"/>
                    <a:gd name="T51" fmla="*/ 226 h 303"/>
                    <a:gd name="T52" fmla="*/ 49 w 226"/>
                    <a:gd name="T53" fmla="*/ 207 h 303"/>
                    <a:gd name="T54" fmla="*/ 49 w 226"/>
                    <a:gd name="T55" fmla="*/ 185 h 303"/>
                    <a:gd name="T56" fmla="*/ 57 w 226"/>
                    <a:gd name="T57" fmla="*/ 159 h 303"/>
                    <a:gd name="T58" fmla="*/ 69 w 226"/>
                    <a:gd name="T59" fmla="*/ 140 h 303"/>
                    <a:gd name="T60" fmla="*/ 83 w 226"/>
                    <a:gd name="T61" fmla="*/ 128 h 303"/>
                    <a:gd name="T62" fmla="*/ 99 w 226"/>
                    <a:gd name="T63" fmla="*/ 123 h 303"/>
                    <a:gd name="T64" fmla="*/ 200 w 226"/>
                    <a:gd name="T65" fmla="*/ 123 h 303"/>
                    <a:gd name="T66" fmla="*/ 203 w 226"/>
                    <a:gd name="T67" fmla="*/ 109 h 303"/>
                    <a:gd name="T68" fmla="*/ 152 w 226"/>
                    <a:gd name="T69" fmla="*/ 109 h 303"/>
                    <a:gd name="T70" fmla="*/ 151 w 226"/>
                    <a:gd name="T71" fmla="*/ 109 h 303"/>
                    <a:gd name="T72" fmla="*/ 138 w 226"/>
                    <a:gd name="T73" fmla="*/ 92 h 303"/>
                    <a:gd name="T74" fmla="*/ 120 w 226"/>
                    <a:gd name="T75" fmla="*/ 83 h 303"/>
                    <a:gd name="T76" fmla="*/ 98 w 226"/>
                    <a:gd name="T77" fmla="*/ 8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6" h="303">
                      <a:moveTo>
                        <a:pt x="98" y="80"/>
                      </a:moveTo>
                      <a:lnTo>
                        <a:pt x="78" y="82"/>
                      </a:lnTo>
                      <a:lnTo>
                        <a:pt x="59" y="88"/>
                      </a:lnTo>
                      <a:lnTo>
                        <a:pt x="43" y="98"/>
                      </a:lnTo>
                      <a:lnTo>
                        <a:pt x="30" y="111"/>
                      </a:lnTo>
                      <a:lnTo>
                        <a:pt x="18" y="126"/>
                      </a:lnTo>
                      <a:lnTo>
                        <a:pt x="9" y="144"/>
                      </a:lnTo>
                      <a:lnTo>
                        <a:pt x="3" y="163"/>
                      </a:lnTo>
                      <a:lnTo>
                        <a:pt x="0" y="187"/>
                      </a:lnTo>
                      <a:lnTo>
                        <a:pt x="0" y="209"/>
                      </a:lnTo>
                      <a:lnTo>
                        <a:pt x="4" y="229"/>
                      </a:lnTo>
                      <a:lnTo>
                        <a:pt x="11" y="247"/>
                      </a:lnTo>
                      <a:lnTo>
                        <a:pt x="22" y="262"/>
                      </a:lnTo>
                      <a:lnTo>
                        <a:pt x="35" y="274"/>
                      </a:lnTo>
                      <a:lnTo>
                        <a:pt x="52" y="283"/>
                      </a:lnTo>
                      <a:lnTo>
                        <a:pt x="75" y="286"/>
                      </a:lnTo>
                      <a:lnTo>
                        <a:pt x="95" y="283"/>
                      </a:lnTo>
                      <a:lnTo>
                        <a:pt x="110" y="275"/>
                      </a:lnTo>
                      <a:lnTo>
                        <a:pt x="117" y="271"/>
                      </a:lnTo>
                      <a:lnTo>
                        <a:pt x="165" y="271"/>
                      </a:lnTo>
                      <a:lnTo>
                        <a:pt x="170" y="248"/>
                      </a:lnTo>
                      <a:lnTo>
                        <a:pt x="87" y="248"/>
                      </a:lnTo>
                      <a:lnTo>
                        <a:pt x="85" y="248"/>
                      </a:lnTo>
                      <a:lnTo>
                        <a:pt x="83" y="248"/>
                      </a:lnTo>
                      <a:lnTo>
                        <a:pt x="67" y="240"/>
                      </a:lnTo>
                      <a:lnTo>
                        <a:pt x="55" y="226"/>
                      </a:lnTo>
                      <a:lnTo>
                        <a:pt x="49" y="207"/>
                      </a:lnTo>
                      <a:lnTo>
                        <a:pt x="49" y="185"/>
                      </a:lnTo>
                      <a:lnTo>
                        <a:pt x="57" y="159"/>
                      </a:lnTo>
                      <a:lnTo>
                        <a:pt x="69" y="140"/>
                      </a:lnTo>
                      <a:lnTo>
                        <a:pt x="83" y="128"/>
                      </a:lnTo>
                      <a:lnTo>
                        <a:pt x="99" y="123"/>
                      </a:lnTo>
                      <a:lnTo>
                        <a:pt x="200" y="123"/>
                      </a:lnTo>
                      <a:lnTo>
                        <a:pt x="203" y="109"/>
                      </a:lnTo>
                      <a:lnTo>
                        <a:pt x="152" y="109"/>
                      </a:lnTo>
                      <a:lnTo>
                        <a:pt x="151" y="109"/>
                      </a:lnTo>
                      <a:lnTo>
                        <a:pt x="138" y="92"/>
                      </a:lnTo>
                      <a:lnTo>
                        <a:pt x="120" y="83"/>
                      </a:lnTo>
                      <a:lnTo>
                        <a:pt x="98" y="8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3" name="Freeform 24"/>
                <p:cNvSpPr>
                  <a:spLocks noChangeArrowheads="1"/>
                </p:cNvSpPr>
                <p:nvPr/>
              </p:nvSpPr>
              <p:spPr bwMode="auto">
                <a:xfrm>
                  <a:off x="3095" y="-526"/>
                  <a:ext cx="226" cy="303"/>
                </a:xfrm>
                <a:custGeom>
                  <a:avLst/>
                  <a:gdLst>
                    <a:gd name="T0" fmla="*/ 200 w 226"/>
                    <a:gd name="T1" fmla="*/ 123 h 303"/>
                    <a:gd name="T2" fmla="*/ 99 w 226"/>
                    <a:gd name="T3" fmla="*/ 123 h 303"/>
                    <a:gd name="T4" fmla="*/ 126 w 226"/>
                    <a:gd name="T5" fmla="*/ 131 h 303"/>
                    <a:gd name="T6" fmla="*/ 139 w 226"/>
                    <a:gd name="T7" fmla="*/ 143 h 303"/>
                    <a:gd name="T8" fmla="*/ 125 w 226"/>
                    <a:gd name="T9" fmla="*/ 225 h 303"/>
                    <a:gd name="T10" fmla="*/ 111 w 226"/>
                    <a:gd name="T11" fmla="*/ 241 h 303"/>
                    <a:gd name="T12" fmla="*/ 92 w 226"/>
                    <a:gd name="T13" fmla="*/ 248 h 303"/>
                    <a:gd name="T14" fmla="*/ 87 w 226"/>
                    <a:gd name="T15" fmla="*/ 248 h 303"/>
                    <a:gd name="T16" fmla="*/ 170 w 226"/>
                    <a:gd name="T17" fmla="*/ 248 h 303"/>
                    <a:gd name="T18" fmla="*/ 200 w 226"/>
                    <a:gd name="T19" fmla="*/ 1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303">
                      <a:moveTo>
                        <a:pt x="200" y="123"/>
                      </a:moveTo>
                      <a:lnTo>
                        <a:pt x="99" y="123"/>
                      </a:lnTo>
                      <a:lnTo>
                        <a:pt x="126" y="131"/>
                      </a:lnTo>
                      <a:lnTo>
                        <a:pt x="139" y="143"/>
                      </a:lnTo>
                      <a:lnTo>
                        <a:pt x="125" y="225"/>
                      </a:lnTo>
                      <a:lnTo>
                        <a:pt x="111" y="241"/>
                      </a:lnTo>
                      <a:lnTo>
                        <a:pt x="92" y="248"/>
                      </a:lnTo>
                      <a:lnTo>
                        <a:pt x="87" y="248"/>
                      </a:lnTo>
                      <a:lnTo>
                        <a:pt x="170" y="248"/>
                      </a:lnTo>
                      <a:lnTo>
                        <a:pt x="200" y="12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4" name="Freeform 25"/>
                <p:cNvSpPr>
                  <a:spLocks noChangeArrowheads="1"/>
                </p:cNvSpPr>
                <p:nvPr/>
              </p:nvSpPr>
              <p:spPr bwMode="auto">
                <a:xfrm>
                  <a:off x="3095" y="-526"/>
                  <a:ext cx="226" cy="303"/>
                </a:xfrm>
                <a:custGeom>
                  <a:avLst/>
                  <a:gdLst>
                    <a:gd name="T0" fmla="*/ 178 w 226"/>
                    <a:gd name="T1" fmla="*/ 0 h 303"/>
                    <a:gd name="T2" fmla="*/ 152 w 226"/>
                    <a:gd name="T3" fmla="*/ 109 h 303"/>
                    <a:gd name="T4" fmla="*/ 203 w 226"/>
                    <a:gd name="T5" fmla="*/ 109 h 303"/>
                    <a:gd name="T6" fmla="*/ 226 w 226"/>
                    <a:gd name="T7" fmla="*/ 10 h 303"/>
                    <a:gd name="T8" fmla="*/ 178 w 226"/>
                    <a:gd name="T9" fmla="*/ 0 h 303"/>
                  </a:gdLst>
                  <a:ahLst/>
                  <a:cxnLst>
                    <a:cxn ang="0">
                      <a:pos x="T0" y="T1"/>
                    </a:cxn>
                    <a:cxn ang="0">
                      <a:pos x="T2" y="T3"/>
                    </a:cxn>
                    <a:cxn ang="0">
                      <a:pos x="T4" y="T5"/>
                    </a:cxn>
                    <a:cxn ang="0">
                      <a:pos x="T6" y="T7"/>
                    </a:cxn>
                    <a:cxn ang="0">
                      <a:pos x="T8" y="T9"/>
                    </a:cxn>
                  </a:cxnLst>
                  <a:rect l="0" t="0" r="r" b="b"/>
                  <a:pathLst>
                    <a:path w="226" h="303">
                      <a:moveTo>
                        <a:pt x="178" y="0"/>
                      </a:moveTo>
                      <a:lnTo>
                        <a:pt x="152" y="109"/>
                      </a:lnTo>
                      <a:lnTo>
                        <a:pt x="203" y="109"/>
                      </a:lnTo>
                      <a:lnTo>
                        <a:pt x="226" y="10"/>
                      </a:lnTo>
                      <a:lnTo>
                        <a:pt x="178"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6645" name="Group 26"/>
            <p:cNvGrpSpPr/>
            <p:nvPr/>
          </p:nvGrpSpPr>
          <p:grpSpPr bwMode="auto">
            <a:xfrm>
              <a:off x="6102351" y="133350"/>
              <a:ext cx="749325" cy="165100"/>
              <a:chOff x="3424" y="-431"/>
              <a:chExt cx="1182" cy="260"/>
            </a:xfrm>
          </p:grpSpPr>
          <p:grpSp>
            <p:nvGrpSpPr>
              <p:cNvPr id="26646" name="Group 27"/>
              <p:cNvGrpSpPr/>
              <p:nvPr/>
            </p:nvGrpSpPr>
            <p:grpSpPr bwMode="auto">
              <a:xfrm>
                <a:off x="3424" y="-403"/>
                <a:ext cx="184" cy="224"/>
                <a:chOff x="3424" y="-403"/>
                <a:chExt cx="184" cy="224"/>
              </a:xfrm>
            </p:grpSpPr>
            <p:sp>
              <p:nvSpPr>
                <p:cNvPr id="26647" name="Freeform 28"/>
                <p:cNvSpPr>
                  <a:spLocks noChangeArrowheads="1"/>
                </p:cNvSpPr>
                <p:nvPr/>
              </p:nvSpPr>
              <p:spPr bwMode="auto">
                <a:xfrm>
                  <a:off x="3424" y="-403"/>
                  <a:ext cx="184" cy="224"/>
                </a:xfrm>
                <a:custGeom>
                  <a:avLst/>
                  <a:gdLst>
                    <a:gd name="T0" fmla="*/ 150 w 184"/>
                    <a:gd name="T1" fmla="*/ 193 h 224"/>
                    <a:gd name="T2" fmla="*/ 85 w 184"/>
                    <a:gd name="T3" fmla="*/ 193 h 224"/>
                    <a:gd name="T4" fmla="*/ 100 w 184"/>
                    <a:gd name="T5" fmla="*/ 206 h 224"/>
                    <a:gd name="T6" fmla="*/ 116 w 184"/>
                    <a:gd name="T7" fmla="*/ 218 h 224"/>
                    <a:gd name="T8" fmla="*/ 134 w 184"/>
                    <a:gd name="T9" fmla="*/ 223 h 224"/>
                    <a:gd name="T10" fmla="*/ 152 w 184"/>
                    <a:gd name="T11" fmla="*/ 223 h 224"/>
                    <a:gd name="T12" fmla="*/ 165 w 184"/>
                    <a:gd name="T13" fmla="*/ 194 h 224"/>
                    <a:gd name="T14" fmla="*/ 153 w 184"/>
                    <a:gd name="T15" fmla="*/ 194 h 224"/>
                    <a:gd name="T16" fmla="*/ 150 w 184"/>
                    <a:gd name="T17" fmla="*/ 19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24">
                      <a:moveTo>
                        <a:pt x="150" y="193"/>
                      </a:moveTo>
                      <a:lnTo>
                        <a:pt x="85" y="193"/>
                      </a:lnTo>
                      <a:lnTo>
                        <a:pt x="100" y="206"/>
                      </a:lnTo>
                      <a:lnTo>
                        <a:pt x="116" y="218"/>
                      </a:lnTo>
                      <a:lnTo>
                        <a:pt x="134" y="223"/>
                      </a:lnTo>
                      <a:lnTo>
                        <a:pt x="152" y="223"/>
                      </a:lnTo>
                      <a:lnTo>
                        <a:pt x="165" y="194"/>
                      </a:lnTo>
                      <a:lnTo>
                        <a:pt x="153" y="194"/>
                      </a:lnTo>
                      <a:lnTo>
                        <a:pt x="150" y="19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8" name="Freeform 29"/>
                <p:cNvSpPr>
                  <a:spLocks noChangeArrowheads="1"/>
                </p:cNvSpPr>
                <p:nvPr/>
              </p:nvSpPr>
              <p:spPr bwMode="auto">
                <a:xfrm>
                  <a:off x="3424" y="-403"/>
                  <a:ext cx="184" cy="224"/>
                </a:xfrm>
                <a:custGeom>
                  <a:avLst/>
                  <a:gdLst>
                    <a:gd name="T0" fmla="*/ 95 w 184"/>
                    <a:gd name="T1" fmla="*/ 79 h 224"/>
                    <a:gd name="T2" fmla="*/ 67 w 184"/>
                    <a:gd name="T3" fmla="*/ 79 h 224"/>
                    <a:gd name="T4" fmla="*/ 46 w 184"/>
                    <a:gd name="T5" fmla="*/ 83 h 224"/>
                    <a:gd name="T6" fmla="*/ 29 w 184"/>
                    <a:gd name="T7" fmla="*/ 89 h 224"/>
                    <a:gd name="T8" fmla="*/ 17 w 184"/>
                    <a:gd name="T9" fmla="*/ 97 h 224"/>
                    <a:gd name="T10" fmla="*/ 9 w 184"/>
                    <a:gd name="T11" fmla="*/ 108 h 224"/>
                    <a:gd name="T12" fmla="*/ 3 w 184"/>
                    <a:gd name="T13" fmla="*/ 120 h 224"/>
                    <a:gd name="T14" fmla="*/ 0 w 184"/>
                    <a:gd name="T15" fmla="*/ 141 h 224"/>
                    <a:gd name="T16" fmla="*/ 2 w 184"/>
                    <a:gd name="T17" fmla="*/ 160 h 224"/>
                    <a:gd name="T18" fmla="*/ 11 w 184"/>
                    <a:gd name="T19" fmla="*/ 176 h 224"/>
                    <a:gd name="T20" fmla="*/ 26 w 184"/>
                    <a:gd name="T21" fmla="*/ 188 h 224"/>
                    <a:gd name="T22" fmla="*/ 50 w 184"/>
                    <a:gd name="T23" fmla="*/ 195 h 224"/>
                    <a:gd name="T24" fmla="*/ 69 w 184"/>
                    <a:gd name="T25" fmla="*/ 196 h 224"/>
                    <a:gd name="T26" fmla="*/ 85 w 184"/>
                    <a:gd name="T27" fmla="*/ 193 h 224"/>
                    <a:gd name="T28" fmla="*/ 150 w 184"/>
                    <a:gd name="T29" fmla="*/ 193 h 224"/>
                    <a:gd name="T30" fmla="*/ 146 w 184"/>
                    <a:gd name="T31" fmla="*/ 191 h 224"/>
                    <a:gd name="T32" fmla="*/ 143 w 184"/>
                    <a:gd name="T33" fmla="*/ 182 h 224"/>
                    <a:gd name="T34" fmla="*/ 146 w 184"/>
                    <a:gd name="T35" fmla="*/ 171 h 224"/>
                    <a:gd name="T36" fmla="*/ 148 w 184"/>
                    <a:gd name="T37" fmla="*/ 165 h 224"/>
                    <a:gd name="T38" fmla="*/ 71 w 184"/>
                    <a:gd name="T39" fmla="*/ 165 h 224"/>
                    <a:gd name="T40" fmla="*/ 67 w 184"/>
                    <a:gd name="T41" fmla="*/ 165 h 224"/>
                    <a:gd name="T42" fmla="*/ 65 w 184"/>
                    <a:gd name="T43" fmla="*/ 164 h 224"/>
                    <a:gd name="T44" fmla="*/ 49 w 184"/>
                    <a:gd name="T45" fmla="*/ 153 h 224"/>
                    <a:gd name="T46" fmla="*/ 47 w 184"/>
                    <a:gd name="T47" fmla="*/ 134 h 224"/>
                    <a:gd name="T48" fmla="*/ 55 w 184"/>
                    <a:gd name="T49" fmla="*/ 121 h 224"/>
                    <a:gd name="T50" fmla="*/ 69 w 184"/>
                    <a:gd name="T51" fmla="*/ 114 h 224"/>
                    <a:gd name="T52" fmla="*/ 91 w 184"/>
                    <a:gd name="T53" fmla="*/ 111 h 224"/>
                    <a:gd name="T54" fmla="*/ 168 w 184"/>
                    <a:gd name="T55" fmla="*/ 111 h 224"/>
                    <a:gd name="T56" fmla="*/ 174 w 184"/>
                    <a:gd name="T57" fmla="*/ 93 h 224"/>
                    <a:gd name="T58" fmla="*/ 176 w 184"/>
                    <a:gd name="T59" fmla="*/ 88 h 224"/>
                    <a:gd name="T60" fmla="*/ 178 w 184"/>
                    <a:gd name="T61" fmla="*/ 83 h 224"/>
                    <a:gd name="T62" fmla="*/ 128 w 184"/>
                    <a:gd name="T63" fmla="*/ 83 h 224"/>
                    <a:gd name="T64" fmla="*/ 95 w 184"/>
                    <a:gd name="T65" fmla="*/ 7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224">
                      <a:moveTo>
                        <a:pt x="95" y="79"/>
                      </a:moveTo>
                      <a:lnTo>
                        <a:pt x="67" y="79"/>
                      </a:lnTo>
                      <a:lnTo>
                        <a:pt x="46" y="83"/>
                      </a:lnTo>
                      <a:lnTo>
                        <a:pt x="29" y="89"/>
                      </a:lnTo>
                      <a:lnTo>
                        <a:pt x="17" y="97"/>
                      </a:lnTo>
                      <a:lnTo>
                        <a:pt x="9" y="108"/>
                      </a:lnTo>
                      <a:lnTo>
                        <a:pt x="3" y="120"/>
                      </a:lnTo>
                      <a:lnTo>
                        <a:pt x="0" y="141"/>
                      </a:lnTo>
                      <a:lnTo>
                        <a:pt x="2" y="160"/>
                      </a:lnTo>
                      <a:lnTo>
                        <a:pt x="11" y="176"/>
                      </a:lnTo>
                      <a:lnTo>
                        <a:pt x="26" y="188"/>
                      </a:lnTo>
                      <a:lnTo>
                        <a:pt x="50" y="195"/>
                      </a:lnTo>
                      <a:lnTo>
                        <a:pt x="69" y="196"/>
                      </a:lnTo>
                      <a:lnTo>
                        <a:pt x="85" y="193"/>
                      </a:lnTo>
                      <a:lnTo>
                        <a:pt x="150" y="193"/>
                      </a:lnTo>
                      <a:lnTo>
                        <a:pt x="146" y="191"/>
                      </a:lnTo>
                      <a:lnTo>
                        <a:pt x="143" y="182"/>
                      </a:lnTo>
                      <a:lnTo>
                        <a:pt x="146" y="171"/>
                      </a:lnTo>
                      <a:lnTo>
                        <a:pt x="148" y="165"/>
                      </a:lnTo>
                      <a:lnTo>
                        <a:pt x="71" y="165"/>
                      </a:lnTo>
                      <a:lnTo>
                        <a:pt x="67" y="165"/>
                      </a:lnTo>
                      <a:lnTo>
                        <a:pt x="65" y="164"/>
                      </a:lnTo>
                      <a:lnTo>
                        <a:pt x="49" y="153"/>
                      </a:lnTo>
                      <a:lnTo>
                        <a:pt x="47" y="134"/>
                      </a:lnTo>
                      <a:lnTo>
                        <a:pt x="55" y="121"/>
                      </a:lnTo>
                      <a:lnTo>
                        <a:pt x="69" y="114"/>
                      </a:lnTo>
                      <a:lnTo>
                        <a:pt x="91" y="111"/>
                      </a:lnTo>
                      <a:lnTo>
                        <a:pt x="168" y="111"/>
                      </a:lnTo>
                      <a:lnTo>
                        <a:pt x="174" y="93"/>
                      </a:lnTo>
                      <a:lnTo>
                        <a:pt x="176" y="88"/>
                      </a:lnTo>
                      <a:lnTo>
                        <a:pt x="178" y="83"/>
                      </a:lnTo>
                      <a:lnTo>
                        <a:pt x="128" y="83"/>
                      </a:lnTo>
                      <a:lnTo>
                        <a:pt x="95" y="7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9" name="Freeform 30"/>
                <p:cNvSpPr>
                  <a:spLocks noChangeArrowheads="1"/>
                </p:cNvSpPr>
                <p:nvPr/>
              </p:nvSpPr>
              <p:spPr bwMode="auto">
                <a:xfrm>
                  <a:off x="3424" y="-403"/>
                  <a:ext cx="184" cy="224"/>
                </a:xfrm>
                <a:custGeom>
                  <a:avLst/>
                  <a:gdLst>
                    <a:gd name="T0" fmla="*/ 166 w 184"/>
                    <a:gd name="T1" fmla="*/ 192 h 224"/>
                    <a:gd name="T2" fmla="*/ 157 w 184"/>
                    <a:gd name="T3" fmla="*/ 194 h 224"/>
                    <a:gd name="T4" fmla="*/ 153 w 184"/>
                    <a:gd name="T5" fmla="*/ 194 h 224"/>
                    <a:gd name="T6" fmla="*/ 165 w 184"/>
                    <a:gd name="T7" fmla="*/ 194 h 224"/>
                    <a:gd name="T8" fmla="*/ 166 w 184"/>
                    <a:gd name="T9" fmla="*/ 192 h 224"/>
                  </a:gdLst>
                  <a:ahLst/>
                  <a:cxnLst>
                    <a:cxn ang="0">
                      <a:pos x="T0" y="T1"/>
                    </a:cxn>
                    <a:cxn ang="0">
                      <a:pos x="T2" y="T3"/>
                    </a:cxn>
                    <a:cxn ang="0">
                      <a:pos x="T4" y="T5"/>
                    </a:cxn>
                    <a:cxn ang="0">
                      <a:pos x="T6" y="T7"/>
                    </a:cxn>
                    <a:cxn ang="0">
                      <a:pos x="T8" y="T9"/>
                    </a:cxn>
                  </a:cxnLst>
                  <a:rect l="0" t="0" r="r" b="b"/>
                  <a:pathLst>
                    <a:path w="184" h="224">
                      <a:moveTo>
                        <a:pt x="166" y="192"/>
                      </a:moveTo>
                      <a:lnTo>
                        <a:pt x="157" y="194"/>
                      </a:lnTo>
                      <a:lnTo>
                        <a:pt x="153" y="194"/>
                      </a:lnTo>
                      <a:lnTo>
                        <a:pt x="165" y="194"/>
                      </a:lnTo>
                      <a:lnTo>
                        <a:pt x="166" y="19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0" name="Freeform 31"/>
                <p:cNvSpPr>
                  <a:spLocks noChangeArrowheads="1"/>
                </p:cNvSpPr>
                <p:nvPr/>
              </p:nvSpPr>
              <p:spPr bwMode="auto">
                <a:xfrm>
                  <a:off x="3424" y="-403"/>
                  <a:ext cx="184" cy="224"/>
                </a:xfrm>
                <a:custGeom>
                  <a:avLst/>
                  <a:gdLst>
                    <a:gd name="T0" fmla="*/ 168 w 184"/>
                    <a:gd name="T1" fmla="*/ 111 h 224"/>
                    <a:gd name="T2" fmla="*/ 91 w 184"/>
                    <a:gd name="T3" fmla="*/ 111 h 224"/>
                    <a:gd name="T4" fmla="*/ 104 w 184"/>
                    <a:gd name="T5" fmla="*/ 157 h 224"/>
                    <a:gd name="T6" fmla="*/ 93 w 184"/>
                    <a:gd name="T7" fmla="*/ 163 h 224"/>
                    <a:gd name="T8" fmla="*/ 83 w 184"/>
                    <a:gd name="T9" fmla="*/ 165 h 224"/>
                    <a:gd name="T10" fmla="*/ 148 w 184"/>
                    <a:gd name="T11" fmla="*/ 165 h 224"/>
                    <a:gd name="T12" fmla="*/ 149 w 184"/>
                    <a:gd name="T13" fmla="*/ 163 h 224"/>
                    <a:gd name="T14" fmla="*/ 155 w 184"/>
                    <a:gd name="T15" fmla="*/ 148 h 224"/>
                    <a:gd name="T16" fmla="*/ 168 w 184"/>
                    <a:gd name="T17" fmla="*/ 11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24">
                      <a:moveTo>
                        <a:pt x="168" y="111"/>
                      </a:moveTo>
                      <a:lnTo>
                        <a:pt x="91" y="111"/>
                      </a:lnTo>
                      <a:lnTo>
                        <a:pt x="104" y="157"/>
                      </a:lnTo>
                      <a:lnTo>
                        <a:pt x="93" y="163"/>
                      </a:lnTo>
                      <a:lnTo>
                        <a:pt x="83" y="165"/>
                      </a:lnTo>
                      <a:lnTo>
                        <a:pt x="148" y="165"/>
                      </a:lnTo>
                      <a:lnTo>
                        <a:pt x="149" y="163"/>
                      </a:lnTo>
                      <a:lnTo>
                        <a:pt x="155" y="148"/>
                      </a:lnTo>
                      <a:lnTo>
                        <a:pt x="168" y="11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1" name="Freeform 32"/>
                <p:cNvSpPr>
                  <a:spLocks noChangeArrowheads="1"/>
                </p:cNvSpPr>
                <p:nvPr/>
              </p:nvSpPr>
              <p:spPr bwMode="auto">
                <a:xfrm>
                  <a:off x="3424" y="-403"/>
                  <a:ext cx="184" cy="224"/>
                </a:xfrm>
                <a:custGeom>
                  <a:avLst/>
                  <a:gdLst>
                    <a:gd name="T0" fmla="*/ 179 w 184"/>
                    <a:gd name="T1" fmla="*/ 36 h 224"/>
                    <a:gd name="T2" fmla="*/ 107 w 184"/>
                    <a:gd name="T3" fmla="*/ 36 h 224"/>
                    <a:gd name="T4" fmla="*/ 118 w 184"/>
                    <a:gd name="T5" fmla="*/ 38 h 224"/>
                    <a:gd name="T6" fmla="*/ 132 w 184"/>
                    <a:gd name="T7" fmla="*/ 47 h 224"/>
                    <a:gd name="T8" fmla="*/ 134 w 184"/>
                    <a:gd name="T9" fmla="*/ 66 h 224"/>
                    <a:gd name="T10" fmla="*/ 128 w 184"/>
                    <a:gd name="T11" fmla="*/ 83 h 224"/>
                    <a:gd name="T12" fmla="*/ 178 w 184"/>
                    <a:gd name="T13" fmla="*/ 83 h 224"/>
                    <a:gd name="T14" fmla="*/ 180 w 184"/>
                    <a:gd name="T15" fmla="*/ 77 h 224"/>
                    <a:gd name="T16" fmla="*/ 183 w 184"/>
                    <a:gd name="T17" fmla="*/ 55 h 224"/>
                    <a:gd name="T18" fmla="*/ 179 w 184"/>
                    <a:gd name="T19" fmla="*/ 3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24">
                      <a:moveTo>
                        <a:pt x="179" y="36"/>
                      </a:moveTo>
                      <a:lnTo>
                        <a:pt x="107" y="36"/>
                      </a:lnTo>
                      <a:lnTo>
                        <a:pt x="118" y="38"/>
                      </a:lnTo>
                      <a:lnTo>
                        <a:pt x="132" y="47"/>
                      </a:lnTo>
                      <a:lnTo>
                        <a:pt x="134" y="66"/>
                      </a:lnTo>
                      <a:lnTo>
                        <a:pt x="128" y="83"/>
                      </a:lnTo>
                      <a:lnTo>
                        <a:pt x="178" y="83"/>
                      </a:lnTo>
                      <a:lnTo>
                        <a:pt x="180" y="77"/>
                      </a:lnTo>
                      <a:lnTo>
                        <a:pt x="183" y="55"/>
                      </a:lnTo>
                      <a:lnTo>
                        <a:pt x="179" y="36"/>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2" name="Freeform 33"/>
                <p:cNvSpPr>
                  <a:spLocks noChangeArrowheads="1"/>
                </p:cNvSpPr>
                <p:nvPr/>
              </p:nvSpPr>
              <p:spPr bwMode="auto">
                <a:xfrm>
                  <a:off x="3424" y="-403"/>
                  <a:ext cx="184" cy="224"/>
                </a:xfrm>
                <a:custGeom>
                  <a:avLst/>
                  <a:gdLst>
                    <a:gd name="T0" fmla="*/ 116 w 184"/>
                    <a:gd name="T1" fmla="*/ 0 h 224"/>
                    <a:gd name="T2" fmla="*/ 100 w 184"/>
                    <a:gd name="T3" fmla="*/ 1 h 224"/>
                    <a:gd name="T4" fmla="*/ 82 w 184"/>
                    <a:gd name="T5" fmla="*/ 4 h 224"/>
                    <a:gd name="T6" fmla="*/ 61 w 184"/>
                    <a:gd name="T7" fmla="*/ 11 h 224"/>
                    <a:gd name="T8" fmla="*/ 46 w 184"/>
                    <a:gd name="T9" fmla="*/ 16 h 224"/>
                    <a:gd name="T10" fmla="*/ 60 w 184"/>
                    <a:gd name="T11" fmla="*/ 48 h 224"/>
                    <a:gd name="T12" fmla="*/ 89 w 184"/>
                    <a:gd name="T13" fmla="*/ 39 h 224"/>
                    <a:gd name="T14" fmla="*/ 107 w 184"/>
                    <a:gd name="T15" fmla="*/ 36 h 224"/>
                    <a:gd name="T16" fmla="*/ 179 w 184"/>
                    <a:gd name="T17" fmla="*/ 36 h 224"/>
                    <a:gd name="T18" fmla="*/ 169 w 184"/>
                    <a:gd name="T19" fmla="*/ 21 h 224"/>
                    <a:gd name="T20" fmla="*/ 155 w 184"/>
                    <a:gd name="T21" fmla="*/ 10 h 224"/>
                    <a:gd name="T22" fmla="*/ 132 w 184"/>
                    <a:gd name="T23" fmla="*/ 2 h 224"/>
                    <a:gd name="T24" fmla="*/ 116 w 184"/>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24">
                      <a:moveTo>
                        <a:pt x="116" y="0"/>
                      </a:moveTo>
                      <a:lnTo>
                        <a:pt x="100" y="1"/>
                      </a:lnTo>
                      <a:lnTo>
                        <a:pt x="82" y="4"/>
                      </a:lnTo>
                      <a:lnTo>
                        <a:pt x="61" y="11"/>
                      </a:lnTo>
                      <a:lnTo>
                        <a:pt x="46" y="16"/>
                      </a:lnTo>
                      <a:lnTo>
                        <a:pt x="60" y="48"/>
                      </a:lnTo>
                      <a:lnTo>
                        <a:pt x="89" y="39"/>
                      </a:lnTo>
                      <a:lnTo>
                        <a:pt x="107" y="36"/>
                      </a:lnTo>
                      <a:lnTo>
                        <a:pt x="179" y="36"/>
                      </a:lnTo>
                      <a:lnTo>
                        <a:pt x="169" y="21"/>
                      </a:lnTo>
                      <a:lnTo>
                        <a:pt x="155" y="10"/>
                      </a:lnTo>
                      <a:lnTo>
                        <a:pt x="132" y="2"/>
                      </a:lnTo>
                      <a:lnTo>
                        <a:pt x="116"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53" name="Group 34"/>
              <p:cNvGrpSpPr/>
              <p:nvPr/>
            </p:nvGrpSpPr>
            <p:grpSpPr bwMode="auto">
              <a:xfrm>
                <a:off x="3630" y="-385"/>
                <a:ext cx="178" cy="214"/>
                <a:chOff x="3630" y="-385"/>
                <a:chExt cx="178" cy="214"/>
              </a:xfrm>
            </p:grpSpPr>
            <p:sp>
              <p:nvSpPr>
                <p:cNvPr id="26654" name="Freeform 35"/>
                <p:cNvSpPr>
                  <a:spLocks noChangeArrowheads="1"/>
                </p:cNvSpPr>
                <p:nvPr/>
              </p:nvSpPr>
              <p:spPr bwMode="auto">
                <a:xfrm>
                  <a:off x="3630" y="-385"/>
                  <a:ext cx="178" cy="214"/>
                </a:xfrm>
                <a:custGeom>
                  <a:avLst/>
                  <a:gdLst>
                    <a:gd name="T0" fmla="*/ 47 w 178"/>
                    <a:gd name="T1" fmla="*/ 9 h 214"/>
                    <a:gd name="T2" fmla="*/ 0 w 178"/>
                    <a:gd name="T3" fmla="*/ 12 h 214"/>
                    <a:gd name="T4" fmla="*/ 10 w 178"/>
                    <a:gd name="T5" fmla="*/ 214 h 214"/>
                    <a:gd name="T6" fmla="*/ 59 w 178"/>
                    <a:gd name="T7" fmla="*/ 211 h 214"/>
                    <a:gd name="T8" fmla="*/ 51 w 178"/>
                    <a:gd name="T9" fmla="*/ 74 h 214"/>
                    <a:gd name="T10" fmla="*/ 66 w 178"/>
                    <a:gd name="T11" fmla="*/ 59 h 214"/>
                    <a:gd name="T12" fmla="*/ 83 w 178"/>
                    <a:gd name="T13" fmla="*/ 48 h 214"/>
                    <a:gd name="T14" fmla="*/ 168 w 178"/>
                    <a:gd name="T15" fmla="*/ 48 h 214"/>
                    <a:gd name="T16" fmla="*/ 167 w 178"/>
                    <a:gd name="T17" fmla="*/ 39 h 214"/>
                    <a:gd name="T18" fmla="*/ 165 w 178"/>
                    <a:gd name="T19" fmla="*/ 34 h 214"/>
                    <a:gd name="T20" fmla="*/ 49 w 178"/>
                    <a:gd name="T21" fmla="*/ 34 h 214"/>
                    <a:gd name="T22" fmla="*/ 47 w 178"/>
                    <a:gd name="T23" fmla="*/ 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14">
                      <a:moveTo>
                        <a:pt x="47" y="9"/>
                      </a:moveTo>
                      <a:lnTo>
                        <a:pt x="0" y="12"/>
                      </a:lnTo>
                      <a:lnTo>
                        <a:pt x="10" y="214"/>
                      </a:lnTo>
                      <a:lnTo>
                        <a:pt x="59" y="211"/>
                      </a:lnTo>
                      <a:lnTo>
                        <a:pt x="51" y="74"/>
                      </a:lnTo>
                      <a:lnTo>
                        <a:pt x="66" y="59"/>
                      </a:lnTo>
                      <a:lnTo>
                        <a:pt x="83" y="48"/>
                      </a:lnTo>
                      <a:lnTo>
                        <a:pt x="168" y="48"/>
                      </a:lnTo>
                      <a:lnTo>
                        <a:pt x="167" y="39"/>
                      </a:lnTo>
                      <a:lnTo>
                        <a:pt x="165" y="34"/>
                      </a:lnTo>
                      <a:lnTo>
                        <a:pt x="49" y="34"/>
                      </a:lnTo>
                      <a:lnTo>
                        <a:pt x="47" y="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5" name="Freeform 36"/>
                <p:cNvSpPr>
                  <a:spLocks noChangeArrowheads="1"/>
                </p:cNvSpPr>
                <p:nvPr/>
              </p:nvSpPr>
              <p:spPr bwMode="auto">
                <a:xfrm>
                  <a:off x="3630" y="-385"/>
                  <a:ext cx="178" cy="214"/>
                </a:xfrm>
                <a:custGeom>
                  <a:avLst/>
                  <a:gdLst>
                    <a:gd name="T0" fmla="*/ 168 w 178"/>
                    <a:gd name="T1" fmla="*/ 48 h 214"/>
                    <a:gd name="T2" fmla="*/ 83 w 178"/>
                    <a:gd name="T3" fmla="*/ 48 h 214"/>
                    <a:gd name="T4" fmla="*/ 109 w 178"/>
                    <a:gd name="T5" fmla="*/ 48 h 214"/>
                    <a:gd name="T6" fmla="*/ 120 w 178"/>
                    <a:gd name="T7" fmla="*/ 61 h 214"/>
                    <a:gd name="T8" fmla="*/ 122 w 178"/>
                    <a:gd name="T9" fmla="*/ 84 h 214"/>
                    <a:gd name="T10" fmla="*/ 124 w 178"/>
                    <a:gd name="T11" fmla="*/ 104 h 214"/>
                    <a:gd name="T12" fmla="*/ 125 w 178"/>
                    <a:gd name="T13" fmla="*/ 123 h 214"/>
                    <a:gd name="T14" fmla="*/ 129 w 178"/>
                    <a:gd name="T15" fmla="*/ 206 h 214"/>
                    <a:gd name="T16" fmla="*/ 178 w 178"/>
                    <a:gd name="T17" fmla="*/ 203 h 214"/>
                    <a:gd name="T18" fmla="*/ 173 w 178"/>
                    <a:gd name="T19" fmla="*/ 102 h 214"/>
                    <a:gd name="T20" fmla="*/ 171 w 178"/>
                    <a:gd name="T21" fmla="*/ 63 h 214"/>
                    <a:gd name="T22" fmla="*/ 168 w 178"/>
                    <a:gd name="T23" fmla="*/ 4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14">
                      <a:moveTo>
                        <a:pt x="168" y="48"/>
                      </a:moveTo>
                      <a:lnTo>
                        <a:pt x="83" y="48"/>
                      </a:lnTo>
                      <a:lnTo>
                        <a:pt x="109" y="48"/>
                      </a:lnTo>
                      <a:lnTo>
                        <a:pt x="120" y="61"/>
                      </a:lnTo>
                      <a:lnTo>
                        <a:pt x="122" y="84"/>
                      </a:lnTo>
                      <a:lnTo>
                        <a:pt x="124" y="104"/>
                      </a:lnTo>
                      <a:lnTo>
                        <a:pt x="125" y="123"/>
                      </a:lnTo>
                      <a:lnTo>
                        <a:pt x="129" y="206"/>
                      </a:lnTo>
                      <a:lnTo>
                        <a:pt x="178" y="203"/>
                      </a:lnTo>
                      <a:lnTo>
                        <a:pt x="173" y="102"/>
                      </a:lnTo>
                      <a:lnTo>
                        <a:pt x="171" y="63"/>
                      </a:lnTo>
                      <a:lnTo>
                        <a:pt x="168" y="48"/>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6" name="Freeform 37"/>
                <p:cNvSpPr>
                  <a:spLocks noChangeArrowheads="1"/>
                </p:cNvSpPr>
                <p:nvPr/>
              </p:nvSpPr>
              <p:spPr bwMode="auto">
                <a:xfrm>
                  <a:off x="3630" y="-385"/>
                  <a:ext cx="178" cy="214"/>
                </a:xfrm>
                <a:custGeom>
                  <a:avLst/>
                  <a:gdLst>
                    <a:gd name="T0" fmla="*/ 122 w 178"/>
                    <a:gd name="T1" fmla="*/ 0 h 214"/>
                    <a:gd name="T2" fmla="*/ 113 w 178"/>
                    <a:gd name="T3" fmla="*/ 0 h 214"/>
                    <a:gd name="T4" fmla="*/ 92 w 178"/>
                    <a:gd name="T5" fmla="*/ 4 h 214"/>
                    <a:gd name="T6" fmla="*/ 73 w 178"/>
                    <a:gd name="T7" fmla="*/ 12 h 214"/>
                    <a:gd name="T8" fmla="*/ 57 w 178"/>
                    <a:gd name="T9" fmla="*/ 25 h 214"/>
                    <a:gd name="T10" fmla="*/ 49 w 178"/>
                    <a:gd name="T11" fmla="*/ 34 h 214"/>
                    <a:gd name="T12" fmla="*/ 165 w 178"/>
                    <a:gd name="T13" fmla="*/ 34 h 214"/>
                    <a:gd name="T14" fmla="*/ 159 w 178"/>
                    <a:gd name="T15" fmla="*/ 19 h 214"/>
                    <a:gd name="T16" fmla="*/ 144 w 178"/>
                    <a:gd name="T17" fmla="*/ 5 h 214"/>
                    <a:gd name="T18" fmla="*/ 122 w 178"/>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214">
                      <a:moveTo>
                        <a:pt x="122" y="0"/>
                      </a:moveTo>
                      <a:lnTo>
                        <a:pt x="113" y="0"/>
                      </a:lnTo>
                      <a:lnTo>
                        <a:pt x="92" y="4"/>
                      </a:lnTo>
                      <a:lnTo>
                        <a:pt x="73" y="12"/>
                      </a:lnTo>
                      <a:lnTo>
                        <a:pt x="57" y="25"/>
                      </a:lnTo>
                      <a:lnTo>
                        <a:pt x="49" y="34"/>
                      </a:lnTo>
                      <a:lnTo>
                        <a:pt x="165" y="34"/>
                      </a:lnTo>
                      <a:lnTo>
                        <a:pt x="159" y="19"/>
                      </a:lnTo>
                      <a:lnTo>
                        <a:pt x="144" y="5"/>
                      </a:lnTo>
                      <a:lnTo>
                        <a:pt x="122"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57" name="Group 38"/>
              <p:cNvGrpSpPr/>
              <p:nvPr/>
            </p:nvGrpSpPr>
            <p:grpSpPr bwMode="auto">
              <a:xfrm>
                <a:off x="3834" y="-389"/>
                <a:ext cx="147" cy="215"/>
                <a:chOff x="3834" y="-389"/>
                <a:chExt cx="147" cy="215"/>
              </a:xfrm>
            </p:grpSpPr>
            <p:sp>
              <p:nvSpPr>
                <p:cNvPr id="26658" name="Freeform 39"/>
                <p:cNvSpPr>
                  <a:spLocks noChangeArrowheads="1"/>
                </p:cNvSpPr>
                <p:nvPr/>
              </p:nvSpPr>
              <p:spPr bwMode="auto">
                <a:xfrm>
                  <a:off x="3834" y="-389"/>
                  <a:ext cx="147" cy="215"/>
                </a:xfrm>
                <a:custGeom>
                  <a:avLst/>
                  <a:gdLst>
                    <a:gd name="T0" fmla="*/ 43 w 147"/>
                    <a:gd name="T1" fmla="*/ 172 h 215"/>
                    <a:gd name="T2" fmla="*/ 17 w 147"/>
                    <a:gd name="T3" fmla="*/ 204 h 215"/>
                    <a:gd name="T4" fmla="*/ 36 w 147"/>
                    <a:gd name="T5" fmla="*/ 210 h 215"/>
                    <a:gd name="T6" fmla="*/ 55 w 147"/>
                    <a:gd name="T7" fmla="*/ 213 h 215"/>
                    <a:gd name="T8" fmla="*/ 75 w 147"/>
                    <a:gd name="T9" fmla="*/ 214 h 215"/>
                    <a:gd name="T10" fmla="*/ 99 w 147"/>
                    <a:gd name="T11" fmla="*/ 209 h 215"/>
                    <a:gd name="T12" fmla="*/ 120 w 147"/>
                    <a:gd name="T13" fmla="*/ 200 h 215"/>
                    <a:gd name="T14" fmla="*/ 137 w 147"/>
                    <a:gd name="T15" fmla="*/ 189 h 215"/>
                    <a:gd name="T16" fmla="*/ 147 w 147"/>
                    <a:gd name="T17" fmla="*/ 176 h 215"/>
                    <a:gd name="T18" fmla="*/ 62 w 147"/>
                    <a:gd name="T19" fmla="*/ 176 h 215"/>
                    <a:gd name="T20" fmla="*/ 43 w 147"/>
                    <a:gd name="T21" fmla="*/ 17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15">
                      <a:moveTo>
                        <a:pt x="43" y="172"/>
                      </a:moveTo>
                      <a:lnTo>
                        <a:pt x="17" y="204"/>
                      </a:lnTo>
                      <a:lnTo>
                        <a:pt x="36" y="210"/>
                      </a:lnTo>
                      <a:lnTo>
                        <a:pt x="55" y="213"/>
                      </a:lnTo>
                      <a:lnTo>
                        <a:pt x="75" y="214"/>
                      </a:lnTo>
                      <a:lnTo>
                        <a:pt x="99" y="209"/>
                      </a:lnTo>
                      <a:lnTo>
                        <a:pt x="120" y="200"/>
                      </a:lnTo>
                      <a:lnTo>
                        <a:pt x="137" y="189"/>
                      </a:lnTo>
                      <a:lnTo>
                        <a:pt x="147" y="176"/>
                      </a:lnTo>
                      <a:lnTo>
                        <a:pt x="62" y="176"/>
                      </a:lnTo>
                      <a:lnTo>
                        <a:pt x="43" y="17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9" name="Freeform 40"/>
                <p:cNvSpPr>
                  <a:spLocks noChangeArrowheads="1"/>
                </p:cNvSpPr>
                <p:nvPr/>
              </p:nvSpPr>
              <p:spPr bwMode="auto">
                <a:xfrm>
                  <a:off x="3834" y="-389"/>
                  <a:ext cx="147" cy="215"/>
                </a:xfrm>
                <a:custGeom>
                  <a:avLst/>
                  <a:gdLst>
                    <a:gd name="T0" fmla="*/ 77 w 147"/>
                    <a:gd name="T1" fmla="*/ 0 h 215"/>
                    <a:gd name="T2" fmla="*/ 71 w 147"/>
                    <a:gd name="T3" fmla="*/ 0 h 215"/>
                    <a:gd name="T4" fmla="*/ 65 w 147"/>
                    <a:gd name="T5" fmla="*/ 1 h 215"/>
                    <a:gd name="T6" fmla="*/ 44 w 147"/>
                    <a:gd name="T7" fmla="*/ 6 h 215"/>
                    <a:gd name="T8" fmla="*/ 25 w 147"/>
                    <a:gd name="T9" fmla="*/ 16 h 215"/>
                    <a:gd name="T10" fmla="*/ 11 w 147"/>
                    <a:gd name="T11" fmla="*/ 29 h 215"/>
                    <a:gd name="T12" fmla="*/ 2 w 147"/>
                    <a:gd name="T13" fmla="*/ 46 h 215"/>
                    <a:gd name="T14" fmla="*/ 0 w 147"/>
                    <a:gd name="T15" fmla="*/ 67 h 215"/>
                    <a:gd name="T16" fmla="*/ 5 w 147"/>
                    <a:gd name="T17" fmla="*/ 89 h 215"/>
                    <a:gd name="T18" fmla="*/ 15 w 147"/>
                    <a:gd name="T19" fmla="*/ 105 h 215"/>
                    <a:gd name="T20" fmla="*/ 27 w 147"/>
                    <a:gd name="T21" fmla="*/ 115 h 215"/>
                    <a:gd name="T22" fmla="*/ 40 w 147"/>
                    <a:gd name="T23" fmla="*/ 121 h 215"/>
                    <a:gd name="T24" fmla="*/ 55 w 147"/>
                    <a:gd name="T25" fmla="*/ 125 h 215"/>
                    <a:gd name="T26" fmla="*/ 82 w 147"/>
                    <a:gd name="T27" fmla="*/ 130 h 215"/>
                    <a:gd name="T28" fmla="*/ 94 w 147"/>
                    <a:gd name="T29" fmla="*/ 133 h 215"/>
                    <a:gd name="T30" fmla="*/ 102 w 147"/>
                    <a:gd name="T31" fmla="*/ 139 h 215"/>
                    <a:gd name="T32" fmla="*/ 106 w 147"/>
                    <a:gd name="T33" fmla="*/ 148 h 215"/>
                    <a:gd name="T34" fmla="*/ 101 w 147"/>
                    <a:gd name="T35" fmla="*/ 168 h 215"/>
                    <a:gd name="T36" fmla="*/ 82 w 147"/>
                    <a:gd name="T37" fmla="*/ 176 h 215"/>
                    <a:gd name="T38" fmla="*/ 62 w 147"/>
                    <a:gd name="T39" fmla="*/ 176 h 215"/>
                    <a:gd name="T40" fmla="*/ 147 w 147"/>
                    <a:gd name="T41" fmla="*/ 176 h 215"/>
                    <a:gd name="T42" fmla="*/ 148 w 147"/>
                    <a:gd name="T43" fmla="*/ 174 h 215"/>
                    <a:gd name="T44" fmla="*/ 154 w 147"/>
                    <a:gd name="T45" fmla="*/ 157 h 215"/>
                    <a:gd name="T46" fmla="*/ 148 w 147"/>
                    <a:gd name="T47" fmla="*/ 133 h 215"/>
                    <a:gd name="T48" fmla="*/ 139 w 147"/>
                    <a:gd name="T49" fmla="*/ 116 h 215"/>
                    <a:gd name="T50" fmla="*/ 127 w 147"/>
                    <a:gd name="T51" fmla="*/ 104 h 215"/>
                    <a:gd name="T52" fmla="*/ 113 w 147"/>
                    <a:gd name="T53" fmla="*/ 96 h 215"/>
                    <a:gd name="T54" fmla="*/ 98 w 147"/>
                    <a:gd name="T55" fmla="*/ 91 h 215"/>
                    <a:gd name="T56" fmla="*/ 69 w 147"/>
                    <a:gd name="T57" fmla="*/ 84 h 215"/>
                    <a:gd name="T58" fmla="*/ 58 w 147"/>
                    <a:gd name="T59" fmla="*/ 80 h 215"/>
                    <a:gd name="T60" fmla="*/ 50 w 147"/>
                    <a:gd name="T61" fmla="*/ 74 h 215"/>
                    <a:gd name="T62" fmla="*/ 51 w 147"/>
                    <a:gd name="T63" fmla="*/ 51 h 215"/>
                    <a:gd name="T64" fmla="*/ 64 w 147"/>
                    <a:gd name="T65" fmla="*/ 39 h 215"/>
                    <a:gd name="T66" fmla="*/ 87 w 147"/>
                    <a:gd name="T67" fmla="*/ 38 h 215"/>
                    <a:gd name="T68" fmla="*/ 109 w 147"/>
                    <a:gd name="T69" fmla="*/ 38 h 215"/>
                    <a:gd name="T70" fmla="*/ 136 w 147"/>
                    <a:gd name="T71" fmla="*/ 13 h 215"/>
                    <a:gd name="T72" fmla="*/ 118 w 147"/>
                    <a:gd name="T73" fmla="*/ 5 h 215"/>
                    <a:gd name="T74" fmla="*/ 98 w 147"/>
                    <a:gd name="T75" fmla="*/ 0 h 215"/>
                    <a:gd name="T76" fmla="*/ 77 w 147"/>
                    <a:gd name="T7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215">
                      <a:moveTo>
                        <a:pt x="77" y="0"/>
                      </a:moveTo>
                      <a:lnTo>
                        <a:pt x="71" y="0"/>
                      </a:lnTo>
                      <a:lnTo>
                        <a:pt x="65" y="1"/>
                      </a:lnTo>
                      <a:lnTo>
                        <a:pt x="44" y="6"/>
                      </a:lnTo>
                      <a:lnTo>
                        <a:pt x="25" y="16"/>
                      </a:lnTo>
                      <a:lnTo>
                        <a:pt x="11" y="29"/>
                      </a:lnTo>
                      <a:lnTo>
                        <a:pt x="2" y="46"/>
                      </a:lnTo>
                      <a:lnTo>
                        <a:pt x="0" y="67"/>
                      </a:lnTo>
                      <a:lnTo>
                        <a:pt x="5" y="89"/>
                      </a:lnTo>
                      <a:lnTo>
                        <a:pt x="15" y="105"/>
                      </a:lnTo>
                      <a:lnTo>
                        <a:pt x="27" y="115"/>
                      </a:lnTo>
                      <a:lnTo>
                        <a:pt x="40" y="121"/>
                      </a:lnTo>
                      <a:lnTo>
                        <a:pt x="55" y="125"/>
                      </a:lnTo>
                      <a:lnTo>
                        <a:pt x="82" y="130"/>
                      </a:lnTo>
                      <a:lnTo>
                        <a:pt x="94" y="133"/>
                      </a:lnTo>
                      <a:lnTo>
                        <a:pt x="102" y="139"/>
                      </a:lnTo>
                      <a:lnTo>
                        <a:pt x="106" y="148"/>
                      </a:lnTo>
                      <a:lnTo>
                        <a:pt x="101" y="168"/>
                      </a:lnTo>
                      <a:lnTo>
                        <a:pt x="82" y="176"/>
                      </a:lnTo>
                      <a:lnTo>
                        <a:pt x="62" y="176"/>
                      </a:lnTo>
                      <a:lnTo>
                        <a:pt x="147" y="176"/>
                      </a:lnTo>
                      <a:lnTo>
                        <a:pt x="148" y="174"/>
                      </a:lnTo>
                      <a:lnTo>
                        <a:pt x="154" y="157"/>
                      </a:lnTo>
                      <a:lnTo>
                        <a:pt x="148" y="133"/>
                      </a:lnTo>
                      <a:lnTo>
                        <a:pt x="139" y="116"/>
                      </a:lnTo>
                      <a:lnTo>
                        <a:pt x="127" y="104"/>
                      </a:lnTo>
                      <a:lnTo>
                        <a:pt x="113" y="96"/>
                      </a:lnTo>
                      <a:lnTo>
                        <a:pt x="98" y="91"/>
                      </a:lnTo>
                      <a:lnTo>
                        <a:pt x="69" y="84"/>
                      </a:lnTo>
                      <a:lnTo>
                        <a:pt x="58" y="80"/>
                      </a:lnTo>
                      <a:lnTo>
                        <a:pt x="50" y="74"/>
                      </a:lnTo>
                      <a:lnTo>
                        <a:pt x="51" y="51"/>
                      </a:lnTo>
                      <a:lnTo>
                        <a:pt x="64" y="39"/>
                      </a:lnTo>
                      <a:lnTo>
                        <a:pt x="87" y="38"/>
                      </a:lnTo>
                      <a:lnTo>
                        <a:pt x="109" y="38"/>
                      </a:lnTo>
                      <a:lnTo>
                        <a:pt x="136" y="13"/>
                      </a:lnTo>
                      <a:lnTo>
                        <a:pt x="118" y="5"/>
                      </a:lnTo>
                      <a:lnTo>
                        <a:pt x="98" y="0"/>
                      </a:lnTo>
                      <a:lnTo>
                        <a:pt x="77"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0" name="Freeform 41"/>
                <p:cNvSpPr>
                  <a:spLocks noChangeArrowheads="1"/>
                </p:cNvSpPr>
                <p:nvPr/>
              </p:nvSpPr>
              <p:spPr bwMode="auto">
                <a:xfrm>
                  <a:off x="3834" y="-389"/>
                  <a:ext cx="147" cy="215"/>
                </a:xfrm>
                <a:custGeom>
                  <a:avLst/>
                  <a:gdLst>
                    <a:gd name="T0" fmla="*/ 109 w 147"/>
                    <a:gd name="T1" fmla="*/ 38 h 215"/>
                    <a:gd name="T2" fmla="*/ 87 w 147"/>
                    <a:gd name="T3" fmla="*/ 38 h 215"/>
                    <a:gd name="T4" fmla="*/ 106 w 147"/>
                    <a:gd name="T5" fmla="*/ 41 h 215"/>
                    <a:gd name="T6" fmla="*/ 109 w 147"/>
                    <a:gd name="T7" fmla="*/ 38 h 215"/>
                  </a:gdLst>
                  <a:ahLst/>
                  <a:cxnLst>
                    <a:cxn ang="0">
                      <a:pos x="T0" y="T1"/>
                    </a:cxn>
                    <a:cxn ang="0">
                      <a:pos x="T2" y="T3"/>
                    </a:cxn>
                    <a:cxn ang="0">
                      <a:pos x="T4" y="T5"/>
                    </a:cxn>
                    <a:cxn ang="0">
                      <a:pos x="T6" y="T7"/>
                    </a:cxn>
                  </a:cxnLst>
                  <a:rect l="0" t="0" r="r" b="b"/>
                  <a:pathLst>
                    <a:path w="147" h="215">
                      <a:moveTo>
                        <a:pt x="109" y="38"/>
                      </a:moveTo>
                      <a:lnTo>
                        <a:pt x="87" y="38"/>
                      </a:lnTo>
                      <a:lnTo>
                        <a:pt x="106" y="41"/>
                      </a:lnTo>
                      <a:lnTo>
                        <a:pt x="109" y="38"/>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61" name="Group 42"/>
              <p:cNvGrpSpPr/>
              <p:nvPr/>
            </p:nvGrpSpPr>
            <p:grpSpPr bwMode="auto">
              <a:xfrm>
                <a:off x="3987" y="-431"/>
                <a:ext cx="296" cy="239"/>
                <a:chOff x="3987" y="-431"/>
                <a:chExt cx="296" cy="239"/>
              </a:xfrm>
            </p:grpSpPr>
            <p:sp>
              <p:nvSpPr>
                <p:cNvPr id="26662" name="Freeform 43"/>
                <p:cNvSpPr>
                  <a:spLocks noChangeArrowheads="1"/>
                </p:cNvSpPr>
                <p:nvPr/>
              </p:nvSpPr>
              <p:spPr bwMode="auto">
                <a:xfrm>
                  <a:off x="3987" y="-431"/>
                  <a:ext cx="296" cy="239"/>
                </a:xfrm>
                <a:custGeom>
                  <a:avLst/>
                  <a:gdLst>
                    <a:gd name="T0" fmla="*/ 45 w 296"/>
                    <a:gd name="T1" fmla="*/ 37 h 239"/>
                    <a:gd name="T2" fmla="*/ 0 w 296"/>
                    <a:gd name="T3" fmla="*/ 58 h 239"/>
                    <a:gd name="T4" fmla="*/ 96 w 296"/>
                    <a:gd name="T5" fmla="*/ 239 h 239"/>
                    <a:gd name="T6" fmla="*/ 144 w 296"/>
                    <a:gd name="T7" fmla="*/ 230 h 239"/>
                    <a:gd name="T8" fmla="*/ 148 w 296"/>
                    <a:gd name="T9" fmla="*/ 176 h 239"/>
                    <a:gd name="T10" fmla="*/ 108 w 296"/>
                    <a:gd name="T11" fmla="*/ 176 h 239"/>
                    <a:gd name="T12" fmla="*/ 45 w 296"/>
                    <a:gd name="T13" fmla="*/ 37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45" y="37"/>
                      </a:moveTo>
                      <a:lnTo>
                        <a:pt x="0" y="58"/>
                      </a:lnTo>
                      <a:lnTo>
                        <a:pt x="96" y="239"/>
                      </a:lnTo>
                      <a:lnTo>
                        <a:pt x="144" y="230"/>
                      </a:lnTo>
                      <a:lnTo>
                        <a:pt x="148" y="176"/>
                      </a:lnTo>
                      <a:lnTo>
                        <a:pt x="108" y="176"/>
                      </a:lnTo>
                      <a:lnTo>
                        <a:pt x="45" y="3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3" name="Freeform 44"/>
                <p:cNvSpPr>
                  <a:spLocks noChangeArrowheads="1"/>
                </p:cNvSpPr>
                <p:nvPr/>
              </p:nvSpPr>
              <p:spPr bwMode="auto">
                <a:xfrm>
                  <a:off x="3987" y="-431"/>
                  <a:ext cx="296" cy="239"/>
                </a:xfrm>
                <a:custGeom>
                  <a:avLst/>
                  <a:gdLst>
                    <a:gd name="T0" fmla="*/ 199 w 296"/>
                    <a:gd name="T1" fmla="*/ 77 h 239"/>
                    <a:gd name="T2" fmla="*/ 156 w 296"/>
                    <a:gd name="T3" fmla="*/ 77 h 239"/>
                    <a:gd name="T4" fmla="*/ 218 w 296"/>
                    <a:gd name="T5" fmla="*/ 216 h 239"/>
                    <a:gd name="T6" fmla="*/ 267 w 296"/>
                    <a:gd name="T7" fmla="*/ 207 h 239"/>
                    <a:gd name="T8" fmla="*/ 275 w 296"/>
                    <a:gd name="T9" fmla="*/ 152 h 239"/>
                    <a:gd name="T10" fmla="*/ 235 w 296"/>
                    <a:gd name="T11" fmla="*/ 152 h 239"/>
                    <a:gd name="T12" fmla="*/ 199 w 296"/>
                    <a:gd name="T13" fmla="*/ 77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199" y="77"/>
                      </a:moveTo>
                      <a:lnTo>
                        <a:pt x="156" y="77"/>
                      </a:lnTo>
                      <a:lnTo>
                        <a:pt x="218" y="216"/>
                      </a:lnTo>
                      <a:lnTo>
                        <a:pt x="267" y="207"/>
                      </a:lnTo>
                      <a:lnTo>
                        <a:pt x="275" y="152"/>
                      </a:lnTo>
                      <a:lnTo>
                        <a:pt x="235" y="152"/>
                      </a:lnTo>
                      <a:lnTo>
                        <a:pt x="199" y="7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4" name="Freeform 45"/>
                <p:cNvSpPr>
                  <a:spLocks noChangeArrowheads="1"/>
                </p:cNvSpPr>
                <p:nvPr/>
              </p:nvSpPr>
              <p:spPr bwMode="auto">
                <a:xfrm>
                  <a:off x="3987" y="-431"/>
                  <a:ext cx="296" cy="239"/>
                </a:xfrm>
                <a:custGeom>
                  <a:avLst/>
                  <a:gdLst>
                    <a:gd name="T0" fmla="*/ 172 w 296"/>
                    <a:gd name="T1" fmla="*/ 19 h 239"/>
                    <a:gd name="T2" fmla="*/ 121 w 296"/>
                    <a:gd name="T3" fmla="*/ 29 h 239"/>
                    <a:gd name="T4" fmla="*/ 108 w 296"/>
                    <a:gd name="T5" fmla="*/ 176 h 239"/>
                    <a:gd name="T6" fmla="*/ 148 w 296"/>
                    <a:gd name="T7" fmla="*/ 176 h 239"/>
                    <a:gd name="T8" fmla="*/ 156 w 296"/>
                    <a:gd name="T9" fmla="*/ 77 h 239"/>
                    <a:gd name="T10" fmla="*/ 199 w 296"/>
                    <a:gd name="T11" fmla="*/ 77 h 239"/>
                    <a:gd name="T12" fmla="*/ 172 w 296"/>
                    <a:gd name="T13" fmla="*/ 19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172" y="19"/>
                      </a:moveTo>
                      <a:lnTo>
                        <a:pt x="121" y="29"/>
                      </a:lnTo>
                      <a:lnTo>
                        <a:pt x="108" y="176"/>
                      </a:lnTo>
                      <a:lnTo>
                        <a:pt x="148" y="176"/>
                      </a:lnTo>
                      <a:lnTo>
                        <a:pt x="156" y="77"/>
                      </a:lnTo>
                      <a:lnTo>
                        <a:pt x="199" y="77"/>
                      </a:lnTo>
                      <a:lnTo>
                        <a:pt x="172" y="1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5" name="Freeform 46"/>
                <p:cNvSpPr>
                  <a:spLocks noChangeArrowheads="1"/>
                </p:cNvSpPr>
                <p:nvPr/>
              </p:nvSpPr>
              <p:spPr bwMode="auto">
                <a:xfrm>
                  <a:off x="3987" y="-431"/>
                  <a:ext cx="296" cy="239"/>
                </a:xfrm>
                <a:custGeom>
                  <a:avLst/>
                  <a:gdLst>
                    <a:gd name="T0" fmla="*/ 249 w 296"/>
                    <a:gd name="T1" fmla="*/ 0 h 239"/>
                    <a:gd name="T2" fmla="*/ 235 w 296"/>
                    <a:gd name="T3" fmla="*/ 152 h 239"/>
                    <a:gd name="T4" fmla="*/ 275 w 296"/>
                    <a:gd name="T5" fmla="*/ 152 h 239"/>
                    <a:gd name="T6" fmla="*/ 296 w 296"/>
                    <a:gd name="T7" fmla="*/ 6 h 239"/>
                    <a:gd name="T8" fmla="*/ 249 w 296"/>
                    <a:gd name="T9" fmla="*/ 0 h 239"/>
                  </a:gdLst>
                  <a:ahLst/>
                  <a:cxnLst>
                    <a:cxn ang="0">
                      <a:pos x="T0" y="T1"/>
                    </a:cxn>
                    <a:cxn ang="0">
                      <a:pos x="T2" y="T3"/>
                    </a:cxn>
                    <a:cxn ang="0">
                      <a:pos x="T4" y="T5"/>
                    </a:cxn>
                    <a:cxn ang="0">
                      <a:pos x="T6" y="T7"/>
                    </a:cxn>
                    <a:cxn ang="0">
                      <a:pos x="T8" y="T9"/>
                    </a:cxn>
                  </a:cxnLst>
                  <a:rect l="0" t="0" r="r" b="b"/>
                  <a:pathLst>
                    <a:path w="296" h="239">
                      <a:moveTo>
                        <a:pt x="249" y="0"/>
                      </a:moveTo>
                      <a:lnTo>
                        <a:pt x="235" y="152"/>
                      </a:lnTo>
                      <a:lnTo>
                        <a:pt x="275" y="152"/>
                      </a:lnTo>
                      <a:lnTo>
                        <a:pt x="296" y="6"/>
                      </a:lnTo>
                      <a:lnTo>
                        <a:pt x="249"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66" name="Group 47"/>
              <p:cNvGrpSpPr/>
              <p:nvPr/>
            </p:nvGrpSpPr>
            <p:grpSpPr bwMode="auto">
              <a:xfrm>
                <a:off x="4292" y="-427"/>
                <a:ext cx="179" cy="210"/>
                <a:chOff x="4292" y="-427"/>
                <a:chExt cx="179" cy="210"/>
              </a:xfrm>
            </p:grpSpPr>
            <p:sp>
              <p:nvSpPr>
                <p:cNvPr id="26667" name="Freeform 48"/>
                <p:cNvSpPr>
                  <a:spLocks noChangeArrowheads="1"/>
                </p:cNvSpPr>
                <p:nvPr/>
              </p:nvSpPr>
              <p:spPr bwMode="auto">
                <a:xfrm>
                  <a:off x="4292" y="-427"/>
                  <a:ext cx="179" cy="210"/>
                </a:xfrm>
                <a:custGeom>
                  <a:avLst/>
                  <a:gdLst>
                    <a:gd name="T0" fmla="*/ 104 w 179"/>
                    <a:gd name="T1" fmla="*/ 0 h 210"/>
                    <a:gd name="T2" fmla="*/ 97 w 179"/>
                    <a:gd name="T3" fmla="*/ 0 h 210"/>
                    <a:gd name="T4" fmla="*/ 76 w 179"/>
                    <a:gd name="T5" fmla="*/ 2 h 210"/>
                    <a:gd name="T6" fmla="*/ 56 w 179"/>
                    <a:gd name="T7" fmla="*/ 10 h 210"/>
                    <a:gd name="T8" fmla="*/ 39 w 179"/>
                    <a:gd name="T9" fmla="*/ 23 h 210"/>
                    <a:gd name="T10" fmla="*/ 25 w 179"/>
                    <a:gd name="T11" fmla="*/ 38 h 210"/>
                    <a:gd name="T12" fmla="*/ 13 w 179"/>
                    <a:gd name="T13" fmla="*/ 57 h 210"/>
                    <a:gd name="T14" fmla="*/ 5 w 179"/>
                    <a:gd name="T15" fmla="*/ 77 h 210"/>
                    <a:gd name="T16" fmla="*/ 3 w 179"/>
                    <a:gd name="T17" fmla="*/ 84 h 210"/>
                    <a:gd name="T18" fmla="*/ 0 w 179"/>
                    <a:gd name="T19" fmla="*/ 108 h 210"/>
                    <a:gd name="T20" fmla="*/ 0 w 179"/>
                    <a:gd name="T21" fmla="*/ 130 h 210"/>
                    <a:gd name="T22" fmla="*/ 3 w 179"/>
                    <a:gd name="T23" fmla="*/ 150 h 210"/>
                    <a:gd name="T24" fmla="*/ 11 w 179"/>
                    <a:gd name="T25" fmla="*/ 168 h 210"/>
                    <a:gd name="T26" fmla="*/ 21 w 179"/>
                    <a:gd name="T27" fmla="*/ 183 h 210"/>
                    <a:gd name="T28" fmla="*/ 35 w 179"/>
                    <a:gd name="T29" fmla="*/ 195 h 210"/>
                    <a:gd name="T30" fmla="*/ 51 w 179"/>
                    <a:gd name="T31" fmla="*/ 204 h 210"/>
                    <a:gd name="T32" fmla="*/ 75 w 179"/>
                    <a:gd name="T33" fmla="*/ 208 h 210"/>
                    <a:gd name="T34" fmla="*/ 95 w 179"/>
                    <a:gd name="T35" fmla="*/ 209 h 210"/>
                    <a:gd name="T36" fmla="*/ 114 w 179"/>
                    <a:gd name="T37" fmla="*/ 207 h 210"/>
                    <a:gd name="T38" fmla="*/ 131 w 179"/>
                    <a:gd name="T39" fmla="*/ 201 h 210"/>
                    <a:gd name="T40" fmla="*/ 147 w 179"/>
                    <a:gd name="T41" fmla="*/ 193 h 210"/>
                    <a:gd name="T42" fmla="*/ 138 w 179"/>
                    <a:gd name="T43" fmla="*/ 172 h 210"/>
                    <a:gd name="T44" fmla="*/ 96 w 179"/>
                    <a:gd name="T45" fmla="*/ 172 h 210"/>
                    <a:gd name="T46" fmla="*/ 70 w 179"/>
                    <a:gd name="T47" fmla="*/ 163 h 210"/>
                    <a:gd name="T48" fmla="*/ 55 w 179"/>
                    <a:gd name="T49" fmla="*/ 149 h 210"/>
                    <a:gd name="T50" fmla="*/ 48 w 179"/>
                    <a:gd name="T51" fmla="*/ 131 h 210"/>
                    <a:gd name="T52" fmla="*/ 48 w 179"/>
                    <a:gd name="T53" fmla="*/ 112 h 210"/>
                    <a:gd name="T54" fmla="*/ 176 w 179"/>
                    <a:gd name="T55" fmla="*/ 112 h 210"/>
                    <a:gd name="T56" fmla="*/ 177 w 179"/>
                    <a:gd name="T57" fmla="*/ 106 h 210"/>
                    <a:gd name="T58" fmla="*/ 179 w 179"/>
                    <a:gd name="T59" fmla="*/ 84 h 210"/>
                    <a:gd name="T60" fmla="*/ 179 w 179"/>
                    <a:gd name="T61" fmla="*/ 82 h 210"/>
                    <a:gd name="T62" fmla="*/ 136 w 179"/>
                    <a:gd name="T63" fmla="*/ 82 h 210"/>
                    <a:gd name="T64" fmla="*/ 60 w 179"/>
                    <a:gd name="T65" fmla="*/ 68 h 210"/>
                    <a:gd name="T66" fmla="*/ 70 w 179"/>
                    <a:gd name="T67" fmla="*/ 52 h 210"/>
                    <a:gd name="T68" fmla="*/ 85 w 179"/>
                    <a:gd name="T69" fmla="*/ 39 h 210"/>
                    <a:gd name="T70" fmla="*/ 104 w 179"/>
                    <a:gd name="T71" fmla="*/ 35 h 210"/>
                    <a:gd name="T72" fmla="*/ 166 w 179"/>
                    <a:gd name="T73" fmla="*/ 35 h 210"/>
                    <a:gd name="T74" fmla="*/ 163 w 179"/>
                    <a:gd name="T75" fmla="*/ 29 h 210"/>
                    <a:gd name="T76" fmla="*/ 150 w 179"/>
                    <a:gd name="T77" fmla="*/ 17 h 210"/>
                    <a:gd name="T78" fmla="*/ 134 w 179"/>
                    <a:gd name="T79" fmla="*/ 7 h 210"/>
                    <a:gd name="T80" fmla="*/ 111 w 179"/>
                    <a:gd name="T81" fmla="*/ 0 h 210"/>
                    <a:gd name="T82" fmla="*/ 104 w 179"/>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210">
                      <a:moveTo>
                        <a:pt x="104" y="0"/>
                      </a:moveTo>
                      <a:lnTo>
                        <a:pt x="97" y="0"/>
                      </a:lnTo>
                      <a:lnTo>
                        <a:pt x="76" y="2"/>
                      </a:lnTo>
                      <a:lnTo>
                        <a:pt x="56" y="10"/>
                      </a:lnTo>
                      <a:lnTo>
                        <a:pt x="39" y="23"/>
                      </a:lnTo>
                      <a:lnTo>
                        <a:pt x="25" y="38"/>
                      </a:lnTo>
                      <a:lnTo>
                        <a:pt x="13" y="57"/>
                      </a:lnTo>
                      <a:lnTo>
                        <a:pt x="5" y="77"/>
                      </a:lnTo>
                      <a:lnTo>
                        <a:pt x="3" y="84"/>
                      </a:lnTo>
                      <a:lnTo>
                        <a:pt x="0" y="108"/>
                      </a:lnTo>
                      <a:lnTo>
                        <a:pt x="0" y="130"/>
                      </a:lnTo>
                      <a:lnTo>
                        <a:pt x="3" y="150"/>
                      </a:lnTo>
                      <a:lnTo>
                        <a:pt x="11" y="168"/>
                      </a:lnTo>
                      <a:lnTo>
                        <a:pt x="21" y="183"/>
                      </a:lnTo>
                      <a:lnTo>
                        <a:pt x="35" y="195"/>
                      </a:lnTo>
                      <a:lnTo>
                        <a:pt x="51" y="204"/>
                      </a:lnTo>
                      <a:lnTo>
                        <a:pt x="75" y="208"/>
                      </a:lnTo>
                      <a:lnTo>
                        <a:pt x="95" y="209"/>
                      </a:lnTo>
                      <a:lnTo>
                        <a:pt x="114" y="207"/>
                      </a:lnTo>
                      <a:lnTo>
                        <a:pt x="131" y="201"/>
                      </a:lnTo>
                      <a:lnTo>
                        <a:pt x="147" y="193"/>
                      </a:lnTo>
                      <a:lnTo>
                        <a:pt x="138" y="172"/>
                      </a:lnTo>
                      <a:lnTo>
                        <a:pt x="96" y="172"/>
                      </a:lnTo>
                      <a:lnTo>
                        <a:pt x="70" y="163"/>
                      </a:lnTo>
                      <a:lnTo>
                        <a:pt x="55" y="149"/>
                      </a:lnTo>
                      <a:lnTo>
                        <a:pt x="48" y="131"/>
                      </a:lnTo>
                      <a:lnTo>
                        <a:pt x="48" y="112"/>
                      </a:lnTo>
                      <a:lnTo>
                        <a:pt x="176" y="112"/>
                      </a:lnTo>
                      <a:lnTo>
                        <a:pt x="177" y="106"/>
                      </a:lnTo>
                      <a:lnTo>
                        <a:pt x="179" y="84"/>
                      </a:lnTo>
                      <a:lnTo>
                        <a:pt x="179" y="82"/>
                      </a:lnTo>
                      <a:lnTo>
                        <a:pt x="136" y="82"/>
                      </a:lnTo>
                      <a:lnTo>
                        <a:pt x="60" y="68"/>
                      </a:lnTo>
                      <a:lnTo>
                        <a:pt x="70" y="52"/>
                      </a:lnTo>
                      <a:lnTo>
                        <a:pt x="85" y="39"/>
                      </a:lnTo>
                      <a:lnTo>
                        <a:pt x="104" y="35"/>
                      </a:lnTo>
                      <a:lnTo>
                        <a:pt x="166" y="35"/>
                      </a:lnTo>
                      <a:lnTo>
                        <a:pt x="163" y="29"/>
                      </a:lnTo>
                      <a:lnTo>
                        <a:pt x="150" y="17"/>
                      </a:lnTo>
                      <a:lnTo>
                        <a:pt x="134" y="7"/>
                      </a:lnTo>
                      <a:lnTo>
                        <a:pt x="111" y="0"/>
                      </a:lnTo>
                      <a:lnTo>
                        <a:pt x="104"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8" name="Freeform 49"/>
                <p:cNvSpPr>
                  <a:spLocks noChangeArrowheads="1"/>
                </p:cNvSpPr>
                <p:nvPr/>
              </p:nvSpPr>
              <p:spPr bwMode="auto">
                <a:xfrm>
                  <a:off x="4292" y="-427"/>
                  <a:ext cx="179" cy="210"/>
                </a:xfrm>
                <a:custGeom>
                  <a:avLst/>
                  <a:gdLst>
                    <a:gd name="T0" fmla="*/ 132 w 179"/>
                    <a:gd name="T1" fmla="*/ 157 h 210"/>
                    <a:gd name="T2" fmla="*/ 115 w 179"/>
                    <a:gd name="T3" fmla="*/ 167 h 210"/>
                    <a:gd name="T4" fmla="*/ 96 w 179"/>
                    <a:gd name="T5" fmla="*/ 172 h 210"/>
                    <a:gd name="T6" fmla="*/ 138 w 179"/>
                    <a:gd name="T7" fmla="*/ 172 h 210"/>
                    <a:gd name="T8" fmla="*/ 132 w 179"/>
                    <a:gd name="T9" fmla="*/ 157 h 210"/>
                  </a:gdLst>
                  <a:ahLst/>
                  <a:cxnLst>
                    <a:cxn ang="0">
                      <a:pos x="T0" y="T1"/>
                    </a:cxn>
                    <a:cxn ang="0">
                      <a:pos x="T2" y="T3"/>
                    </a:cxn>
                    <a:cxn ang="0">
                      <a:pos x="T4" y="T5"/>
                    </a:cxn>
                    <a:cxn ang="0">
                      <a:pos x="T6" y="T7"/>
                    </a:cxn>
                    <a:cxn ang="0">
                      <a:pos x="T8" y="T9"/>
                    </a:cxn>
                  </a:cxnLst>
                  <a:rect l="0" t="0" r="r" b="b"/>
                  <a:pathLst>
                    <a:path w="179" h="210">
                      <a:moveTo>
                        <a:pt x="132" y="157"/>
                      </a:moveTo>
                      <a:lnTo>
                        <a:pt x="115" y="167"/>
                      </a:lnTo>
                      <a:lnTo>
                        <a:pt x="96" y="172"/>
                      </a:lnTo>
                      <a:lnTo>
                        <a:pt x="138" y="172"/>
                      </a:lnTo>
                      <a:lnTo>
                        <a:pt x="132" y="15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9" name="Freeform 50"/>
                <p:cNvSpPr>
                  <a:spLocks noChangeArrowheads="1"/>
                </p:cNvSpPr>
                <p:nvPr/>
              </p:nvSpPr>
              <p:spPr bwMode="auto">
                <a:xfrm>
                  <a:off x="4292" y="-427"/>
                  <a:ext cx="179" cy="210"/>
                </a:xfrm>
                <a:custGeom>
                  <a:avLst/>
                  <a:gdLst>
                    <a:gd name="T0" fmla="*/ 176 w 179"/>
                    <a:gd name="T1" fmla="*/ 112 h 210"/>
                    <a:gd name="T2" fmla="*/ 48 w 179"/>
                    <a:gd name="T3" fmla="*/ 112 h 210"/>
                    <a:gd name="T4" fmla="*/ 172 w 179"/>
                    <a:gd name="T5" fmla="*/ 131 h 210"/>
                    <a:gd name="T6" fmla="*/ 176 w 179"/>
                    <a:gd name="T7" fmla="*/ 112 h 210"/>
                  </a:gdLst>
                  <a:ahLst/>
                  <a:cxnLst>
                    <a:cxn ang="0">
                      <a:pos x="T0" y="T1"/>
                    </a:cxn>
                    <a:cxn ang="0">
                      <a:pos x="T2" y="T3"/>
                    </a:cxn>
                    <a:cxn ang="0">
                      <a:pos x="T4" y="T5"/>
                    </a:cxn>
                    <a:cxn ang="0">
                      <a:pos x="T6" y="T7"/>
                    </a:cxn>
                  </a:cxnLst>
                  <a:rect l="0" t="0" r="r" b="b"/>
                  <a:pathLst>
                    <a:path w="179" h="210">
                      <a:moveTo>
                        <a:pt x="176" y="112"/>
                      </a:moveTo>
                      <a:lnTo>
                        <a:pt x="48" y="112"/>
                      </a:lnTo>
                      <a:lnTo>
                        <a:pt x="172" y="131"/>
                      </a:lnTo>
                      <a:lnTo>
                        <a:pt x="176" y="11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0" name="Freeform 51"/>
                <p:cNvSpPr>
                  <a:spLocks noChangeArrowheads="1"/>
                </p:cNvSpPr>
                <p:nvPr/>
              </p:nvSpPr>
              <p:spPr bwMode="auto">
                <a:xfrm>
                  <a:off x="4292" y="-427"/>
                  <a:ext cx="179" cy="210"/>
                </a:xfrm>
                <a:custGeom>
                  <a:avLst/>
                  <a:gdLst>
                    <a:gd name="T0" fmla="*/ 166 w 179"/>
                    <a:gd name="T1" fmla="*/ 35 h 210"/>
                    <a:gd name="T2" fmla="*/ 104 w 179"/>
                    <a:gd name="T3" fmla="*/ 35 h 210"/>
                    <a:gd name="T4" fmla="*/ 126 w 179"/>
                    <a:gd name="T5" fmla="*/ 45 h 210"/>
                    <a:gd name="T6" fmla="*/ 135 w 179"/>
                    <a:gd name="T7" fmla="*/ 62 h 210"/>
                    <a:gd name="T8" fmla="*/ 136 w 179"/>
                    <a:gd name="T9" fmla="*/ 82 h 210"/>
                    <a:gd name="T10" fmla="*/ 179 w 179"/>
                    <a:gd name="T11" fmla="*/ 82 h 210"/>
                    <a:gd name="T12" fmla="*/ 177 w 179"/>
                    <a:gd name="T13" fmla="*/ 62 h 210"/>
                    <a:gd name="T14" fmla="*/ 172 w 179"/>
                    <a:gd name="T15" fmla="*/ 44 h 210"/>
                    <a:gd name="T16" fmla="*/ 166 w 179"/>
                    <a:gd name="T17" fmla="*/ 3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0">
                      <a:moveTo>
                        <a:pt x="166" y="35"/>
                      </a:moveTo>
                      <a:lnTo>
                        <a:pt x="104" y="35"/>
                      </a:lnTo>
                      <a:lnTo>
                        <a:pt x="126" y="45"/>
                      </a:lnTo>
                      <a:lnTo>
                        <a:pt x="135" y="62"/>
                      </a:lnTo>
                      <a:lnTo>
                        <a:pt x="136" y="82"/>
                      </a:lnTo>
                      <a:lnTo>
                        <a:pt x="179" y="82"/>
                      </a:lnTo>
                      <a:lnTo>
                        <a:pt x="177" y="62"/>
                      </a:lnTo>
                      <a:lnTo>
                        <a:pt x="172" y="44"/>
                      </a:lnTo>
                      <a:lnTo>
                        <a:pt x="166" y="35"/>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71" name="Group 52"/>
              <p:cNvGrpSpPr/>
              <p:nvPr/>
            </p:nvGrpSpPr>
            <p:grpSpPr bwMode="auto">
              <a:xfrm>
                <a:off x="4496" y="-428"/>
                <a:ext cx="110" cy="214"/>
                <a:chOff x="4496" y="-428"/>
                <a:chExt cx="110" cy="214"/>
              </a:xfrm>
            </p:grpSpPr>
            <p:sp>
              <p:nvSpPr>
                <p:cNvPr id="26672" name="Freeform 53"/>
                <p:cNvSpPr>
                  <a:spLocks noChangeArrowheads="1"/>
                </p:cNvSpPr>
                <p:nvPr/>
              </p:nvSpPr>
              <p:spPr bwMode="auto">
                <a:xfrm>
                  <a:off x="4496" y="-428"/>
                  <a:ext cx="110" cy="214"/>
                </a:xfrm>
                <a:custGeom>
                  <a:avLst/>
                  <a:gdLst>
                    <a:gd name="T0" fmla="*/ 48 w 110"/>
                    <a:gd name="T1" fmla="*/ 9 h 214"/>
                    <a:gd name="T2" fmla="*/ 0 w 110"/>
                    <a:gd name="T3" fmla="*/ 13 h 214"/>
                    <a:gd name="T4" fmla="*/ 13 w 110"/>
                    <a:gd name="T5" fmla="*/ 214 h 214"/>
                    <a:gd name="T6" fmla="*/ 62 w 110"/>
                    <a:gd name="T7" fmla="*/ 210 h 214"/>
                    <a:gd name="T8" fmla="*/ 54 w 110"/>
                    <a:gd name="T9" fmla="*/ 85 h 214"/>
                    <a:gd name="T10" fmla="*/ 64 w 110"/>
                    <a:gd name="T11" fmla="*/ 65 h 214"/>
                    <a:gd name="T12" fmla="*/ 79 w 110"/>
                    <a:gd name="T13" fmla="*/ 51 h 214"/>
                    <a:gd name="T14" fmla="*/ 97 w 110"/>
                    <a:gd name="T15" fmla="*/ 47 h 214"/>
                    <a:gd name="T16" fmla="*/ 105 w 110"/>
                    <a:gd name="T17" fmla="*/ 47 h 214"/>
                    <a:gd name="T18" fmla="*/ 105 w 110"/>
                    <a:gd name="T19" fmla="*/ 46 h 214"/>
                    <a:gd name="T20" fmla="*/ 51 w 110"/>
                    <a:gd name="T21" fmla="*/ 46 h 214"/>
                    <a:gd name="T22" fmla="*/ 48 w 110"/>
                    <a:gd name="T23" fmla="*/ 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214">
                      <a:moveTo>
                        <a:pt x="48" y="9"/>
                      </a:moveTo>
                      <a:lnTo>
                        <a:pt x="0" y="13"/>
                      </a:lnTo>
                      <a:lnTo>
                        <a:pt x="13" y="214"/>
                      </a:lnTo>
                      <a:lnTo>
                        <a:pt x="62" y="210"/>
                      </a:lnTo>
                      <a:lnTo>
                        <a:pt x="54" y="85"/>
                      </a:lnTo>
                      <a:lnTo>
                        <a:pt x="64" y="65"/>
                      </a:lnTo>
                      <a:lnTo>
                        <a:pt x="79" y="51"/>
                      </a:lnTo>
                      <a:lnTo>
                        <a:pt x="97" y="47"/>
                      </a:lnTo>
                      <a:lnTo>
                        <a:pt x="105" y="47"/>
                      </a:lnTo>
                      <a:lnTo>
                        <a:pt x="105" y="46"/>
                      </a:lnTo>
                      <a:lnTo>
                        <a:pt x="51" y="46"/>
                      </a:lnTo>
                      <a:lnTo>
                        <a:pt x="48" y="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3" name="Freeform 54"/>
                <p:cNvSpPr>
                  <a:spLocks noChangeArrowheads="1"/>
                </p:cNvSpPr>
                <p:nvPr/>
              </p:nvSpPr>
              <p:spPr bwMode="auto">
                <a:xfrm>
                  <a:off x="4496" y="-428"/>
                  <a:ext cx="110" cy="214"/>
                </a:xfrm>
                <a:custGeom>
                  <a:avLst/>
                  <a:gdLst>
                    <a:gd name="T0" fmla="*/ 105 w 110"/>
                    <a:gd name="T1" fmla="*/ 47 h 214"/>
                    <a:gd name="T2" fmla="*/ 97 w 110"/>
                    <a:gd name="T3" fmla="*/ 47 h 214"/>
                    <a:gd name="T4" fmla="*/ 105 w 110"/>
                    <a:gd name="T5" fmla="*/ 48 h 214"/>
                    <a:gd name="T6" fmla="*/ 105 w 110"/>
                    <a:gd name="T7" fmla="*/ 47 h 214"/>
                  </a:gdLst>
                  <a:ahLst/>
                  <a:cxnLst>
                    <a:cxn ang="0">
                      <a:pos x="T0" y="T1"/>
                    </a:cxn>
                    <a:cxn ang="0">
                      <a:pos x="T2" y="T3"/>
                    </a:cxn>
                    <a:cxn ang="0">
                      <a:pos x="T4" y="T5"/>
                    </a:cxn>
                    <a:cxn ang="0">
                      <a:pos x="T6" y="T7"/>
                    </a:cxn>
                  </a:cxnLst>
                  <a:rect l="0" t="0" r="r" b="b"/>
                  <a:pathLst>
                    <a:path w="110" h="214">
                      <a:moveTo>
                        <a:pt x="105" y="47"/>
                      </a:moveTo>
                      <a:lnTo>
                        <a:pt x="97" y="47"/>
                      </a:lnTo>
                      <a:lnTo>
                        <a:pt x="105" y="48"/>
                      </a:lnTo>
                      <a:lnTo>
                        <a:pt x="105" y="4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4" name="Freeform 55"/>
                <p:cNvSpPr>
                  <a:spLocks noChangeArrowheads="1"/>
                </p:cNvSpPr>
                <p:nvPr/>
              </p:nvSpPr>
              <p:spPr bwMode="auto">
                <a:xfrm>
                  <a:off x="4496" y="-428"/>
                  <a:ext cx="110" cy="214"/>
                </a:xfrm>
                <a:custGeom>
                  <a:avLst/>
                  <a:gdLst>
                    <a:gd name="T0" fmla="*/ 102 w 110"/>
                    <a:gd name="T1" fmla="*/ 0 h 214"/>
                    <a:gd name="T2" fmla="*/ 95 w 110"/>
                    <a:gd name="T3" fmla="*/ 0 h 214"/>
                    <a:gd name="T4" fmla="*/ 75 w 110"/>
                    <a:gd name="T5" fmla="*/ 7 h 214"/>
                    <a:gd name="T6" fmla="*/ 62 w 110"/>
                    <a:gd name="T7" fmla="*/ 22 h 214"/>
                    <a:gd name="T8" fmla="*/ 53 w 110"/>
                    <a:gd name="T9" fmla="*/ 42 h 214"/>
                    <a:gd name="T10" fmla="*/ 51 w 110"/>
                    <a:gd name="T11" fmla="*/ 46 h 214"/>
                    <a:gd name="T12" fmla="*/ 105 w 110"/>
                    <a:gd name="T13" fmla="*/ 46 h 214"/>
                    <a:gd name="T14" fmla="*/ 109 w 110"/>
                    <a:gd name="T15" fmla="*/ 1 h 214"/>
                    <a:gd name="T16" fmla="*/ 106 w 110"/>
                    <a:gd name="T17" fmla="*/ 0 h 214"/>
                    <a:gd name="T18" fmla="*/ 102 w 11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14">
                      <a:moveTo>
                        <a:pt x="102" y="0"/>
                      </a:moveTo>
                      <a:lnTo>
                        <a:pt x="95" y="0"/>
                      </a:lnTo>
                      <a:lnTo>
                        <a:pt x="75" y="7"/>
                      </a:lnTo>
                      <a:lnTo>
                        <a:pt x="62" y="22"/>
                      </a:lnTo>
                      <a:lnTo>
                        <a:pt x="53" y="42"/>
                      </a:lnTo>
                      <a:lnTo>
                        <a:pt x="51" y="46"/>
                      </a:lnTo>
                      <a:lnTo>
                        <a:pt x="105" y="46"/>
                      </a:lnTo>
                      <a:lnTo>
                        <a:pt x="109" y="1"/>
                      </a:lnTo>
                      <a:lnTo>
                        <a:pt x="106" y="0"/>
                      </a:lnTo>
                      <a:lnTo>
                        <a:pt x="102"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pic>
        <p:nvPicPr>
          <p:cNvPr id="311298" name="Picture 2"/>
          <p:cNvPicPr>
            <a:picLocks noChangeAspect="1" noChangeArrowheads="1"/>
          </p:cNvPicPr>
          <p:nvPr/>
        </p:nvPicPr>
        <p:blipFill>
          <a:blip r:embed="rId4" cstate="email"/>
          <a:srcRect/>
          <a:stretch>
            <a:fillRect/>
          </a:stretch>
        </p:blipFill>
        <p:spPr bwMode="auto">
          <a:xfrm>
            <a:off x="4953000" y="2971800"/>
            <a:ext cx="3580482" cy="3227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533400" y="3459163"/>
            <a:ext cx="3276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solidFill>
                  <a:schemeClr val="tx2"/>
                </a:solidFill>
              </a:rPr>
              <a:t>We should </a:t>
            </a:r>
            <a:r>
              <a:rPr lang="en-US" altLang="zh-CN" sz="3200" dirty="0">
                <a:solidFill>
                  <a:srgbClr val="FF0000"/>
                </a:solidFill>
              </a:rPr>
              <a:t>stop cutting down so many trees</a:t>
            </a:r>
            <a:r>
              <a:rPr lang="en-US" altLang="zh-CN" sz="3200" dirty="0"/>
              <a:t>.</a:t>
            </a:r>
          </a:p>
        </p:txBody>
      </p:sp>
      <p:grpSp>
        <p:nvGrpSpPr>
          <p:cNvPr id="28674" name="组合 114"/>
          <p:cNvGrpSpPr/>
          <p:nvPr/>
        </p:nvGrpSpPr>
        <p:grpSpPr bwMode="auto">
          <a:xfrm>
            <a:off x="228600" y="304800"/>
            <a:ext cx="3733800" cy="838200"/>
            <a:chOff x="4572000" y="0"/>
            <a:chExt cx="2286000" cy="447675"/>
          </a:xfrm>
        </p:grpSpPr>
        <p:pic>
          <p:nvPicPr>
            <p:cNvPr id="28675" name="Picture 9"/>
            <p:cNvPicPr>
              <a:picLocks noChangeAspect="1" noChangeArrowheads="1"/>
            </p:cNvPicPr>
            <p:nvPr/>
          </p:nvPicPr>
          <p:blipFill>
            <a:blip r:embed="rId3" cstate="email"/>
            <a:srcRect/>
            <a:stretch>
              <a:fillRect/>
            </a:stretch>
          </p:blipFill>
          <p:spPr bwMode="auto">
            <a:xfrm>
              <a:off x="4572000" y="0"/>
              <a:ext cx="1000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Group 10"/>
            <p:cNvGrpSpPr/>
            <p:nvPr/>
          </p:nvGrpSpPr>
          <p:grpSpPr bwMode="auto">
            <a:xfrm>
              <a:off x="5645150" y="101581"/>
              <a:ext cx="400050" cy="196888"/>
              <a:chOff x="2691" y="-526"/>
              <a:chExt cx="630" cy="311"/>
            </a:xfrm>
          </p:grpSpPr>
          <p:grpSp>
            <p:nvGrpSpPr>
              <p:cNvPr id="28677" name="Group 11"/>
              <p:cNvGrpSpPr/>
              <p:nvPr/>
            </p:nvGrpSpPr>
            <p:grpSpPr bwMode="auto">
              <a:xfrm>
                <a:off x="2691" y="-433"/>
                <a:ext cx="183" cy="218"/>
                <a:chOff x="2691" y="-433"/>
                <a:chExt cx="183" cy="218"/>
              </a:xfrm>
            </p:grpSpPr>
            <p:sp>
              <p:nvSpPr>
                <p:cNvPr id="28678" name="Freeform 12"/>
                <p:cNvSpPr>
                  <a:spLocks noChangeArrowheads="1"/>
                </p:cNvSpPr>
                <p:nvPr/>
              </p:nvSpPr>
              <p:spPr bwMode="auto">
                <a:xfrm>
                  <a:off x="2691" y="-433"/>
                  <a:ext cx="183" cy="218"/>
                </a:xfrm>
                <a:custGeom>
                  <a:avLst/>
                  <a:gdLst>
                    <a:gd name="T0" fmla="*/ 134 w 183"/>
                    <a:gd name="T1" fmla="*/ 43 h 218"/>
                    <a:gd name="T2" fmla="*/ 76 w 183"/>
                    <a:gd name="T3" fmla="*/ 43 h 218"/>
                    <a:gd name="T4" fmla="*/ 88 w 183"/>
                    <a:gd name="T5" fmla="*/ 53 h 218"/>
                    <a:gd name="T6" fmla="*/ 93 w 183"/>
                    <a:gd name="T7" fmla="*/ 77 h 218"/>
                    <a:gd name="T8" fmla="*/ 62 w 183"/>
                    <a:gd name="T9" fmla="*/ 90 h 218"/>
                    <a:gd name="T10" fmla="*/ 38 w 183"/>
                    <a:gd name="T11" fmla="*/ 103 h 218"/>
                    <a:gd name="T12" fmla="*/ 20 w 183"/>
                    <a:gd name="T13" fmla="*/ 116 h 218"/>
                    <a:gd name="T14" fmla="*/ 8 w 183"/>
                    <a:gd name="T15" fmla="*/ 129 h 218"/>
                    <a:gd name="T16" fmla="*/ 2 w 183"/>
                    <a:gd name="T17" fmla="*/ 143 h 218"/>
                    <a:gd name="T18" fmla="*/ 0 w 183"/>
                    <a:gd name="T19" fmla="*/ 156 h 218"/>
                    <a:gd name="T20" fmla="*/ 6 w 183"/>
                    <a:gd name="T21" fmla="*/ 181 h 218"/>
                    <a:gd name="T22" fmla="*/ 17 w 183"/>
                    <a:gd name="T23" fmla="*/ 200 h 218"/>
                    <a:gd name="T24" fmla="*/ 31 w 183"/>
                    <a:gd name="T25" fmla="*/ 212 h 218"/>
                    <a:gd name="T26" fmla="*/ 49 w 183"/>
                    <a:gd name="T27" fmla="*/ 217 h 218"/>
                    <a:gd name="T28" fmla="*/ 68 w 183"/>
                    <a:gd name="T29" fmla="*/ 217 h 218"/>
                    <a:gd name="T30" fmla="*/ 88 w 183"/>
                    <a:gd name="T31" fmla="*/ 210 h 218"/>
                    <a:gd name="T32" fmla="*/ 104 w 183"/>
                    <a:gd name="T33" fmla="*/ 198 h 218"/>
                    <a:gd name="T34" fmla="*/ 116 w 183"/>
                    <a:gd name="T35" fmla="*/ 181 h 218"/>
                    <a:gd name="T36" fmla="*/ 181 w 183"/>
                    <a:gd name="T37" fmla="*/ 181 h 218"/>
                    <a:gd name="T38" fmla="*/ 181 w 183"/>
                    <a:gd name="T39" fmla="*/ 179 h 218"/>
                    <a:gd name="T40" fmla="*/ 57 w 183"/>
                    <a:gd name="T41" fmla="*/ 179 h 218"/>
                    <a:gd name="T42" fmla="*/ 48 w 183"/>
                    <a:gd name="T43" fmla="*/ 172 h 218"/>
                    <a:gd name="T44" fmla="*/ 46 w 183"/>
                    <a:gd name="T45" fmla="*/ 160 h 218"/>
                    <a:gd name="T46" fmla="*/ 46 w 183"/>
                    <a:gd name="T47" fmla="*/ 146 h 218"/>
                    <a:gd name="T48" fmla="*/ 55 w 183"/>
                    <a:gd name="T49" fmla="*/ 133 h 218"/>
                    <a:gd name="T50" fmla="*/ 72 w 183"/>
                    <a:gd name="T51" fmla="*/ 120 h 218"/>
                    <a:gd name="T52" fmla="*/ 147 w 183"/>
                    <a:gd name="T53" fmla="*/ 120 h 218"/>
                    <a:gd name="T54" fmla="*/ 138 w 183"/>
                    <a:gd name="T55" fmla="*/ 64 h 218"/>
                    <a:gd name="T56" fmla="*/ 138 w 183"/>
                    <a:gd name="T57" fmla="*/ 59 h 218"/>
                    <a:gd name="T58" fmla="*/ 136 w 183"/>
                    <a:gd name="T59" fmla="*/ 47 h 218"/>
                    <a:gd name="T60" fmla="*/ 134 w 183"/>
                    <a:gd name="T61" fmla="*/ 4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 h="218">
                      <a:moveTo>
                        <a:pt x="134" y="43"/>
                      </a:moveTo>
                      <a:lnTo>
                        <a:pt x="76" y="43"/>
                      </a:lnTo>
                      <a:lnTo>
                        <a:pt x="88" y="53"/>
                      </a:lnTo>
                      <a:lnTo>
                        <a:pt x="93" y="77"/>
                      </a:lnTo>
                      <a:lnTo>
                        <a:pt x="62" y="90"/>
                      </a:lnTo>
                      <a:lnTo>
                        <a:pt x="38" y="103"/>
                      </a:lnTo>
                      <a:lnTo>
                        <a:pt x="20" y="116"/>
                      </a:lnTo>
                      <a:lnTo>
                        <a:pt x="8" y="129"/>
                      </a:lnTo>
                      <a:lnTo>
                        <a:pt x="2" y="143"/>
                      </a:lnTo>
                      <a:lnTo>
                        <a:pt x="0" y="156"/>
                      </a:lnTo>
                      <a:lnTo>
                        <a:pt x="6" y="181"/>
                      </a:lnTo>
                      <a:lnTo>
                        <a:pt x="17" y="200"/>
                      </a:lnTo>
                      <a:lnTo>
                        <a:pt x="31" y="212"/>
                      </a:lnTo>
                      <a:lnTo>
                        <a:pt x="49" y="217"/>
                      </a:lnTo>
                      <a:lnTo>
                        <a:pt x="68" y="217"/>
                      </a:lnTo>
                      <a:lnTo>
                        <a:pt x="88" y="210"/>
                      </a:lnTo>
                      <a:lnTo>
                        <a:pt x="104" y="198"/>
                      </a:lnTo>
                      <a:lnTo>
                        <a:pt x="116" y="181"/>
                      </a:lnTo>
                      <a:lnTo>
                        <a:pt x="181" y="181"/>
                      </a:lnTo>
                      <a:lnTo>
                        <a:pt x="181" y="179"/>
                      </a:lnTo>
                      <a:lnTo>
                        <a:pt x="57" y="179"/>
                      </a:lnTo>
                      <a:lnTo>
                        <a:pt x="48" y="172"/>
                      </a:lnTo>
                      <a:lnTo>
                        <a:pt x="46" y="160"/>
                      </a:lnTo>
                      <a:lnTo>
                        <a:pt x="46" y="146"/>
                      </a:lnTo>
                      <a:lnTo>
                        <a:pt x="55" y="133"/>
                      </a:lnTo>
                      <a:lnTo>
                        <a:pt x="72" y="120"/>
                      </a:lnTo>
                      <a:lnTo>
                        <a:pt x="147" y="120"/>
                      </a:lnTo>
                      <a:lnTo>
                        <a:pt x="138" y="64"/>
                      </a:lnTo>
                      <a:lnTo>
                        <a:pt x="138" y="59"/>
                      </a:lnTo>
                      <a:lnTo>
                        <a:pt x="136" y="47"/>
                      </a:lnTo>
                      <a:lnTo>
                        <a:pt x="134" y="4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9" name="Freeform 13"/>
                <p:cNvSpPr>
                  <a:spLocks noChangeArrowheads="1"/>
                </p:cNvSpPr>
                <p:nvPr/>
              </p:nvSpPr>
              <p:spPr bwMode="auto">
                <a:xfrm>
                  <a:off x="2691" y="-433"/>
                  <a:ext cx="183" cy="218"/>
                </a:xfrm>
                <a:custGeom>
                  <a:avLst/>
                  <a:gdLst>
                    <a:gd name="T0" fmla="*/ 181 w 183"/>
                    <a:gd name="T1" fmla="*/ 181 h 218"/>
                    <a:gd name="T2" fmla="*/ 116 w 183"/>
                    <a:gd name="T3" fmla="*/ 181 h 218"/>
                    <a:gd name="T4" fmla="*/ 129 w 183"/>
                    <a:gd name="T5" fmla="*/ 196 h 218"/>
                    <a:gd name="T6" fmla="*/ 148 w 183"/>
                    <a:gd name="T7" fmla="*/ 202 h 218"/>
                    <a:gd name="T8" fmla="*/ 165 w 183"/>
                    <a:gd name="T9" fmla="*/ 197 h 218"/>
                    <a:gd name="T10" fmla="*/ 182 w 183"/>
                    <a:gd name="T11" fmla="*/ 188 h 218"/>
                    <a:gd name="T12" fmla="*/ 181 w 183"/>
                    <a:gd name="T13" fmla="*/ 181 h 218"/>
                  </a:gdLst>
                  <a:ahLst/>
                  <a:cxnLst>
                    <a:cxn ang="0">
                      <a:pos x="T0" y="T1"/>
                    </a:cxn>
                    <a:cxn ang="0">
                      <a:pos x="T2" y="T3"/>
                    </a:cxn>
                    <a:cxn ang="0">
                      <a:pos x="T4" y="T5"/>
                    </a:cxn>
                    <a:cxn ang="0">
                      <a:pos x="T6" y="T7"/>
                    </a:cxn>
                    <a:cxn ang="0">
                      <a:pos x="T8" y="T9"/>
                    </a:cxn>
                    <a:cxn ang="0">
                      <a:pos x="T10" y="T11"/>
                    </a:cxn>
                    <a:cxn ang="0">
                      <a:pos x="T12" y="T13"/>
                    </a:cxn>
                  </a:cxnLst>
                  <a:rect l="0" t="0" r="r" b="b"/>
                  <a:pathLst>
                    <a:path w="183" h="218">
                      <a:moveTo>
                        <a:pt x="181" y="181"/>
                      </a:moveTo>
                      <a:lnTo>
                        <a:pt x="116" y="181"/>
                      </a:lnTo>
                      <a:lnTo>
                        <a:pt x="129" y="196"/>
                      </a:lnTo>
                      <a:lnTo>
                        <a:pt x="148" y="202"/>
                      </a:lnTo>
                      <a:lnTo>
                        <a:pt x="165" y="197"/>
                      </a:lnTo>
                      <a:lnTo>
                        <a:pt x="182" y="188"/>
                      </a:lnTo>
                      <a:lnTo>
                        <a:pt x="181" y="18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0" name="Freeform 14"/>
                <p:cNvSpPr>
                  <a:spLocks noChangeArrowheads="1"/>
                </p:cNvSpPr>
                <p:nvPr/>
              </p:nvSpPr>
              <p:spPr bwMode="auto">
                <a:xfrm>
                  <a:off x="2691" y="-433"/>
                  <a:ext cx="183" cy="218"/>
                </a:xfrm>
                <a:custGeom>
                  <a:avLst/>
                  <a:gdLst>
                    <a:gd name="T0" fmla="*/ 147 w 183"/>
                    <a:gd name="T1" fmla="*/ 120 h 218"/>
                    <a:gd name="T2" fmla="*/ 72 w 183"/>
                    <a:gd name="T3" fmla="*/ 120 h 218"/>
                    <a:gd name="T4" fmla="*/ 106 w 183"/>
                    <a:gd name="T5" fmla="*/ 154 h 218"/>
                    <a:gd name="T6" fmla="*/ 97 w 183"/>
                    <a:gd name="T7" fmla="*/ 168 h 218"/>
                    <a:gd name="T8" fmla="*/ 85 w 183"/>
                    <a:gd name="T9" fmla="*/ 177 h 218"/>
                    <a:gd name="T10" fmla="*/ 73 w 183"/>
                    <a:gd name="T11" fmla="*/ 179 h 218"/>
                    <a:gd name="T12" fmla="*/ 57 w 183"/>
                    <a:gd name="T13" fmla="*/ 179 h 218"/>
                    <a:gd name="T14" fmla="*/ 181 w 183"/>
                    <a:gd name="T15" fmla="*/ 179 h 218"/>
                    <a:gd name="T16" fmla="*/ 179 w 183"/>
                    <a:gd name="T17" fmla="*/ 164 h 218"/>
                    <a:gd name="T18" fmla="*/ 160 w 183"/>
                    <a:gd name="T19" fmla="*/ 164 h 218"/>
                    <a:gd name="T20" fmla="*/ 153 w 183"/>
                    <a:gd name="T21" fmla="*/ 157 h 218"/>
                    <a:gd name="T22" fmla="*/ 151 w 183"/>
                    <a:gd name="T23" fmla="*/ 146 h 218"/>
                    <a:gd name="T24" fmla="*/ 149 w 183"/>
                    <a:gd name="T25" fmla="*/ 138 h 218"/>
                    <a:gd name="T26" fmla="*/ 148 w 183"/>
                    <a:gd name="T27" fmla="*/ 129 h 218"/>
                    <a:gd name="T28" fmla="*/ 147 w 183"/>
                    <a:gd name="T29" fmla="*/ 12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218">
                      <a:moveTo>
                        <a:pt x="147" y="120"/>
                      </a:moveTo>
                      <a:lnTo>
                        <a:pt x="72" y="120"/>
                      </a:lnTo>
                      <a:lnTo>
                        <a:pt x="106" y="154"/>
                      </a:lnTo>
                      <a:lnTo>
                        <a:pt x="97" y="168"/>
                      </a:lnTo>
                      <a:lnTo>
                        <a:pt x="85" y="177"/>
                      </a:lnTo>
                      <a:lnTo>
                        <a:pt x="73" y="179"/>
                      </a:lnTo>
                      <a:lnTo>
                        <a:pt x="57" y="179"/>
                      </a:lnTo>
                      <a:lnTo>
                        <a:pt x="181" y="179"/>
                      </a:lnTo>
                      <a:lnTo>
                        <a:pt x="179" y="164"/>
                      </a:lnTo>
                      <a:lnTo>
                        <a:pt x="160" y="164"/>
                      </a:lnTo>
                      <a:lnTo>
                        <a:pt x="153" y="157"/>
                      </a:lnTo>
                      <a:lnTo>
                        <a:pt x="151" y="146"/>
                      </a:lnTo>
                      <a:lnTo>
                        <a:pt x="149" y="138"/>
                      </a:lnTo>
                      <a:lnTo>
                        <a:pt x="148" y="129"/>
                      </a:lnTo>
                      <a:lnTo>
                        <a:pt x="147" y="12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1" name="Freeform 15"/>
                <p:cNvSpPr>
                  <a:spLocks noChangeArrowheads="1"/>
                </p:cNvSpPr>
                <p:nvPr/>
              </p:nvSpPr>
              <p:spPr bwMode="auto">
                <a:xfrm>
                  <a:off x="2691" y="-433"/>
                  <a:ext cx="183" cy="218"/>
                </a:xfrm>
                <a:custGeom>
                  <a:avLst/>
                  <a:gdLst>
                    <a:gd name="T0" fmla="*/ 178 w 183"/>
                    <a:gd name="T1" fmla="*/ 155 h 218"/>
                    <a:gd name="T2" fmla="*/ 171 w 183"/>
                    <a:gd name="T3" fmla="*/ 161 h 218"/>
                    <a:gd name="T4" fmla="*/ 167 w 183"/>
                    <a:gd name="T5" fmla="*/ 163 h 218"/>
                    <a:gd name="T6" fmla="*/ 165 w 183"/>
                    <a:gd name="T7" fmla="*/ 163 h 218"/>
                    <a:gd name="T8" fmla="*/ 160 w 183"/>
                    <a:gd name="T9" fmla="*/ 164 h 218"/>
                    <a:gd name="T10" fmla="*/ 179 w 183"/>
                    <a:gd name="T11" fmla="*/ 164 h 218"/>
                    <a:gd name="T12" fmla="*/ 178 w 183"/>
                    <a:gd name="T13" fmla="*/ 155 h 218"/>
                  </a:gdLst>
                  <a:ahLst/>
                  <a:cxnLst>
                    <a:cxn ang="0">
                      <a:pos x="T0" y="T1"/>
                    </a:cxn>
                    <a:cxn ang="0">
                      <a:pos x="T2" y="T3"/>
                    </a:cxn>
                    <a:cxn ang="0">
                      <a:pos x="T4" y="T5"/>
                    </a:cxn>
                    <a:cxn ang="0">
                      <a:pos x="T6" y="T7"/>
                    </a:cxn>
                    <a:cxn ang="0">
                      <a:pos x="T8" y="T9"/>
                    </a:cxn>
                    <a:cxn ang="0">
                      <a:pos x="T10" y="T11"/>
                    </a:cxn>
                    <a:cxn ang="0">
                      <a:pos x="T12" y="T13"/>
                    </a:cxn>
                  </a:cxnLst>
                  <a:rect l="0" t="0" r="r" b="b"/>
                  <a:pathLst>
                    <a:path w="183" h="218">
                      <a:moveTo>
                        <a:pt x="178" y="155"/>
                      </a:moveTo>
                      <a:lnTo>
                        <a:pt x="171" y="161"/>
                      </a:lnTo>
                      <a:lnTo>
                        <a:pt x="167" y="163"/>
                      </a:lnTo>
                      <a:lnTo>
                        <a:pt x="165" y="163"/>
                      </a:lnTo>
                      <a:lnTo>
                        <a:pt x="160" y="164"/>
                      </a:lnTo>
                      <a:lnTo>
                        <a:pt x="179" y="164"/>
                      </a:lnTo>
                      <a:lnTo>
                        <a:pt x="178" y="155"/>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2" name="Freeform 16"/>
                <p:cNvSpPr>
                  <a:spLocks noChangeArrowheads="1"/>
                </p:cNvSpPr>
                <p:nvPr/>
              </p:nvSpPr>
              <p:spPr bwMode="auto">
                <a:xfrm>
                  <a:off x="2691" y="-433"/>
                  <a:ext cx="183" cy="218"/>
                </a:xfrm>
                <a:custGeom>
                  <a:avLst/>
                  <a:gdLst>
                    <a:gd name="T0" fmla="*/ 77 w 183"/>
                    <a:gd name="T1" fmla="*/ 0 h 218"/>
                    <a:gd name="T2" fmla="*/ 73 w 183"/>
                    <a:gd name="T3" fmla="*/ 0 h 218"/>
                    <a:gd name="T4" fmla="*/ 68 w 183"/>
                    <a:gd name="T5" fmla="*/ 1 h 218"/>
                    <a:gd name="T6" fmla="*/ 55 w 183"/>
                    <a:gd name="T7" fmla="*/ 4 h 218"/>
                    <a:gd name="T8" fmla="*/ 41 w 183"/>
                    <a:gd name="T9" fmla="*/ 10 h 218"/>
                    <a:gd name="T10" fmla="*/ 25 w 183"/>
                    <a:gd name="T11" fmla="*/ 20 h 218"/>
                    <a:gd name="T12" fmla="*/ 7 w 183"/>
                    <a:gd name="T13" fmla="*/ 37 h 218"/>
                    <a:gd name="T14" fmla="*/ 17 w 183"/>
                    <a:gd name="T15" fmla="*/ 78 h 218"/>
                    <a:gd name="T16" fmla="*/ 38 w 183"/>
                    <a:gd name="T17" fmla="*/ 56 h 218"/>
                    <a:gd name="T18" fmla="*/ 53 w 183"/>
                    <a:gd name="T19" fmla="*/ 45 h 218"/>
                    <a:gd name="T20" fmla="*/ 76 w 183"/>
                    <a:gd name="T21" fmla="*/ 43 h 218"/>
                    <a:gd name="T22" fmla="*/ 134 w 183"/>
                    <a:gd name="T23" fmla="*/ 43 h 218"/>
                    <a:gd name="T24" fmla="*/ 127 w 183"/>
                    <a:gd name="T25" fmla="*/ 24 h 218"/>
                    <a:gd name="T26" fmla="*/ 112 w 183"/>
                    <a:gd name="T27" fmla="*/ 9 h 218"/>
                    <a:gd name="T28" fmla="*/ 94 w 183"/>
                    <a:gd name="T29" fmla="*/ 1 h 218"/>
                    <a:gd name="T30" fmla="*/ 77 w 183"/>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18">
                      <a:moveTo>
                        <a:pt x="77" y="0"/>
                      </a:moveTo>
                      <a:lnTo>
                        <a:pt x="73" y="0"/>
                      </a:lnTo>
                      <a:lnTo>
                        <a:pt x="68" y="1"/>
                      </a:lnTo>
                      <a:lnTo>
                        <a:pt x="55" y="4"/>
                      </a:lnTo>
                      <a:lnTo>
                        <a:pt x="41" y="10"/>
                      </a:lnTo>
                      <a:lnTo>
                        <a:pt x="25" y="20"/>
                      </a:lnTo>
                      <a:lnTo>
                        <a:pt x="7" y="37"/>
                      </a:lnTo>
                      <a:lnTo>
                        <a:pt x="17" y="78"/>
                      </a:lnTo>
                      <a:lnTo>
                        <a:pt x="38" y="56"/>
                      </a:lnTo>
                      <a:lnTo>
                        <a:pt x="53" y="45"/>
                      </a:lnTo>
                      <a:lnTo>
                        <a:pt x="76" y="43"/>
                      </a:lnTo>
                      <a:lnTo>
                        <a:pt x="134" y="43"/>
                      </a:lnTo>
                      <a:lnTo>
                        <a:pt x="127" y="24"/>
                      </a:lnTo>
                      <a:lnTo>
                        <a:pt x="112" y="9"/>
                      </a:lnTo>
                      <a:lnTo>
                        <a:pt x="94" y="1"/>
                      </a:lnTo>
                      <a:lnTo>
                        <a:pt x="77"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683" name="Group 17"/>
              <p:cNvGrpSpPr/>
              <p:nvPr/>
            </p:nvGrpSpPr>
            <p:grpSpPr bwMode="auto">
              <a:xfrm>
                <a:off x="2881" y="-459"/>
                <a:ext cx="190" cy="221"/>
                <a:chOff x="2881" y="-459"/>
                <a:chExt cx="190" cy="221"/>
              </a:xfrm>
            </p:grpSpPr>
            <p:sp>
              <p:nvSpPr>
                <p:cNvPr id="28684" name="Freeform 18"/>
                <p:cNvSpPr>
                  <a:spLocks noChangeArrowheads="1"/>
                </p:cNvSpPr>
                <p:nvPr/>
              </p:nvSpPr>
              <p:spPr bwMode="auto">
                <a:xfrm>
                  <a:off x="2881" y="-459"/>
                  <a:ext cx="190" cy="221"/>
                </a:xfrm>
                <a:custGeom>
                  <a:avLst/>
                  <a:gdLst>
                    <a:gd name="T0" fmla="*/ 47 w 190"/>
                    <a:gd name="T1" fmla="*/ 14 h 221"/>
                    <a:gd name="T2" fmla="*/ 0 w 190"/>
                    <a:gd name="T3" fmla="*/ 20 h 221"/>
                    <a:gd name="T4" fmla="*/ 23 w 190"/>
                    <a:gd name="T5" fmla="*/ 220 h 221"/>
                    <a:gd name="T6" fmla="*/ 71 w 190"/>
                    <a:gd name="T7" fmla="*/ 214 h 221"/>
                    <a:gd name="T8" fmla="*/ 55 w 190"/>
                    <a:gd name="T9" fmla="*/ 78 h 221"/>
                    <a:gd name="T10" fmla="*/ 69 w 190"/>
                    <a:gd name="T11" fmla="*/ 62 h 221"/>
                    <a:gd name="T12" fmla="*/ 85 w 190"/>
                    <a:gd name="T13" fmla="*/ 50 h 221"/>
                    <a:gd name="T14" fmla="*/ 110 w 190"/>
                    <a:gd name="T15" fmla="*/ 49 h 221"/>
                    <a:gd name="T16" fmla="*/ 171 w 190"/>
                    <a:gd name="T17" fmla="*/ 49 h 221"/>
                    <a:gd name="T18" fmla="*/ 169 w 190"/>
                    <a:gd name="T19" fmla="*/ 38 h 221"/>
                    <a:gd name="T20" fmla="*/ 50 w 190"/>
                    <a:gd name="T21" fmla="*/ 38 h 221"/>
                    <a:gd name="T22" fmla="*/ 47 w 190"/>
                    <a:gd name="T23" fmla="*/ 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47" y="14"/>
                      </a:moveTo>
                      <a:lnTo>
                        <a:pt x="0" y="20"/>
                      </a:lnTo>
                      <a:lnTo>
                        <a:pt x="23" y="220"/>
                      </a:lnTo>
                      <a:lnTo>
                        <a:pt x="71" y="214"/>
                      </a:lnTo>
                      <a:lnTo>
                        <a:pt x="55" y="78"/>
                      </a:lnTo>
                      <a:lnTo>
                        <a:pt x="69" y="62"/>
                      </a:lnTo>
                      <a:lnTo>
                        <a:pt x="85" y="50"/>
                      </a:lnTo>
                      <a:lnTo>
                        <a:pt x="110" y="49"/>
                      </a:lnTo>
                      <a:lnTo>
                        <a:pt x="171" y="49"/>
                      </a:lnTo>
                      <a:lnTo>
                        <a:pt x="169" y="38"/>
                      </a:lnTo>
                      <a:lnTo>
                        <a:pt x="50" y="38"/>
                      </a:lnTo>
                      <a:lnTo>
                        <a:pt x="47" y="14"/>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5" name="Freeform 19"/>
                <p:cNvSpPr>
                  <a:spLocks noChangeArrowheads="1"/>
                </p:cNvSpPr>
                <p:nvPr/>
              </p:nvSpPr>
              <p:spPr bwMode="auto">
                <a:xfrm>
                  <a:off x="2881" y="-459"/>
                  <a:ext cx="190" cy="221"/>
                </a:xfrm>
                <a:custGeom>
                  <a:avLst/>
                  <a:gdLst>
                    <a:gd name="T0" fmla="*/ 171 w 190"/>
                    <a:gd name="T1" fmla="*/ 49 h 221"/>
                    <a:gd name="T2" fmla="*/ 110 w 190"/>
                    <a:gd name="T3" fmla="*/ 49 h 221"/>
                    <a:gd name="T4" fmla="*/ 122 w 190"/>
                    <a:gd name="T5" fmla="*/ 60 h 221"/>
                    <a:gd name="T6" fmla="*/ 126 w 190"/>
                    <a:gd name="T7" fmla="*/ 83 h 221"/>
                    <a:gd name="T8" fmla="*/ 129 w 190"/>
                    <a:gd name="T9" fmla="*/ 103 h 221"/>
                    <a:gd name="T10" fmla="*/ 131 w 190"/>
                    <a:gd name="T11" fmla="*/ 122 h 221"/>
                    <a:gd name="T12" fmla="*/ 133 w 190"/>
                    <a:gd name="T13" fmla="*/ 140 h 221"/>
                    <a:gd name="T14" fmla="*/ 141 w 190"/>
                    <a:gd name="T15" fmla="*/ 205 h 221"/>
                    <a:gd name="T16" fmla="*/ 189 w 190"/>
                    <a:gd name="T17" fmla="*/ 199 h 221"/>
                    <a:gd name="T18" fmla="*/ 178 w 190"/>
                    <a:gd name="T19" fmla="*/ 99 h 221"/>
                    <a:gd name="T20" fmla="*/ 174 w 190"/>
                    <a:gd name="T21" fmla="*/ 60 h 221"/>
                    <a:gd name="T22" fmla="*/ 171 w 190"/>
                    <a:gd name="T23"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171" y="49"/>
                      </a:moveTo>
                      <a:lnTo>
                        <a:pt x="110" y="49"/>
                      </a:lnTo>
                      <a:lnTo>
                        <a:pt x="122" y="60"/>
                      </a:lnTo>
                      <a:lnTo>
                        <a:pt x="126" y="83"/>
                      </a:lnTo>
                      <a:lnTo>
                        <a:pt x="129" y="103"/>
                      </a:lnTo>
                      <a:lnTo>
                        <a:pt x="131" y="122"/>
                      </a:lnTo>
                      <a:lnTo>
                        <a:pt x="133" y="140"/>
                      </a:lnTo>
                      <a:lnTo>
                        <a:pt x="141" y="205"/>
                      </a:lnTo>
                      <a:lnTo>
                        <a:pt x="189" y="199"/>
                      </a:lnTo>
                      <a:lnTo>
                        <a:pt x="178" y="99"/>
                      </a:lnTo>
                      <a:lnTo>
                        <a:pt x="174" y="60"/>
                      </a:lnTo>
                      <a:lnTo>
                        <a:pt x="171" y="4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6" name="Freeform 20"/>
                <p:cNvSpPr>
                  <a:spLocks noChangeArrowheads="1"/>
                </p:cNvSpPr>
                <p:nvPr/>
              </p:nvSpPr>
              <p:spPr bwMode="auto">
                <a:xfrm>
                  <a:off x="2881" y="-459"/>
                  <a:ext cx="190" cy="221"/>
                </a:xfrm>
                <a:custGeom>
                  <a:avLst/>
                  <a:gdLst>
                    <a:gd name="T0" fmla="*/ 119 w 190"/>
                    <a:gd name="T1" fmla="*/ 0 h 221"/>
                    <a:gd name="T2" fmla="*/ 115 w 190"/>
                    <a:gd name="T3" fmla="*/ 0 h 221"/>
                    <a:gd name="T4" fmla="*/ 112 w 190"/>
                    <a:gd name="T5" fmla="*/ 0 h 221"/>
                    <a:gd name="T6" fmla="*/ 91 w 190"/>
                    <a:gd name="T7" fmla="*/ 6 h 221"/>
                    <a:gd name="T8" fmla="*/ 73 w 190"/>
                    <a:gd name="T9" fmla="*/ 15 h 221"/>
                    <a:gd name="T10" fmla="*/ 58 w 190"/>
                    <a:gd name="T11" fmla="*/ 29 h 221"/>
                    <a:gd name="T12" fmla="*/ 50 w 190"/>
                    <a:gd name="T13" fmla="*/ 38 h 221"/>
                    <a:gd name="T14" fmla="*/ 169 w 190"/>
                    <a:gd name="T15" fmla="*/ 38 h 221"/>
                    <a:gd name="T16" fmla="*/ 168 w 190"/>
                    <a:gd name="T17" fmla="*/ 36 h 221"/>
                    <a:gd name="T18" fmla="*/ 159 w 190"/>
                    <a:gd name="T19" fmla="*/ 17 h 221"/>
                    <a:gd name="T20" fmla="*/ 144 w 190"/>
                    <a:gd name="T21" fmla="*/ 4 h 221"/>
                    <a:gd name="T22" fmla="*/ 119 w 190"/>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119" y="0"/>
                      </a:moveTo>
                      <a:lnTo>
                        <a:pt x="115" y="0"/>
                      </a:lnTo>
                      <a:lnTo>
                        <a:pt x="112" y="0"/>
                      </a:lnTo>
                      <a:lnTo>
                        <a:pt x="91" y="6"/>
                      </a:lnTo>
                      <a:lnTo>
                        <a:pt x="73" y="15"/>
                      </a:lnTo>
                      <a:lnTo>
                        <a:pt x="58" y="29"/>
                      </a:lnTo>
                      <a:lnTo>
                        <a:pt x="50" y="38"/>
                      </a:lnTo>
                      <a:lnTo>
                        <a:pt x="169" y="38"/>
                      </a:lnTo>
                      <a:lnTo>
                        <a:pt x="168" y="36"/>
                      </a:lnTo>
                      <a:lnTo>
                        <a:pt x="159" y="17"/>
                      </a:lnTo>
                      <a:lnTo>
                        <a:pt x="144" y="4"/>
                      </a:lnTo>
                      <a:lnTo>
                        <a:pt x="119"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687" name="Group 21"/>
              <p:cNvGrpSpPr/>
              <p:nvPr/>
            </p:nvGrpSpPr>
            <p:grpSpPr bwMode="auto">
              <a:xfrm>
                <a:off x="3095" y="-526"/>
                <a:ext cx="226" cy="303"/>
                <a:chOff x="3095" y="-526"/>
                <a:chExt cx="226" cy="303"/>
              </a:xfrm>
            </p:grpSpPr>
            <p:sp>
              <p:nvSpPr>
                <p:cNvPr id="28688" name="Freeform 22"/>
                <p:cNvSpPr>
                  <a:spLocks noChangeArrowheads="1"/>
                </p:cNvSpPr>
                <p:nvPr/>
              </p:nvSpPr>
              <p:spPr bwMode="auto">
                <a:xfrm>
                  <a:off x="3095" y="-526"/>
                  <a:ext cx="226" cy="303"/>
                </a:xfrm>
                <a:custGeom>
                  <a:avLst/>
                  <a:gdLst>
                    <a:gd name="T0" fmla="*/ 165 w 226"/>
                    <a:gd name="T1" fmla="*/ 271 h 303"/>
                    <a:gd name="T2" fmla="*/ 117 w 226"/>
                    <a:gd name="T3" fmla="*/ 271 h 303"/>
                    <a:gd name="T4" fmla="*/ 112 w 226"/>
                    <a:gd name="T5" fmla="*/ 292 h 303"/>
                    <a:gd name="T6" fmla="*/ 158 w 226"/>
                    <a:gd name="T7" fmla="*/ 303 h 303"/>
                    <a:gd name="T8" fmla="*/ 165 w 226"/>
                    <a:gd name="T9" fmla="*/ 271 h 303"/>
                  </a:gdLst>
                  <a:ahLst/>
                  <a:cxnLst>
                    <a:cxn ang="0">
                      <a:pos x="T0" y="T1"/>
                    </a:cxn>
                    <a:cxn ang="0">
                      <a:pos x="T2" y="T3"/>
                    </a:cxn>
                    <a:cxn ang="0">
                      <a:pos x="T4" y="T5"/>
                    </a:cxn>
                    <a:cxn ang="0">
                      <a:pos x="T6" y="T7"/>
                    </a:cxn>
                    <a:cxn ang="0">
                      <a:pos x="T8" y="T9"/>
                    </a:cxn>
                  </a:cxnLst>
                  <a:rect l="0" t="0" r="r" b="b"/>
                  <a:pathLst>
                    <a:path w="226" h="303">
                      <a:moveTo>
                        <a:pt x="165" y="271"/>
                      </a:moveTo>
                      <a:lnTo>
                        <a:pt x="117" y="271"/>
                      </a:lnTo>
                      <a:lnTo>
                        <a:pt x="112" y="292"/>
                      </a:lnTo>
                      <a:lnTo>
                        <a:pt x="158" y="303"/>
                      </a:lnTo>
                      <a:lnTo>
                        <a:pt x="165" y="27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9" name="Freeform 23"/>
                <p:cNvSpPr>
                  <a:spLocks noChangeArrowheads="1"/>
                </p:cNvSpPr>
                <p:nvPr/>
              </p:nvSpPr>
              <p:spPr bwMode="auto">
                <a:xfrm>
                  <a:off x="3095" y="-526"/>
                  <a:ext cx="226" cy="303"/>
                </a:xfrm>
                <a:custGeom>
                  <a:avLst/>
                  <a:gdLst>
                    <a:gd name="T0" fmla="*/ 98 w 226"/>
                    <a:gd name="T1" fmla="*/ 80 h 303"/>
                    <a:gd name="T2" fmla="*/ 78 w 226"/>
                    <a:gd name="T3" fmla="*/ 82 h 303"/>
                    <a:gd name="T4" fmla="*/ 59 w 226"/>
                    <a:gd name="T5" fmla="*/ 88 h 303"/>
                    <a:gd name="T6" fmla="*/ 43 w 226"/>
                    <a:gd name="T7" fmla="*/ 98 h 303"/>
                    <a:gd name="T8" fmla="*/ 30 w 226"/>
                    <a:gd name="T9" fmla="*/ 111 h 303"/>
                    <a:gd name="T10" fmla="*/ 18 w 226"/>
                    <a:gd name="T11" fmla="*/ 126 h 303"/>
                    <a:gd name="T12" fmla="*/ 9 w 226"/>
                    <a:gd name="T13" fmla="*/ 144 h 303"/>
                    <a:gd name="T14" fmla="*/ 3 w 226"/>
                    <a:gd name="T15" fmla="*/ 163 h 303"/>
                    <a:gd name="T16" fmla="*/ 0 w 226"/>
                    <a:gd name="T17" fmla="*/ 187 h 303"/>
                    <a:gd name="T18" fmla="*/ 0 w 226"/>
                    <a:gd name="T19" fmla="*/ 209 h 303"/>
                    <a:gd name="T20" fmla="*/ 4 w 226"/>
                    <a:gd name="T21" fmla="*/ 229 h 303"/>
                    <a:gd name="T22" fmla="*/ 11 w 226"/>
                    <a:gd name="T23" fmla="*/ 247 h 303"/>
                    <a:gd name="T24" fmla="*/ 22 w 226"/>
                    <a:gd name="T25" fmla="*/ 262 h 303"/>
                    <a:gd name="T26" fmla="*/ 35 w 226"/>
                    <a:gd name="T27" fmla="*/ 274 h 303"/>
                    <a:gd name="T28" fmla="*/ 52 w 226"/>
                    <a:gd name="T29" fmla="*/ 283 h 303"/>
                    <a:gd name="T30" fmla="*/ 75 w 226"/>
                    <a:gd name="T31" fmla="*/ 286 h 303"/>
                    <a:gd name="T32" fmla="*/ 95 w 226"/>
                    <a:gd name="T33" fmla="*/ 283 h 303"/>
                    <a:gd name="T34" fmla="*/ 110 w 226"/>
                    <a:gd name="T35" fmla="*/ 275 h 303"/>
                    <a:gd name="T36" fmla="*/ 117 w 226"/>
                    <a:gd name="T37" fmla="*/ 271 h 303"/>
                    <a:gd name="T38" fmla="*/ 165 w 226"/>
                    <a:gd name="T39" fmla="*/ 271 h 303"/>
                    <a:gd name="T40" fmla="*/ 170 w 226"/>
                    <a:gd name="T41" fmla="*/ 248 h 303"/>
                    <a:gd name="T42" fmla="*/ 87 w 226"/>
                    <a:gd name="T43" fmla="*/ 248 h 303"/>
                    <a:gd name="T44" fmla="*/ 85 w 226"/>
                    <a:gd name="T45" fmla="*/ 248 h 303"/>
                    <a:gd name="T46" fmla="*/ 83 w 226"/>
                    <a:gd name="T47" fmla="*/ 248 h 303"/>
                    <a:gd name="T48" fmla="*/ 67 w 226"/>
                    <a:gd name="T49" fmla="*/ 240 h 303"/>
                    <a:gd name="T50" fmla="*/ 55 w 226"/>
                    <a:gd name="T51" fmla="*/ 226 h 303"/>
                    <a:gd name="T52" fmla="*/ 49 w 226"/>
                    <a:gd name="T53" fmla="*/ 207 h 303"/>
                    <a:gd name="T54" fmla="*/ 49 w 226"/>
                    <a:gd name="T55" fmla="*/ 185 h 303"/>
                    <a:gd name="T56" fmla="*/ 57 w 226"/>
                    <a:gd name="T57" fmla="*/ 159 h 303"/>
                    <a:gd name="T58" fmla="*/ 69 w 226"/>
                    <a:gd name="T59" fmla="*/ 140 h 303"/>
                    <a:gd name="T60" fmla="*/ 83 w 226"/>
                    <a:gd name="T61" fmla="*/ 128 h 303"/>
                    <a:gd name="T62" fmla="*/ 99 w 226"/>
                    <a:gd name="T63" fmla="*/ 123 h 303"/>
                    <a:gd name="T64" fmla="*/ 200 w 226"/>
                    <a:gd name="T65" fmla="*/ 123 h 303"/>
                    <a:gd name="T66" fmla="*/ 203 w 226"/>
                    <a:gd name="T67" fmla="*/ 109 h 303"/>
                    <a:gd name="T68" fmla="*/ 152 w 226"/>
                    <a:gd name="T69" fmla="*/ 109 h 303"/>
                    <a:gd name="T70" fmla="*/ 151 w 226"/>
                    <a:gd name="T71" fmla="*/ 109 h 303"/>
                    <a:gd name="T72" fmla="*/ 138 w 226"/>
                    <a:gd name="T73" fmla="*/ 92 h 303"/>
                    <a:gd name="T74" fmla="*/ 120 w 226"/>
                    <a:gd name="T75" fmla="*/ 83 h 303"/>
                    <a:gd name="T76" fmla="*/ 98 w 226"/>
                    <a:gd name="T77" fmla="*/ 8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6" h="303">
                      <a:moveTo>
                        <a:pt x="98" y="80"/>
                      </a:moveTo>
                      <a:lnTo>
                        <a:pt x="78" y="82"/>
                      </a:lnTo>
                      <a:lnTo>
                        <a:pt x="59" y="88"/>
                      </a:lnTo>
                      <a:lnTo>
                        <a:pt x="43" y="98"/>
                      </a:lnTo>
                      <a:lnTo>
                        <a:pt x="30" y="111"/>
                      </a:lnTo>
                      <a:lnTo>
                        <a:pt x="18" y="126"/>
                      </a:lnTo>
                      <a:lnTo>
                        <a:pt x="9" y="144"/>
                      </a:lnTo>
                      <a:lnTo>
                        <a:pt x="3" y="163"/>
                      </a:lnTo>
                      <a:lnTo>
                        <a:pt x="0" y="187"/>
                      </a:lnTo>
                      <a:lnTo>
                        <a:pt x="0" y="209"/>
                      </a:lnTo>
                      <a:lnTo>
                        <a:pt x="4" y="229"/>
                      </a:lnTo>
                      <a:lnTo>
                        <a:pt x="11" y="247"/>
                      </a:lnTo>
                      <a:lnTo>
                        <a:pt x="22" y="262"/>
                      </a:lnTo>
                      <a:lnTo>
                        <a:pt x="35" y="274"/>
                      </a:lnTo>
                      <a:lnTo>
                        <a:pt x="52" y="283"/>
                      </a:lnTo>
                      <a:lnTo>
                        <a:pt x="75" y="286"/>
                      </a:lnTo>
                      <a:lnTo>
                        <a:pt x="95" y="283"/>
                      </a:lnTo>
                      <a:lnTo>
                        <a:pt x="110" y="275"/>
                      </a:lnTo>
                      <a:lnTo>
                        <a:pt x="117" y="271"/>
                      </a:lnTo>
                      <a:lnTo>
                        <a:pt x="165" y="271"/>
                      </a:lnTo>
                      <a:lnTo>
                        <a:pt x="170" y="248"/>
                      </a:lnTo>
                      <a:lnTo>
                        <a:pt x="87" y="248"/>
                      </a:lnTo>
                      <a:lnTo>
                        <a:pt x="85" y="248"/>
                      </a:lnTo>
                      <a:lnTo>
                        <a:pt x="83" y="248"/>
                      </a:lnTo>
                      <a:lnTo>
                        <a:pt x="67" y="240"/>
                      </a:lnTo>
                      <a:lnTo>
                        <a:pt x="55" y="226"/>
                      </a:lnTo>
                      <a:lnTo>
                        <a:pt x="49" y="207"/>
                      </a:lnTo>
                      <a:lnTo>
                        <a:pt x="49" y="185"/>
                      </a:lnTo>
                      <a:lnTo>
                        <a:pt x="57" y="159"/>
                      </a:lnTo>
                      <a:lnTo>
                        <a:pt x="69" y="140"/>
                      </a:lnTo>
                      <a:lnTo>
                        <a:pt x="83" y="128"/>
                      </a:lnTo>
                      <a:lnTo>
                        <a:pt x="99" y="123"/>
                      </a:lnTo>
                      <a:lnTo>
                        <a:pt x="200" y="123"/>
                      </a:lnTo>
                      <a:lnTo>
                        <a:pt x="203" y="109"/>
                      </a:lnTo>
                      <a:lnTo>
                        <a:pt x="152" y="109"/>
                      </a:lnTo>
                      <a:lnTo>
                        <a:pt x="151" y="109"/>
                      </a:lnTo>
                      <a:lnTo>
                        <a:pt x="138" y="92"/>
                      </a:lnTo>
                      <a:lnTo>
                        <a:pt x="120" y="83"/>
                      </a:lnTo>
                      <a:lnTo>
                        <a:pt x="98" y="8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0" name="Freeform 24"/>
                <p:cNvSpPr>
                  <a:spLocks noChangeArrowheads="1"/>
                </p:cNvSpPr>
                <p:nvPr/>
              </p:nvSpPr>
              <p:spPr bwMode="auto">
                <a:xfrm>
                  <a:off x="3095" y="-526"/>
                  <a:ext cx="226" cy="303"/>
                </a:xfrm>
                <a:custGeom>
                  <a:avLst/>
                  <a:gdLst>
                    <a:gd name="T0" fmla="*/ 200 w 226"/>
                    <a:gd name="T1" fmla="*/ 123 h 303"/>
                    <a:gd name="T2" fmla="*/ 99 w 226"/>
                    <a:gd name="T3" fmla="*/ 123 h 303"/>
                    <a:gd name="T4" fmla="*/ 126 w 226"/>
                    <a:gd name="T5" fmla="*/ 131 h 303"/>
                    <a:gd name="T6" fmla="*/ 139 w 226"/>
                    <a:gd name="T7" fmla="*/ 143 h 303"/>
                    <a:gd name="T8" fmla="*/ 125 w 226"/>
                    <a:gd name="T9" fmla="*/ 225 h 303"/>
                    <a:gd name="T10" fmla="*/ 111 w 226"/>
                    <a:gd name="T11" fmla="*/ 241 h 303"/>
                    <a:gd name="T12" fmla="*/ 92 w 226"/>
                    <a:gd name="T13" fmla="*/ 248 h 303"/>
                    <a:gd name="T14" fmla="*/ 87 w 226"/>
                    <a:gd name="T15" fmla="*/ 248 h 303"/>
                    <a:gd name="T16" fmla="*/ 170 w 226"/>
                    <a:gd name="T17" fmla="*/ 248 h 303"/>
                    <a:gd name="T18" fmla="*/ 200 w 226"/>
                    <a:gd name="T19" fmla="*/ 1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303">
                      <a:moveTo>
                        <a:pt x="200" y="123"/>
                      </a:moveTo>
                      <a:lnTo>
                        <a:pt x="99" y="123"/>
                      </a:lnTo>
                      <a:lnTo>
                        <a:pt x="126" y="131"/>
                      </a:lnTo>
                      <a:lnTo>
                        <a:pt x="139" y="143"/>
                      </a:lnTo>
                      <a:lnTo>
                        <a:pt x="125" y="225"/>
                      </a:lnTo>
                      <a:lnTo>
                        <a:pt x="111" y="241"/>
                      </a:lnTo>
                      <a:lnTo>
                        <a:pt x="92" y="248"/>
                      </a:lnTo>
                      <a:lnTo>
                        <a:pt x="87" y="248"/>
                      </a:lnTo>
                      <a:lnTo>
                        <a:pt x="170" y="248"/>
                      </a:lnTo>
                      <a:lnTo>
                        <a:pt x="200" y="12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1" name="Freeform 25"/>
                <p:cNvSpPr>
                  <a:spLocks noChangeArrowheads="1"/>
                </p:cNvSpPr>
                <p:nvPr/>
              </p:nvSpPr>
              <p:spPr bwMode="auto">
                <a:xfrm>
                  <a:off x="3095" y="-526"/>
                  <a:ext cx="226" cy="303"/>
                </a:xfrm>
                <a:custGeom>
                  <a:avLst/>
                  <a:gdLst>
                    <a:gd name="T0" fmla="*/ 178 w 226"/>
                    <a:gd name="T1" fmla="*/ 0 h 303"/>
                    <a:gd name="T2" fmla="*/ 152 w 226"/>
                    <a:gd name="T3" fmla="*/ 109 h 303"/>
                    <a:gd name="T4" fmla="*/ 203 w 226"/>
                    <a:gd name="T5" fmla="*/ 109 h 303"/>
                    <a:gd name="T6" fmla="*/ 226 w 226"/>
                    <a:gd name="T7" fmla="*/ 10 h 303"/>
                    <a:gd name="T8" fmla="*/ 178 w 226"/>
                    <a:gd name="T9" fmla="*/ 0 h 303"/>
                  </a:gdLst>
                  <a:ahLst/>
                  <a:cxnLst>
                    <a:cxn ang="0">
                      <a:pos x="T0" y="T1"/>
                    </a:cxn>
                    <a:cxn ang="0">
                      <a:pos x="T2" y="T3"/>
                    </a:cxn>
                    <a:cxn ang="0">
                      <a:pos x="T4" y="T5"/>
                    </a:cxn>
                    <a:cxn ang="0">
                      <a:pos x="T6" y="T7"/>
                    </a:cxn>
                    <a:cxn ang="0">
                      <a:pos x="T8" y="T9"/>
                    </a:cxn>
                  </a:cxnLst>
                  <a:rect l="0" t="0" r="r" b="b"/>
                  <a:pathLst>
                    <a:path w="226" h="303">
                      <a:moveTo>
                        <a:pt x="178" y="0"/>
                      </a:moveTo>
                      <a:lnTo>
                        <a:pt x="152" y="109"/>
                      </a:lnTo>
                      <a:lnTo>
                        <a:pt x="203" y="109"/>
                      </a:lnTo>
                      <a:lnTo>
                        <a:pt x="226" y="10"/>
                      </a:lnTo>
                      <a:lnTo>
                        <a:pt x="178"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8692" name="Group 26"/>
            <p:cNvGrpSpPr/>
            <p:nvPr/>
          </p:nvGrpSpPr>
          <p:grpSpPr bwMode="auto">
            <a:xfrm>
              <a:off x="6102351" y="133350"/>
              <a:ext cx="749325" cy="165100"/>
              <a:chOff x="3424" y="-431"/>
              <a:chExt cx="1182" cy="260"/>
            </a:xfrm>
          </p:grpSpPr>
          <p:grpSp>
            <p:nvGrpSpPr>
              <p:cNvPr id="28693" name="Group 27"/>
              <p:cNvGrpSpPr/>
              <p:nvPr/>
            </p:nvGrpSpPr>
            <p:grpSpPr bwMode="auto">
              <a:xfrm>
                <a:off x="3424" y="-403"/>
                <a:ext cx="184" cy="224"/>
                <a:chOff x="3424" y="-403"/>
                <a:chExt cx="184" cy="224"/>
              </a:xfrm>
            </p:grpSpPr>
            <p:sp>
              <p:nvSpPr>
                <p:cNvPr id="28694" name="Freeform 28"/>
                <p:cNvSpPr>
                  <a:spLocks noChangeArrowheads="1"/>
                </p:cNvSpPr>
                <p:nvPr/>
              </p:nvSpPr>
              <p:spPr bwMode="auto">
                <a:xfrm>
                  <a:off x="3424" y="-403"/>
                  <a:ext cx="184" cy="224"/>
                </a:xfrm>
                <a:custGeom>
                  <a:avLst/>
                  <a:gdLst>
                    <a:gd name="T0" fmla="*/ 150 w 184"/>
                    <a:gd name="T1" fmla="*/ 193 h 224"/>
                    <a:gd name="T2" fmla="*/ 85 w 184"/>
                    <a:gd name="T3" fmla="*/ 193 h 224"/>
                    <a:gd name="T4" fmla="*/ 100 w 184"/>
                    <a:gd name="T5" fmla="*/ 206 h 224"/>
                    <a:gd name="T6" fmla="*/ 116 w 184"/>
                    <a:gd name="T7" fmla="*/ 218 h 224"/>
                    <a:gd name="T8" fmla="*/ 134 w 184"/>
                    <a:gd name="T9" fmla="*/ 223 h 224"/>
                    <a:gd name="T10" fmla="*/ 152 w 184"/>
                    <a:gd name="T11" fmla="*/ 223 h 224"/>
                    <a:gd name="T12" fmla="*/ 165 w 184"/>
                    <a:gd name="T13" fmla="*/ 194 h 224"/>
                    <a:gd name="T14" fmla="*/ 153 w 184"/>
                    <a:gd name="T15" fmla="*/ 194 h 224"/>
                    <a:gd name="T16" fmla="*/ 150 w 184"/>
                    <a:gd name="T17" fmla="*/ 19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24">
                      <a:moveTo>
                        <a:pt x="150" y="193"/>
                      </a:moveTo>
                      <a:lnTo>
                        <a:pt x="85" y="193"/>
                      </a:lnTo>
                      <a:lnTo>
                        <a:pt x="100" y="206"/>
                      </a:lnTo>
                      <a:lnTo>
                        <a:pt x="116" y="218"/>
                      </a:lnTo>
                      <a:lnTo>
                        <a:pt x="134" y="223"/>
                      </a:lnTo>
                      <a:lnTo>
                        <a:pt x="152" y="223"/>
                      </a:lnTo>
                      <a:lnTo>
                        <a:pt x="165" y="194"/>
                      </a:lnTo>
                      <a:lnTo>
                        <a:pt x="153" y="194"/>
                      </a:lnTo>
                      <a:lnTo>
                        <a:pt x="150" y="19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5" name="Freeform 29"/>
                <p:cNvSpPr>
                  <a:spLocks noChangeArrowheads="1"/>
                </p:cNvSpPr>
                <p:nvPr/>
              </p:nvSpPr>
              <p:spPr bwMode="auto">
                <a:xfrm>
                  <a:off x="3424" y="-403"/>
                  <a:ext cx="184" cy="224"/>
                </a:xfrm>
                <a:custGeom>
                  <a:avLst/>
                  <a:gdLst>
                    <a:gd name="T0" fmla="*/ 95 w 184"/>
                    <a:gd name="T1" fmla="*/ 79 h 224"/>
                    <a:gd name="T2" fmla="*/ 67 w 184"/>
                    <a:gd name="T3" fmla="*/ 79 h 224"/>
                    <a:gd name="T4" fmla="*/ 46 w 184"/>
                    <a:gd name="T5" fmla="*/ 83 h 224"/>
                    <a:gd name="T6" fmla="*/ 29 w 184"/>
                    <a:gd name="T7" fmla="*/ 89 h 224"/>
                    <a:gd name="T8" fmla="*/ 17 w 184"/>
                    <a:gd name="T9" fmla="*/ 97 h 224"/>
                    <a:gd name="T10" fmla="*/ 9 w 184"/>
                    <a:gd name="T11" fmla="*/ 108 h 224"/>
                    <a:gd name="T12" fmla="*/ 3 w 184"/>
                    <a:gd name="T13" fmla="*/ 120 h 224"/>
                    <a:gd name="T14" fmla="*/ 0 w 184"/>
                    <a:gd name="T15" fmla="*/ 141 h 224"/>
                    <a:gd name="T16" fmla="*/ 2 w 184"/>
                    <a:gd name="T17" fmla="*/ 160 h 224"/>
                    <a:gd name="T18" fmla="*/ 11 w 184"/>
                    <a:gd name="T19" fmla="*/ 176 h 224"/>
                    <a:gd name="T20" fmla="*/ 26 w 184"/>
                    <a:gd name="T21" fmla="*/ 188 h 224"/>
                    <a:gd name="T22" fmla="*/ 50 w 184"/>
                    <a:gd name="T23" fmla="*/ 195 h 224"/>
                    <a:gd name="T24" fmla="*/ 69 w 184"/>
                    <a:gd name="T25" fmla="*/ 196 h 224"/>
                    <a:gd name="T26" fmla="*/ 85 w 184"/>
                    <a:gd name="T27" fmla="*/ 193 h 224"/>
                    <a:gd name="T28" fmla="*/ 150 w 184"/>
                    <a:gd name="T29" fmla="*/ 193 h 224"/>
                    <a:gd name="T30" fmla="*/ 146 w 184"/>
                    <a:gd name="T31" fmla="*/ 191 h 224"/>
                    <a:gd name="T32" fmla="*/ 143 w 184"/>
                    <a:gd name="T33" fmla="*/ 182 h 224"/>
                    <a:gd name="T34" fmla="*/ 146 w 184"/>
                    <a:gd name="T35" fmla="*/ 171 h 224"/>
                    <a:gd name="T36" fmla="*/ 148 w 184"/>
                    <a:gd name="T37" fmla="*/ 165 h 224"/>
                    <a:gd name="T38" fmla="*/ 71 w 184"/>
                    <a:gd name="T39" fmla="*/ 165 h 224"/>
                    <a:gd name="T40" fmla="*/ 67 w 184"/>
                    <a:gd name="T41" fmla="*/ 165 h 224"/>
                    <a:gd name="T42" fmla="*/ 65 w 184"/>
                    <a:gd name="T43" fmla="*/ 164 h 224"/>
                    <a:gd name="T44" fmla="*/ 49 w 184"/>
                    <a:gd name="T45" fmla="*/ 153 h 224"/>
                    <a:gd name="T46" fmla="*/ 47 w 184"/>
                    <a:gd name="T47" fmla="*/ 134 h 224"/>
                    <a:gd name="T48" fmla="*/ 55 w 184"/>
                    <a:gd name="T49" fmla="*/ 121 h 224"/>
                    <a:gd name="T50" fmla="*/ 69 w 184"/>
                    <a:gd name="T51" fmla="*/ 114 h 224"/>
                    <a:gd name="T52" fmla="*/ 91 w 184"/>
                    <a:gd name="T53" fmla="*/ 111 h 224"/>
                    <a:gd name="T54" fmla="*/ 168 w 184"/>
                    <a:gd name="T55" fmla="*/ 111 h 224"/>
                    <a:gd name="T56" fmla="*/ 174 w 184"/>
                    <a:gd name="T57" fmla="*/ 93 h 224"/>
                    <a:gd name="T58" fmla="*/ 176 w 184"/>
                    <a:gd name="T59" fmla="*/ 88 h 224"/>
                    <a:gd name="T60" fmla="*/ 178 w 184"/>
                    <a:gd name="T61" fmla="*/ 83 h 224"/>
                    <a:gd name="T62" fmla="*/ 128 w 184"/>
                    <a:gd name="T63" fmla="*/ 83 h 224"/>
                    <a:gd name="T64" fmla="*/ 95 w 184"/>
                    <a:gd name="T65" fmla="*/ 7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224">
                      <a:moveTo>
                        <a:pt x="95" y="79"/>
                      </a:moveTo>
                      <a:lnTo>
                        <a:pt x="67" y="79"/>
                      </a:lnTo>
                      <a:lnTo>
                        <a:pt x="46" y="83"/>
                      </a:lnTo>
                      <a:lnTo>
                        <a:pt x="29" y="89"/>
                      </a:lnTo>
                      <a:lnTo>
                        <a:pt x="17" y="97"/>
                      </a:lnTo>
                      <a:lnTo>
                        <a:pt x="9" y="108"/>
                      </a:lnTo>
                      <a:lnTo>
                        <a:pt x="3" y="120"/>
                      </a:lnTo>
                      <a:lnTo>
                        <a:pt x="0" y="141"/>
                      </a:lnTo>
                      <a:lnTo>
                        <a:pt x="2" y="160"/>
                      </a:lnTo>
                      <a:lnTo>
                        <a:pt x="11" y="176"/>
                      </a:lnTo>
                      <a:lnTo>
                        <a:pt x="26" y="188"/>
                      </a:lnTo>
                      <a:lnTo>
                        <a:pt x="50" y="195"/>
                      </a:lnTo>
                      <a:lnTo>
                        <a:pt x="69" y="196"/>
                      </a:lnTo>
                      <a:lnTo>
                        <a:pt x="85" y="193"/>
                      </a:lnTo>
                      <a:lnTo>
                        <a:pt x="150" y="193"/>
                      </a:lnTo>
                      <a:lnTo>
                        <a:pt x="146" y="191"/>
                      </a:lnTo>
                      <a:lnTo>
                        <a:pt x="143" y="182"/>
                      </a:lnTo>
                      <a:lnTo>
                        <a:pt x="146" y="171"/>
                      </a:lnTo>
                      <a:lnTo>
                        <a:pt x="148" y="165"/>
                      </a:lnTo>
                      <a:lnTo>
                        <a:pt x="71" y="165"/>
                      </a:lnTo>
                      <a:lnTo>
                        <a:pt x="67" y="165"/>
                      </a:lnTo>
                      <a:lnTo>
                        <a:pt x="65" y="164"/>
                      </a:lnTo>
                      <a:lnTo>
                        <a:pt x="49" y="153"/>
                      </a:lnTo>
                      <a:lnTo>
                        <a:pt x="47" y="134"/>
                      </a:lnTo>
                      <a:lnTo>
                        <a:pt x="55" y="121"/>
                      </a:lnTo>
                      <a:lnTo>
                        <a:pt x="69" y="114"/>
                      </a:lnTo>
                      <a:lnTo>
                        <a:pt x="91" y="111"/>
                      </a:lnTo>
                      <a:lnTo>
                        <a:pt x="168" y="111"/>
                      </a:lnTo>
                      <a:lnTo>
                        <a:pt x="174" y="93"/>
                      </a:lnTo>
                      <a:lnTo>
                        <a:pt x="176" y="88"/>
                      </a:lnTo>
                      <a:lnTo>
                        <a:pt x="178" y="83"/>
                      </a:lnTo>
                      <a:lnTo>
                        <a:pt x="128" y="83"/>
                      </a:lnTo>
                      <a:lnTo>
                        <a:pt x="95" y="7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6" name="Freeform 30"/>
                <p:cNvSpPr>
                  <a:spLocks noChangeArrowheads="1"/>
                </p:cNvSpPr>
                <p:nvPr/>
              </p:nvSpPr>
              <p:spPr bwMode="auto">
                <a:xfrm>
                  <a:off x="3424" y="-403"/>
                  <a:ext cx="184" cy="224"/>
                </a:xfrm>
                <a:custGeom>
                  <a:avLst/>
                  <a:gdLst>
                    <a:gd name="T0" fmla="*/ 166 w 184"/>
                    <a:gd name="T1" fmla="*/ 192 h 224"/>
                    <a:gd name="T2" fmla="*/ 157 w 184"/>
                    <a:gd name="T3" fmla="*/ 194 h 224"/>
                    <a:gd name="T4" fmla="*/ 153 w 184"/>
                    <a:gd name="T5" fmla="*/ 194 h 224"/>
                    <a:gd name="T6" fmla="*/ 165 w 184"/>
                    <a:gd name="T7" fmla="*/ 194 h 224"/>
                    <a:gd name="T8" fmla="*/ 166 w 184"/>
                    <a:gd name="T9" fmla="*/ 192 h 224"/>
                  </a:gdLst>
                  <a:ahLst/>
                  <a:cxnLst>
                    <a:cxn ang="0">
                      <a:pos x="T0" y="T1"/>
                    </a:cxn>
                    <a:cxn ang="0">
                      <a:pos x="T2" y="T3"/>
                    </a:cxn>
                    <a:cxn ang="0">
                      <a:pos x="T4" y="T5"/>
                    </a:cxn>
                    <a:cxn ang="0">
                      <a:pos x="T6" y="T7"/>
                    </a:cxn>
                    <a:cxn ang="0">
                      <a:pos x="T8" y="T9"/>
                    </a:cxn>
                  </a:cxnLst>
                  <a:rect l="0" t="0" r="r" b="b"/>
                  <a:pathLst>
                    <a:path w="184" h="224">
                      <a:moveTo>
                        <a:pt x="166" y="192"/>
                      </a:moveTo>
                      <a:lnTo>
                        <a:pt x="157" y="194"/>
                      </a:lnTo>
                      <a:lnTo>
                        <a:pt x="153" y="194"/>
                      </a:lnTo>
                      <a:lnTo>
                        <a:pt x="165" y="194"/>
                      </a:lnTo>
                      <a:lnTo>
                        <a:pt x="166" y="19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7" name="Freeform 31"/>
                <p:cNvSpPr>
                  <a:spLocks noChangeArrowheads="1"/>
                </p:cNvSpPr>
                <p:nvPr/>
              </p:nvSpPr>
              <p:spPr bwMode="auto">
                <a:xfrm>
                  <a:off x="3424" y="-403"/>
                  <a:ext cx="184" cy="224"/>
                </a:xfrm>
                <a:custGeom>
                  <a:avLst/>
                  <a:gdLst>
                    <a:gd name="T0" fmla="*/ 168 w 184"/>
                    <a:gd name="T1" fmla="*/ 111 h 224"/>
                    <a:gd name="T2" fmla="*/ 91 w 184"/>
                    <a:gd name="T3" fmla="*/ 111 h 224"/>
                    <a:gd name="T4" fmla="*/ 104 w 184"/>
                    <a:gd name="T5" fmla="*/ 157 h 224"/>
                    <a:gd name="T6" fmla="*/ 93 w 184"/>
                    <a:gd name="T7" fmla="*/ 163 h 224"/>
                    <a:gd name="T8" fmla="*/ 83 w 184"/>
                    <a:gd name="T9" fmla="*/ 165 h 224"/>
                    <a:gd name="T10" fmla="*/ 148 w 184"/>
                    <a:gd name="T11" fmla="*/ 165 h 224"/>
                    <a:gd name="T12" fmla="*/ 149 w 184"/>
                    <a:gd name="T13" fmla="*/ 163 h 224"/>
                    <a:gd name="T14" fmla="*/ 155 w 184"/>
                    <a:gd name="T15" fmla="*/ 148 h 224"/>
                    <a:gd name="T16" fmla="*/ 168 w 184"/>
                    <a:gd name="T17" fmla="*/ 11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24">
                      <a:moveTo>
                        <a:pt x="168" y="111"/>
                      </a:moveTo>
                      <a:lnTo>
                        <a:pt x="91" y="111"/>
                      </a:lnTo>
                      <a:lnTo>
                        <a:pt x="104" y="157"/>
                      </a:lnTo>
                      <a:lnTo>
                        <a:pt x="93" y="163"/>
                      </a:lnTo>
                      <a:lnTo>
                        <a:pt x="83" y="165"/>
                      </a:lnTo>
                      <a:lnTo>
                        <a:pt x="148" y="165"/>
                      </a:lnTo>
                      <a:lnTo>
                        <a:pt x="149" y="163"/>
                      </a:lnTo>
                      <a:lnTo>
                        <a:pt x="155" y="148"/>
                      </a:lnTo>
                      <a:lnTo>
                        <a:pt x="168" y="11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8" name="Freeform 32"/>
                <p:cNvSpPr>
                  <a:spLocks noChangeArrowheads="1"/>
                </p:cNvSpPr>
                <p:nvPr/>
              </p:nvSpPr>
              <p:spPr bwMode="auto">
                <a:xfrm>
                  <a:off x="3424" y="-403"/>
                  <a:ext cx="184" cy="224"/>
                </a:xfrm>
                <a:custGeom>
                  <a:avLst/>
                  <a:gdLst>
                    <a:gd name="T0" fmla="*/ 179 w 184"/>
                    <a:gd name="T1" fmla="*/ 36 h 224"/>
                    <a:gd name="T2" fmla="*/ 107 w 184"/>
                    <a:gd name="T3" fmla="*/ 36 h 224"/>
                    <a:gd name="T4" fmla="*/ 118 w 184"/>
                    <a:gd name="T5" fmla="*/ 38 h 224"/>
                    <a:gd name="T6" fmla="*/ 132 w 184"/>
                    <a:gd name="T7" fmla="*/ 47 h 224"/>
                    <a:gd name="T8" fmla="*/ 134 w 184"/>
                    <a:gd name="T9" fmla="*/ 66 h 224"/>
                    <a:gd name="T10" fmla="*/ 128 w 184"/>
                    <a:gd name="T11" fmla="*/ 83 h 224"/>
                    <a:gd name="T12" fmla="*/ 178 w 184"/>
                    <a:gd name="T13" fmla="*/ 83 h 224"/>
                    <a:gd name="T14" fmla="*/ 180 w 184"/>
                    <a:gd name="T15" fmla="*/ 77 h 224"/>
                    <a:gd name="T16" fmla="*/ 183 w 184"/>
                    <a:gd name="T17" fmla="*/ 55 h 224"/>
                    <a:gd name="T18" fmla="*/ 179 w 184"/>
                    <a:gd name="T19" fmla="*/ 3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24">
                      <a:moveTo>
                        <a:pt x="179" y="36"/>
                      </a:moveTo>
                      <a:lnTo>
                        <a:pt x="107" y="36"/>
                      </a:lnTo>
                      <a:lnTo>
                        <a:pt x="118" y="38"/>
                      </a:lnTo>
                      <a:lnTo>
                        <a:pt x="132" y="47"/>
                      </a:lnTo>
                      <a:lnTo>
                        <a:pt x="134" y="66"/>
                      </a:lnTo>
                      <a:lnTo>
                        <a:pt x="128" y="83"/>
                      </a:lnTo>
                      <a:lnTo>
                        <a:pt x="178" y="83"/>
                      </a:lnTo>
                      <a:lnTo>
                        <a:pt x="180" y="77"/>
                      </a:lnTo>
                      <a:lnTo>
                        <a:pt x="183" y="55"/>
                      </a:lnTo>
                      <a:lnTo>
                        <a:pt x="179" y="36"/>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9" name="Freeform 33"/>
                <p:cNvSpPr>
                  <a:spLocks noChangeArrowheads="1"/>
                </p:cNvSpPr>
                <p:nvPr/>
              </p:nvSpPr>
              <p:spPr bwMode="auto">
                <a:xfrm>
                  <a:off x="3424" y="-403"/>
                  <a:ext cx="184" cy="224"/>
                </a:xfrm>
                <a:custGeom>
                  <a:avLst/>
                  <a:gdLst>
                    <a:gd name="T0" fmla="*/ 116 w 184"/>
                    <a:gd name="T1" fmla="*/ 0 h 224"/>
                    <a:gd name="T2" fmla="*/ 100 w 184"/>
                    <a:gd name="T3" fmla="*/ 1 h 224"/>
                    <a:gd name="T4" fmla="*/ 82 w 184"/>
                    <a:gd name="T5" fmla="*/ 4 h 224"/>
                    <a:gd name="T6" fmla="*/ 61 w 184"/>
                    <a:gd name="T7" fmla="*/ 11 h 224"/>
                    <a:gd name="T8" fmla="*/ 46 w 184"/>
                    <a:gd name="T9" fmla="*/ 16 h 224"/>
                    <a:gd name="T10" fmla="*/ 60 w 184"/>
                    <a:gd name="T11" fmla="*/ 48 h 224"/>
                    <a:gd name="T12" fmla="*/ 89 w 184"/>
                    <a:gd name="T13" fmla="*/ 39 h 224"/>
                    <a:gd name="T14" fmla="*/ 107 w 184"/>
                    <a:gd name="T15" fmla="*/ 36 h 224"/>
                    <a:gd name="T16" fmla="*/ 179 w 184"/>
                    <a:gd name="T17" fmla="*/ 36 h 224"/>
                    <a:gd name="T18" fmla="*/ 169 w 184"/>
                    <a:gd name="T19" fmla="*/ 21 h 224"/>
                    <a:gd name="T20" fmla="*/ 155 w 184"/>
                    <a:gd name="T21" fmla="*/ 10 h 224"/>
                    <a:gd name="T22" fmla="*/ 132 w 184"/>
                    <a:gd name="T23" fmla="*/ 2 h 224"/>
                    <a:gd name="T24" fmla="*/ 116 w 184"/>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24">
                      <a:moveTo>
                        <a:pt x="116" y="0"/>
                      </a:moveTo>
                      <a:lnTo>
                        <a:pt x="100" y="1"/>
                      </a:lnTo>
                      <a:lnTo>
                        <a:pt x="82" y="4"/>
                      </a:lnTo>
                      <a:lnTo>
                        <a:pt x="61" y="11"/>
                      </a:lnTo>
                      <a:lnTo>
                        <a:pt x="46" y="16"/>
                      </a:lnTo>
                      <a:lnTo>
                        <a:pt x="60" y="48"/>
                      </a:lnTo>
                      <a:lnTo>
                        <a:pt x="89" y="39"/>
                      </a:lnTo>
                      <a:lnTo>
                        <a:pt x="107" y="36"/>
                      </a:lnTo>
                      <a:lnTo>
                        <a:pt x="179" y="36"/>
                      </a:lnTo>
                      <a:lnTo>
                        <a:pt x="169" y="21"/>
                      </a:lnTo>
                      <a:lnTo>
                        <a:pt x="155" y="10"/>
                      </a:lnTo>
                      <a:lnTo>
                        <a:pt x="132" y="2"/>
                      </a:lnTo>
                      <a:lnTo>
                        <a:pt x="116"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700" name="Group 34"/>
              <p:cNvGrpSpPr/>
              <p:nvPr/>
            </p:nvGrpSpPr>
            <p:grpSpPr bwMode="auto">
              <a:xfrm>
                <a:off x="3630" y="-385"/>
                <a:ext cx="178" cy="214"/>
                <a:chOff x="3630" y="-385"/>
                <a:chExt cx="178" cy="214"/>
              </a:xfrm>
            </p:grpSpPr>
            <p:sp>
              <p:nvSpPr>
                <p:cNvPr id="28701" name="Freeform 35"/>
                <p:cNvSpPr>
                  <a:spLocks noChangeArrowheads="1"/>
                </p:cNvSpPr>
                <p:nvPr/>
              </p:nvSpPr>
              <p:spPr bwMode="auto">
                <a:xfrm>
                  <a:off x="3630" y="-385"/>
                  <a:ext cx="178" cy="214"/>
                </a:xfrm>
                <a:custGeom>
                  <a:avLst/>
                  <a:gdLst>
                    <a:gd name="T0" fmla="*/ 47 w 178"/>
                    <a:gd name="T1" fmla="*/ 9 h 214"/>
                    <a:gd name="T2" fmla="*/ 0 w 178"/>
                    <a:gd name="T3" fmla="*/ 12 h 214"/>
                    <a:gd name="T4" fmla="*/ 10 w 178"/>
                    <a:gd name="T5" fmla="*/ 214 h 214"/>
                    <a:gd name="T6" fmla="*/ 59 w 178"/>
                    <a:gd name="T7" fmla="*/ 211 h 214"/>
                    <a:gd name="T8" fmla="*/ 51 w 178"/>
                    <a:gd name="T9" fmla="*/ 74 h 214"/>
                    <a:gd name="T10" fmla="*/ 66 w 178"/>
                    <a:gd name="T11" fmla="*/ 59 h 214"/>
                    <a:gd name="T12" fmla="*/ 83 w 178"/>
                    <a:gd name="T13" fmla="*/ 48 h 214"/>
                    <a:gd name="T14" fmla="*/ 168 w 178"/>
                    <a:gd name="T15" fmla="*/ 48 h 214"/>
                    <a:gd name="T16" fmla="*/ 167 w 178"/>
                    <a:gd name="T17" fmla="*/ 39 h 214"/>
                    <a:gd name="T18" fmla="*/ 165 w 178"/>
                    <a:gd name="T19" fmla="*/ 34 h 214"/>
                    <a:gd name="T20" fmla="*/ 49 w 178"/>
                    <a:gd name="T21" fmla="*/ 34 h 214"/>
                    <a:gd name="T22" fmla="*/ 47 w 178"/>
                    <a:gd name="T23" fmla="*/ 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14">
                      <a:moveTo>
                        <a:pt x="47" y="9"/>
                      </a:moveTo>
                      <a:lnTo>
                        <a:pt x="0" y="12"/>
                      </a:lnTo>
                      <a:lnTo>
                        <a:pt x="10" y="214"/>
                      </a:lnTo>
                      <a:lnTo>
                        <a:pt x="59" y="211"/>
                      </a:lnTo>
                      <a:lnTo>
                        <a:pt x="51" y="74"/>
                      </a:lnTo>
                      <a:lnTo>
                        <a:pt x="66" y="59"/>
                      </a:lnTo>
                      <a:lnTo>
                        <a:pt x="83" y="48"/>
                      </a:lnTo>
                      <a:lnTo>
                        <a:pt x="168" y="48"/>
                      </a:lnTo>
                      <a:lnTo>
                        <a:pt x="167" y="39"/>
                      </a:lnTo>
                      <a:lnTo>
                        <a:pt x="165" y="34"/>
                      </a:lnTo>
                      <a:lnTo>
                        <a:pt x="49" y="34"/>
                      </a:lnTo>
                      <a:lnTo>
                        <a:pt x="47" y="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2" name="Freeform 36"/>
                <p:cNvSpPr>
                  <a:spLocks noChangeArrowheads="1"/>
                </p:cNvSpPr>
                <p:nvPr/>
              </p:nvSpPr>
              <p:spPr bwMode="auto">
                <a:xfrm>
                  <a:off x="3630" y="-385"/>
                  <a:ext cx="178" cy="214"/>
                </a:xfrm>
                <a:custGeom>
                  <a:avLst/>
                  <a:gdLst>
                    <a:gd name="T0" fmla="*/ 168 w 178"/>
                    <a:gd name="T1" fmla="*/ 48 h 214"/>
                    <a:gd name="T2" fmla="*/ 83 w 178"/>
                    <a:gd name="T3" fmla="*/ 48 h 214"/>
                    <a:gd name="T4" fmla="*/ 109 w 178"/>
                    <a:gd name="T5" fmla="*/ 48 h 214"/>
                    <a:gd name="T6" fmla="*/ 120 w 178"/>
                    <a:gd name="T7" fmla="*/ 61 h 214"/>
                    <a:gd name="T8" fmla="*/ 122 w 178"/>
                    <a:gd name="T9" fmla="*/ 84 h 214"/>
                    <a:gd name="T10" fmla="*/ 124 w 178"/>
                    <a:gd name="T11" fmla="*/ 104 h 214"/>
                    <a:gd name="T12" fmla="*/ 125 w 178"/>
                    <a:gd name="T13" fmla="*/ 123 h 214"/>
                    <a:gd name="T14" fmla="*/ 129 w 178"/>
                    <a:gd name="T15" fmla="*/ 206 h 214"/>
                    <a:gd name="T16" fmla="*/ 178 w 178"/>
                    <a:gd name="T17" fmla="*/ 203 h 214"/>
                    <a:gd name="T18" fmla="*/ 173 w 178"/>
                    <a:gd name="T19" fmla="*/ 102 h 214"/>
                    <a:gd name="T20" fmla="*/ 171 w 178"/>
                    <a:gd name="T21" fmla="*/ 63 h 214"/>
                    <a:gd name="T22" fmla="*/ 168 w 178"/>
                    <a:gd name="T23" fmla="*/ 4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14">
                      <a:moveTo>
                        <a:pt x="168" y="48"/>
                      </a:moveTo>
                      <a:lnTo>
                        <a:pt x="83" y="48"/>
                      </a:lnTo>
                      <a:lnTo>
                        <a:pt x="109" y="48"/>
                      </a:lnTo>
                      <a:lnTo>
                        <a:pt x="120" y="61"/>
                      </a:lnTo>
                      <a:lnTo>
                        <a:pt x="122" y="84"/>
                      </a:lnTo>
                      <a:lnTo>
                        <a:pt x="124" y="104"/>
                      </a:lnTo>
                      <a:lnTo>
                        <a:pt x="125" y="123"/>
                      </a:lnTo>
                      <a:lnTo>
                        <a:pt x="129" y="206"/>
                      </a:lnTo>
                      <a:lnTo>
                        <a:pt x="178" y="203"/>
                      </a:lnTo>
                      <a:lnTo>
                        <a:pt x="173" y="102"/>
                      </a:lnTo>
                      <a:lnTo>
                        <a:pt x="171" y="63"/>
                      </a:lnTo>
                      <a:lnTo>
                        <a:pt x="168" y="48"/>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3" name="Freeform 37"/>
                <p:cNvSpPr>
                  <a:spLocks noChangeArrowheads="1"/>
                </p:cNvSpPr>
                <p:nvPr/>
              </p:nvSpPr>
              <p:spPr bwMode="auto">
                <a:xfrm>
                  <a:off x="3630" y="-385"/>
                  <a:ext cx="178" cy="214"/>
                </a:xfrm>
                <a:custGeom>
                  <a:avLst/>
                  <a:gdLst>
                    <a:gd name="T0" fmla="*/ 122 w 178"/>
                    <a:gd name="T1" fmla="*/ 0 h 214"/>
                    <a:gd name="T2" fmla="*/ 113 w 178"/>
                    <a:gd name="T3" fmla="*/ 0 h 214"/>
                    <a:gd name="T4" fmla="*/ 92 w 178"/>
                    <a:gd name="T5" fmla="*/ 4 h 214"/>
                    <a:gd name="T6" fmla="*/ 73 w 178"/>
                    <a:gd name="T7" fmla="*/ 12 h 214"/>
                    <a:gd name="T8" fmla="*/ 57 w 178"/>
                    <a:gd name="T9" fmla="*/ 25 h 214"/>
                    <a:gd name="T10" fmla="*/ 49 w 178"/>
                    <a:gd name="T11" fmla="*/ 34 h 214"/>
                    <a:gd name="T12" fmla="*/ 165 w 178"/>
                    <a:gd name="T13" fmla="*/ 34 h 214"/>
                    <a:gd name="T14" fmla="*/ 159 w 178"/>
                    <a:gd name="T15" fmla="*/ 19 h 214"/>
                    <a:gd name="T16" fmla="*/ 144 w 178"/>
                    <a:gd name="T17" fmla="*/ 5 h 214"/>
                    <a:gd name="T18" fmla="*/ 122 w 178"/>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214">
                      <a:moveTo>
                        <a:pt x="122" y="0"/>
                      </a:moveTo>
                      <a:lnTo>
                        <a:pt x="113" y="0"/>
                      </a:lnTo>
                      <a:lnTo>
                        <a:pt x="92" y="4"/>
                      </a:lnTo>
                      <a:lnTo>
                        <a:pt x="73" y="12"/>
                      </a:lnTo>
                      <a:lnTo>
                        <a:pt x="57" y="25"/>
                      </a:lnTo>
                      <a:lnTo>
                        <a:pt x="49" y="34"/>
                      </a:lnTo>
                      <a:lnTo>
                        <a:pt x="165" y="34"/>
                      </a:lnTo>
                      <a:lnTo>
                        <a:pt x="159" y="19"/>
                      </a:lnTo>
                      <a:lnTo>
                        <a:pt x="144" y="5"/>
                      </a:lnTo>
                      <a:lnTo>
                        <a:pt x="122"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704" name="Group 38"/>
              <p:cNvGrpSpPr/>
              <p:nvPr/>
            </p:nvGrpSpPr>
            <p:grpSpPr bwMode="auto">
              <a:xfrm>
                <a:off x="3834" y="-389"/>
                <a:ext cx="147" cy="215"/>
                <a:chOff x="3834" y="-389"/>
                <a:chExt cx="147" cy="215"/>
              </a:xfrm>
            </p:grpSpPr>
            <p:sp>
              <p:nvSpPr>
                <p:cNvPr id="28705" name="Freeform 39"/>
                <p:cNvSpPr>
                  <a:spLocks noChangeArrowheads="1"/>
                </p:cNvSpPr>
                <p:nvPr/>
              </p:nvSpPr>
              <p:spPr bwMode="auto">
                <a:xfrm>
                  <a:off x="3834" y="-389"/>
                  <a:ext cx="147" cy="215"/>
                </a:xfrm>
                <a:custGeom>
                  <a:avLst/>
                  <a:gdLst>
                    <a:gd name="T0" fmla="*/ 43 w 147"/>
                    <a:gd name="T1" fmla="*/ 172 h 215"/>
                    <a:gd name="T2" fmla="*/ 17 w 147"/>
                    <a:gd name="T3" fmla="*/ 204 h 215"/>
                    <a:gd name="T4" fmla="*/ 36 w 147"/>
                    <a:gd name="T5" fmla="*/ 210 h 215"/>
                    <a:gd name="T6" fmla="*/ 55 w 147"/>
                    <a:gd name="T7" fmla="*/ 213 h 215"/>
                    <a:gd name="T8" fmla="*/ 75 w 147"/>
                    <a:gd name="T9" fmla="*/ 214 h 215"/>
                    <a:gd name="T10" fmla="*/ 99 w 147"/>
                    <a:gd name="T11" fmla="*/ 209 h 215"/>
                    <a:gd name="T12" fmla="*/ 120 w 147"/>
                    <a:gd name="T13" fmla="*/ 200 h 215"/>
                    <a:gd name="T14" fmla="*/ 137 w 147"/>
                    <a:gd name="T15" fmla="*/ 189 h 215"/>
                    <a:gd name="T16" fmla="*/ 147 w 147"/>
                    <a:gd name="T17" fmla="*/ 176 h 215"/>
                    <a:gd name="T18" fmla="*/ 62 w 147"/>
                    <a:gd name="T19" fmla="*/ 176 h 215"/>
                    <a:gd name="T20" fmla="*/ 43 w 147"/>
                    <a:gd name="T21" fmla="*/ 17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15">
                      <a:moveTo>
                        <a:pt x="43" y="172"/>
                      </a:moveTo>
                      <a:lnTo>
                        <a:pt x="17" y="204"/>
                      </a:lnTo>
                      <a:lnTo>
                        <a:pt x="36" y="210"/>
                      </a:lnTo>
                      <a:lnTo>
                        <a:pt x="55" y="213"/>
                      </a:lnTo>
                      <a:lnTo>
                        <a:pt x="75" y="214"/>
                      </a:lnTo>
                      <a:lnTo>
                        <a:pt x="99" y="209"/>
                      </a:lnTo>
                      <a:lnTo>
                        <a:pt x="120" y="200"/>
                      </a:lnTo>
                      <a:lnTo>
                        <a:pt x="137" y="189"/>
                      </a:lnTo>
                      <a:lnTo>
                        <a:pt x="147" y="176"/>
                      </a:lnTo>
                      <a:lnTo>
                        <a:pt x="62" y="176"/>
                      </a:lnTo>
                      <a:lnTo>
                        <a:pt x="43" y="17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6" name="Freeform 40"/>
                <p:cNvSpPr>
                  <a:spLocks noChangeArrowheads="1"/>
                </p:cNvSpPr>
                <p:nvPr/>
              </p:nvSpPr>
              <p:spPr bwMode="auto">
                <a:xfrm>
                  <a:off x="3834" y="-389"/>
                  <a:ext cx="147" cy="215"/>
                </a:xfrm>
                <a:custGeom>
                  <a:avLst/>
                  <a:gdLst>
                    <a:gd name="T0" fmla="*/ 77 w 147"/>
                    <a:gd name="T1" fmla="*/ 0 h 215"/>
                    <a:gd name="T2" fmla="*/ 71 w 147"/>
                    <a:gd name="T3" fmla="*/ 0 h 215"/>
                    <a:gd name="T4" fmla="*/ 65 w 147"/>
                    <a:gd name="T5" fmla="*/ 1 h 215"/>
                    <a:gd name="T6" fmla="*/ 44 w 147"/>
                    <a:gd name="T7" fmla="*/ 6 h 215"/>
                    <a:gd name="T8" fmla="*/ 25 w 147"/>
                    <a:gd name="T9" fmla="*/ 16 h 215"/>
                    <a:gd name="T10" fmla="*/ 11 w 147"/>
                    <a:gd name="T11" fmla="*/ 29 h 215"/>
                    <a:gd name="T12" fmla="*/ 2 w 147"/>
                    <a:gd name="T13" fmla="*/ 46 h 215"/>
                    <a:gd name="T14" fmla="*/ 0 w 147"/>
                    <a:gd name="T15" fmla="*/ 67 h 215"/>
                    <a:gd name="T16" fmla="*/ 5 w 147"/>
                    <a:gd name="T17" fmla="*/ 89 h 215"/>
                    <a:gd name="T18" fmla="*/ 15 w 147"/>
                    <a:gd name="T19" fmla="*/ 105 h 215"/>
                    <a:gd name="T20" fmla="*/ 27 w 147"/>
                    <a:gd name="T21" fmla="*/ 115 h 215"/>
                    <a:gd name="T22" fmla="*/ 40 w 147"/>
                    <a:gd name="T23" fmla="*/ 121 h 215"/>
                    <a:gd name="T24" fmla="*/ 55 w 147"/>
                    <a:gd name="T25" fmla="*/ 125 h 215"/>
                    <a:gd name="T26" fmla="*/ 82 w 147"/>
                    <a:gd name="T27" fmla="*/ 130 h 215"/>
                    <a:gd name="T28" fmla="*/ 94 w 147"/>
                    <a:gd name="T29" fmla="*/ 133 h 215"/>
                    <a:gd name="T30" fmla="*/ 102 w 147"/>
                    <a:gd name="T31" fmla="*/ 139 h 215"/>
                    <a:gd name="T32" fmla="*/ 106 w 147"/>
                    <a:gd name="T33" fmla="*/ 148 h 215"/>
                    <a:gd name="T34" fmla="*/ 101 w 147"/>
                    <a:gd name="T35" fmla="*/ 168 h 215"/>
                    <a:gd name="T36" fmla="*/ 82 w 147"/>
                    <a:gd name="T37" fmla="*/ 176 h 215"/>
                    <a:gd name="T38" fmla="*/ 62 w 147"/>
                    <a:gd name="T39" fmla="*/ 176 h 215"/>
                    <a:gd name="T40" fmla="*/ 147 w 147"/>
                    <a:gd name="T41" fmla="*/ 176 h 215"/>
                    <a:gd name="T42" fmla="*/ 148 w 147"/>
                    <a:gd name="T43" fmla="*/ 174 h 215"/>
                    <a:gd name="T44" fmla="*/ 154 w 147"/>
                    <a:gd name="T45" fmla="*/ 157 h 215"/>
                    <a:gd name="T46" fmla="*/ 148 w 147"/>
                    <a:gd name="T47" fmla="*/ 133 h 215"/>
                    <a:gd name="T48" fmla="*/ 139 w 147"/>
                    <a:gd name="T49" fmla="*/ 116 h 215"/>
                    <a:gd name="T50" fmla="*/ 127 w 147"/>
                    <a:gd name="T51" fmla="*/ 104 h 215"/>
                    <a:gd name="T52" fmla="*/ 113 w 147"/>
                    <a:gd name="T53" fmla="*/ 96 h 215"/>
                    <a:gd name="T54" fmla="*/ 98 w 147"/>
                    <a:gd name="T55" fmla="*/ 91 h 215"/>
                    <a:gd name="T56" fmla="*/ 69 w 147"/>
                    <a:gd name="T57" fmla="*/ 84 h 215"/>
                    <a:gd name="T58" fmla="*/ 58 w 147"/>
                    <a:gd name="T59" fmla="*/ 80 h 215"/>
                    <a:gd name="T60" fmla="*/ 50 w 147"/>
                    <a:gd name="T61" fmla="*/ 74 h 215"/>
                    <a:gd name="T62" fmla="*/ 51 w 147"/>
                    <a:gd name="T63" fmla="*/ 51 h 215"/>
                    <a:gd name="T64" fmla="*/ 64 w 147"/>
                    <a:gd name="T65" fmla="*/ 39 h 215"/>
                    <a:gd name="T66" fmla="*/ 87 w 147"/>
                    <a:gd name="T67" fmla="*/ 38 h 215"/>
                    <a:gd name="T68" fmla="*/ 109 w 147"/>
                    <a:gd name="T69" fmla="*/ 38 h 215"/>
                    <a:gd name="T70" fmla="*/ 136 w 147"/>
                    <a:gd name="T71" fmla="*/ 13 h 215"/>
                    <a:gd name="T72" fmla="*/ 118 w 147"/>
                    <a:gd name="T73" fmla="*/ 5 h 215"/>
                    <a:gd name="T74" fmla="*/ 98 w 147"/>
                    <a:gd name="T75" fmla="*/ 0 h 215"/>
                    <a:gd name="T76" fmla="*/ 77 w 147"/>
                    <a:gd name="T7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215">
                      <a:moveTo>
                        <a:pt x="77" y="0"/>
                      </a:moveTo>
                      <a:lnTo>
                        <a:pt x="71" y="0"/>
                      </a:lnTo>
                      <a:lnTo>
                        <a:pt x="65" y="1"/>
                      </a:lnTo>
                      <a:lnTo>
                        <a:pt x="44" y="6"/>
                      </a:lnTo>
                      <a:lnTo>
                        <a:pt x="25" y="16"/>
                      </a:lnTo>
                      <a:lnTo>
                        <a:pt x="11" y="29"/>
                      </a:lnTo>
                      <a:lnTo>
                        <a:pt x="2" y="46"/>
                      </a:lnTo>
                      <a:lnTo>
                        <a:pt x="0" y="67"/>
                      </a:lnTo>
                      <a:lnTo>
                        <a:pt x="5" y="89"/>
                      </a:lnTo>
                      <a:lnTo>
                        <a:pt x="15" y="105"/>
                      </a:lnTo>
                      <a:lnTo>
                        <a:pt x="27" y="115"/>
                      </a:lnTo>
                      <a:lnTo>
                        <a:pt x="40" y="121"/>
                      </a:lnTo>
                      <a:lnTo>
                        <a:pt x="55" y="125"/>
                      </a:lnTo>
                      <a:lnTo>
                        <a:pt x="82" y="130"/>
                      </a:lnTo>
                      <a:lnTo>
                        <a:pt x="94" y="133"/>
                      </a:lnTo>
                      <a:lnTo>
                        <a:pt x="102" y="139"/>
                      </a:lnTo>
                      <a:lnTo>
                        <a:pt x="106" y="148"/>
                      </a:lnTo>
                      <a:lnTo>
                        <a:pt x="101" y="168"/>
                      </a:lnTo>
                      <a:lnTo>
                        <a:pt x="82" y="176"/>
                      </a:lnTo>
                      <a:lnTo>
                        <a:pt x="62" y="176"/>
                      </a:lnTo>
                      <a:lnTo>
                        <a:pt x="147" y="176"/>
                      </a:lnTo>
                      <a:lnTo>
                        <a:pt x="148" y="174"/>
                      </a:lnTo>
                      <a:lnTo>
                        <a:pt x="154" y="157"/>
                      </a:lnTo>
                      <a:lnTo>
                        <a:pt x="148" y="133"/>
                      </a:lnTo>
                      <a:lnTo>
                        <a:pt x="139" y="116"/>
                      </a:lnTo>
                      <a:lnTo>
                        <a:pt x="127" y="104"/>
                      </a:lnTo>
                      <a:lnTo>
                        <a:pt x="113" y="96"/>
                      </a:lnTo>
                      <a:lnTo>
                        <a:pt x="98" y="91"/>
                      </a:lnTo>
                      <a:lnTo>
                        <a:pt x="69" y="84"/>
                      </a:lnTo>
                      <a:lnTo>
                        <a:pt x="58" y="80"/>
                      </a:lnTo>
                      <a:lnTo>
                        <a:pt x="50" y="74"/>
                      </a:lnTo>
                      <a:lnTo>
                        <a:pt x="51" y="51"/>
                      </a:lnTo>
                      <a:lnTo>
                        <a:pt x="64" y="39"/>
                      </a:lnTo>
                      <a:lnTo>
                        <a:pt x="87" y="38"/>
                      </a:lnTo>
                      <a:lnTo>
                        <a:pt x="109" y="38"/>
                      </a:lnTo>
                      <a:lnTo>
                        <a:pt x="136" y="13"/>
                      </a:lnTo>
                      <a:lnTo>
                        <a:pt x="118" y="5"/>
                      </a:lnTo>
                      <a:lnTo>
                        <a:pt x="98" y="0"/>
                      </a:lnTo>
                      <a:lnTo>
                        <a:pt x="77"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7" name="Freeform 41"/>
                <p:cNvSpPr>
                  <a:spLocks noChangeArrowheads="1"/>
                </p:cNvSpPr>
                <p:nvPr/>
              </p:nvSpPr>
              <p:spPr bwMode="auto">
                <a:xfrm>
                  <a:off x="3834" y="-389"/>
                  <a:ext cx="147" cy="215"/>
                </a:xfrm>
                <a:custGeom>
                  <a:avLst/>
                  <a:gdLst>
                    <a:gd name="T0" fmla="*/ 109 w 147"/>
                    <a:gd name="T1" fmla="*/ 38 h 215"/>
                    <a:gd name="T2" fmla="*/ 87 w 147"/>
                    <a:gd name="T3" fmla="*/ 38 h 215"/>
                    <a:gd name="T4" fmla="*/ 106 w 147"/>
                    <a:gd name="T5" fmla="*/ 41 h 215"/>
                    <a:gd name="T6" fmla="*/ 109 w 147"/>
                    <a:gd name="T7" fmla="*/ 38 h 215"/>
                  </a:gdLst>
                  <a:ahLst/>
                  <a:cxnLst>
                    <a:cxn ang="0">
                      <a:pos x="T0" y="T1"/>
                    </a:cxn>
                    <a:cxn ang="0">
                      <a:pos x="T2" y="T3"/>
                    </a:cxn>
                    <a:cxn ang="0">
                      <a:pos x="T4" y="T5"/>
                    </a:cxn>
                    <a:cxn ang="0">
                      <a:pos x="T6" y="T7"/>
                    </a:cxn>
                  </a:cxnLst>
                  <a:rect l="0" t="0" r="r" b="b"/>
                  <a:pathLst>
                    <a:path w="147" h="215">
                      <a:moveTo>
                        <a:pt x="109" y="38"/>
                      </a:moveTo>
                      <a:lnTo>
                        <a:pt x="87" y="38"/>
                      </a:lnTo>
                      <a:lnTo>
                        <a:pt x="106" y="41"/>
                      </a:lnTo>
                      <a:lnTo>
                        <a:pt x="109" y="38"/>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708" name="Group 42"/>
              <p:cNvGrpSpPr/>
              <p:nvPr/>
            </p:nvGrpSpPr>
            <p:grpSpPr bwMode="auto">
              <a:xfrm>
                <a:off x="3987" y="-431"/>
                <a:ext cx="296" cy="239"/>
                <a:chOff x="3987" y="-431"/>
                <a:chExt cx="296" cy="239"/>
              </a:xfrm>
            </p:grpSpPr>
            <p:sp>
              <p:nvSpPr>
                <p:cNvPr id="28709" name="Freeform 43"/>
                <p:cNvSpPr>
                  <a:spLocks noChangeArrowheads="1"/>
                </p:cNvSpPr>
                <p:nvPr/>
              </p:nvSpPr>
              <p:spPr bwMode="auto">
                <a:xfrm>
                  <a:off x="3987" y="-431"/>
                  <a:ext cx="296" cy="239"/>
                </a:xfrm>
                <a:custGeom>
                  <a:avLst/>
                  <a:gdLst>
                    <a:gd name="T0" fmla="*/ 45 w 296"/>
                    <a:gd name="T1" fmla="*/ 37 h 239"/>
                    <a:gd name="T2" fmla="*/ 0 w 296"/>
                    <a:gd name="T3" fmla="*/ 58 h 239"/>
                    <a:gd name="T4" fmla="*/ 96 w 296"/>
                    <a:gd name="T5" fmla="*/ 239 h 239"/>
                    <a:gd name="T6" fmla="*/ 144 w 296"/>
                    <a:gd name="T7" fmla="*/ 230 h 239"/>
                    <a:gd name="T8" fmla="*/ 148 w 296"/>
                    <a:gd name="T9" fmla="*/ 176 h 239"/>
                    <a:gd name="T10" fmla="*/ 108 w 296"/>
                    <a:gd name="T11" fmla="*/ 176 h 239"/>
                    <a:gd name="T12" fmla="*/ 45 w 296"/>
                    <a:gd name="T13" fmla="*/ 37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45" y="37"/>
                      </a:moveTo>
                      <a:lnTo>
                        <a:pt x="0" y="58"/>
                      </a:lnTo>
                      <a:lnTo>
                        <a:pt x="96" y="239"/>
                      </a:lnTo>
                      <a:lnTo>
                        <a:pt x="144" y="230"/>
                      </a:lnTo>
                      <a:lnTo>
                        <a:pt x="148" y="176"/>
                      </a:lnTo>
                      <a:lnTo>
                        <a:pt x="108" y="176"/>
                      </a:lnTo>
                      <a:lnTo>
                        <a:pt x="45" y="3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0" name="Freeform 44"/>
                <p:cNvSpPr>
                  <a:spLocks noChangeArrowheads="1"/>
                </p:cNvSpPr>
                <p:nvPr/>
              </p:nvSpPr>
              <p:spPr bwMode="auto">
                <a:xfrm>
                  <a:off x="3987" y="-431"/>
                  <a:ext cx="296" cy="239"/>
                </a:xfrm>
                <a:custGeom>
                  <a:avLst/>
                  <a:gdLst>
                    <a:gd name="T0" fmla="*/ 199 w 296"/>
                    <a:gd name="T1" fmla="*/ 77 h 239"/>
                    <a:gd name="T2" fmla="*/ 156 w 296"/>
                    <a:gd name="T3" fmla="*/ 77 h 239"/>
                    <a:gd name="T4" fmla="*/ 218 w 296"/>
                    <a:gd name="T5" fmla="*/ 216 h 239"/>
                    <a:gd name="T6" fmla="*/ 267 w 296"/>
                    <a:gd name="T7" fmla="*/ 207 h 239"/>
                    <a:gd name="T8" fmla="*/ 275 w 296"/>
                    <a:gd name="T9" fmla="*/ 152 h 239"/>
                    <a:gd name="T10" fmla="*/ 235 w 296"/>
                    <a:gd name="T11" fmla="*/ 152 h 239"/>
                    <a:gd name="T12" fmla="*/ 199 w 296"/>
                    <a:gd name="T13" fmla="*/ 77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199" y="77"/>
                      </a:moveTo>
                      <a:lnTo>
                        <a:pt x="156" y="77"/>
                      </a:lnTo>
                      <a:lnTo>
                        <a:pt x="218" y="216"/>
                      </a:lnTo>
                      <a:lnTo>
                        <a:pt x="267" y="207"/>
                      </a:lnTo>
                      <a:lnTo>
                        <a:pt x="275" y="152"/>
                      </a:lnTo>
                      <a:lnTo>
                        <a:pt x="235" y="152"/>
                      </a:lnTo>
                      <a:lnTo>
                        <a:pt x="199" y="7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1" name="Freeform 45"/>
                <p:cNvSpPr>
                  <a:spLocks noChangeArrowheads="1"/>
                </p:cNvSpPr>
                <p:nvPr/>
              </p:nvSpPr>
              <p:spPr bwMode="auto">
                <a:xfrm>
                  <a:off x="3987" y="-431"/>
                  <a:ext cx="296" cy="239"/>
                </a:xfrm>
                <a:custGeom>
                  <a:avLst/>
                  <a:gdLst>
                    <a:gd name="T0" fmla="*/ 172 w 296"/>
                    <a:gd name="T1" fmla="*/ 19 h 239"/>
                    <a:gd name="T2" fmla="*/ 121 w 296"/>
                    <a:gd name="T3" fmla="*/ 29 h 239"/>
                    <a:gd name="T4" fmla="*/ 108 w 296"/>
                    <a:gd name="T5" fmla="*/ 176 h 239"/>
                    <a:gd name="T6" fmla="*/ 148 w 296"/>
                    <a:gd name="T7" fmla="*/ 176 h 239"/>
                    <a:gd name="T8" fmla="*/ 156 w 296"/>
                    <a:gd name="T9" fmla="*/ 77 h 239"/>
                    <a:gd name="T10" fmla="*/ 199 w 296"/>
                    <a:gd name="T11" fmla="*/ 77 h 239"/>
                    <a:gd name="T12" fmla="*/ 172 w 296"/>
                    <a:gd name="T13" fmla="*/ 19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172" y="19"/>
                      </a:moveTo>
                      <a:lnTo>
                        <a:pt x="121" y="29"/>
                      </a:lnTo>
                      <a:lnTo>
                        <a:pt x="108" y="176"/>
                      </a:lnTo>
                      <a:lnTo>
                        <a:pt x="148" y="176"/>
                      </a:lnTo>
                      <a:lnTo>
                        <a:pt x="156" y="77"/>
                      </a:lnTo>
                      <a:lnTo>
                        <a:pt x="199" y="77"/>
                      </a:lnTo>
                      <a:lnTo>
                        <a:pt x="172" y="1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2" name="Freeform 46"/>
                <p:cNvSpPr>
                  <a:spLocks noChangeArrowheads="1"/>
                </p:cNvSpPr>
                <p:nvPr/>
              </p:nvSpPr>
              <p:spPr bwMode="auto">
                <a:xfrm>
                  <a:off x="3987" y="-431"/>
                  <a:ext cx="296" cy="239"/>
                </a:xfrm>
                <a:custGeom>
                  <a:avLst/>
                  <a:gdLst>
                    <a:gd name="T0" fmla="*/ 249 w 296"/>
                    <a:gd name="T1" fmla="*/ 0 h 239"/>
                    <a:gd name="T2" fmla="*/ 235 w 296"/>
                    <a:gd name="T3" fmla="*/ 152 h 239"/>
                    <a:gd name="T4" fmla="*/ 275 w 296"/>
                    <a:gd name="T5" fmla="*/ 152 h 239"/>
                    <a:gd name="T6" fmla="*/ 296 w 296"/>
                    <a:gd name="T7" fmla="*/ 6 h 239"/>
                    <a:gd name="T8" fmla="*/ 249 w 296"/>
                    <a:gd name="T9" fmla="*/ 0 h 239"/>
                  </a:gdLst>
                  <a:ahLst/>
                  <a:cxnLst>
                    <a:cxn ang="0">
                      <a:pos x="T0" y="T1"/>
                    </a:cxn>
                    <a:cxn ang="0">
                      <a:pos x="T2" y="T3"/>
                    </a:cxn>
                    <a:cxn ang="0">
                      <a:pos x="T4" y="T5"/>
                    </a:cxn>
                    <a:cxn ang="0">
                      <a:pos x="T6" y="T7"/>
                    </a:cxn>
                    <a:cxn ang="0">
                      <a:pos x="T8" y="T9"/>
                    </a:cxn>
                  </a:cxnLst>
                  <a:rect l="0" t="0" r="r" b="b"/>
                  <a:pathLst>
                    <a:path w="296" h="239">
                      <a:moveTo>
                        <a:pt x="249" y="0"/>
                      </a:moveTo>
                      <a:lnTo>
                        <a:pt x="235" y="152"/>
                      </a:lnTo>
                      <a:lnTo>
                        <a:pt x="275" y="152"/>
                      </a:lnTo>
                      <a:lnTo>
                        <a:pt x="296" y="6"/>
                      </a:lnTo>
                      <a:lnTo>
                        <a:pt x="249"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713" name="Group 47"/>
              <p:cNvGrpSpPr/>
              <p:nvPr/>
            </p:nvGrpSpPr>
            <p:grpSpPr bwMode="auto">
              <a:xfrm>
                <a:off x="4292" y="-427"/>
                <a:ext cx="179" cy="210"/>
                <a:chOff x="4292" y="-427"/>
                <a:chExt cx="179" cy="210"/>
              </a:xfrm>
            </p:grpSpPr>
            <p:sp>
              <p:nvSpPr>
                <p:cNvPr id="28714" name="Freeform 48"/>
                <p:cNvSpPr>
                  <a:spLocks noChangeArrowheads="1"/>
                </p:cNvSpPr>
                <p:nvPr/>
              </p:nvSpPr>
              <p:spPr bwMode="auto">
                <a:xfrm>
                  <a:off x="4292" y="-427"/>
                  <a:ext cx="179" cy="210"/>
                </a:xfrm>
                <a:custGeom>
                  <a:avLst/>
                  <a:gdLst>
                    <a:gd name="T0" fmla="*/ 104 w 179"/>
                    <a:gd name="T1" fmla="*/ 0 h 210"/>
                    <a:gd name="T2" fmla="*/ 97 w 179"/>
                    <a:gd name="T3" fmla="*/ 0 h 210"/>
                    <a:gd name="T4" fmla="*/ 76 w 179"/>
                    <a:gd name="T5" fmla="*/ 2 h 210"/>
                    <a:gd name="T6" fmla="*/ 56 w 179"/>
                    <a:gd name="T7" fmla="*/ 10 h 210"/>
                    <a:gd name="T8" fmla="*/ 39 w 179"/>
                    <a:gd name="T9" fmla="*/ 23 h 210"/>
                    <a:gd name="T10" fmla="*/ 25 w 179"/>
                    <a:gd name="T11" fmla="*/ 38 h 210"/>
                    <a:gd name="T12" fmla="*/ 13 w 179"/>
                    <a:gd name="T13" fmla="*/ 57 h 210"/>
                    <a:gd name="T14" fmla="*/ 5 w 179"/>
                    <a:gd name="T15" fmla="*/ 77 h 210"/>
                    <a:gd name="T16" fmla="*/ 3 w 179"/>
                    <a:gd name="T17" fmla="*/ 84 h 210"/>
                    <a:gd name="T18" fmla="*/ 0 w 179"/>
                    <a:gd name="T19" fmla="*/ 108 h 210"/>
                    <a:gd name="T20" fmla="*/ 0 w 179"/>
                    <a:gd name="T21" fmla="*/ 130 h 210"/>
                    <a:gd name="T22" fmla="*/ 3 w 179"/>
                    <a:gd name="T23" fmla="*/ 150 h 210"/>
                    <a:gd name="T24" fmla="*/ 11 w 179"/>
                    <a:gd name="T25" fmla="*/ 168 h 210"/>
                    <a:gd name="T26" fmla="*/ 21 w 179"/>
                    <a:gd name="T27" fmla="*/ 183 h 210"/>
                    <a:gd name="T28" fmla="*/ 35 w 179"/>
                    <a:gd name="T29" fmla="*/ 195 h 210"/>
                    <a:gd name="T30" fmla="*/ 51 w 179"/>
                    <a:gd name="T31" fmla="*/ 204 h 210"/>
                    <a:gd name="T32" fmla="*/ 75 w 179"/>
                    <a:gd name="T33" fmla="*/ 208 h 210"/>
                    <a:gd name="T34" fmla="*/ 95 w 179"/>
                    <a:gd name="T35" fmla="*/ 209 h 210"/>
                    <a:gd name="T36" fmla="*/ 114 w 179"/>
                    <a:gd name="T37" fmla="*/ 207 h 210"/>
                    <a:gd name="T38" fmla="*/ 131 w 179"/>
                    <a:gd name="T39" fmla="*/ 201 h 210"/>
                    <a:gd name="T40" fmla="*/ 147 w 179"/>
                    <a:gd name="T41" fmla="*/ 193 h 210"/>
                    <a:gd name="T42" fmla="*/ 138 w 179"/>
                    <a:gd name="T43" fmla="*/ 172 h 210"/>
                    <a:gd name="T44" fmla="*/ 96 w 179"/>
                    <a:gd name="T45" fmla="*/ 172 h 210"/>
                    <a:gd name="T46" fmla="*/ 70 w 179"/>
                    <a:gd name="T47" fmla="*/ 163 h 210"/>
                    <a:gd name="T48" fmla="*/ 55 w 179"/>
                    <a:gd name="T49" fmla="*/ 149 h 210"/>
                    <a:gd name="T50" fmla="*/ 48 w 179"/>
                    <a:gd name="T51" fmla="*/ 131 h 210"/>
                    <a:gd name="T52" fmla="*/ 48 w 179"/>
                    <a:gd name="T53" fmla="*/ 112 h 210"/>
                    <a:gd name="T54" fmla="*/ 176 w 179"/>
                    <a:gd name="T55" fmla="*/ 112 h 210"/>
                    <a:gd name="T56" fmla="*/ 177 w 179"/>
                    <a:gd name="T57" fmla="*/ 106 h 210"/>
                    <a:gd name="T58" fmla="*/ 179 w 179"/>
                    <a:gd name="T59" fmla="*/ 84 h 210"/>
                    <a:gd name="T60" fmla="*/ 179 w 179"/>
                    <a:gd name="T61" fmla="*/ 82 h 210"/>
                    <a:gd name="T62" fmla="*/ 136 w 179"/>
                    <a:gd name="T63" fmla="*/ 82 h 210"/>
                    <a:gd name="T64" fmla="*/ 60 w 179"/>
                    <a:gd name="T65" fmla="*/ 68 h 210"/>
                    <a:gd name="T66" fmla="*/ 70 w 179"/>
                    <a:gd name="T67" fmla="*/ 52 h 210"/>
                    <a:gd name="T68" fmla="*/ 85 w 179"/>
                    <a:gd name="T69" fmla="*/ 39 h 210"/>
                    <a:gd name="T70" fmla="*/ 104 w 179"/>
                    <a:gd name="T71" fmla="*/ 35 h 210"/>
                    <a:gd name="T72" fmla="*/ 166 w 179"/>
                    <a:gd name="T73" fmla="*/ 35 h 210"/>
                    <a:gd name="T74" fmla="*/ 163 w 179"/>
                    <a:gd name="T75" fmla="*/ 29 h 210"/>
                    <a:gd name="T76" fmla="*/ 150 w 179"/>
                    <a:gd name="T77" fmla="*/ 17 h 210"/>
                    <a:gd name="T78" fmla="*/ 134 w 179"/>
                    <a:gd name="T79" fmla="*/ 7 h 210"/>
                    <a:gd name="T80" fmla="*/ 111 w 179"/>
                    <a:gd name="T81" fmla="*/ 0 h 210"/>
                    <a:gd name="T82" fmla="*/ 104 w 179"/>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210">
                      <a:moveTo>
                        <a:pt x="104" y="0"/>
                      </a:moveTo>
                      <a:lnTo>
                        <a:pt x="97" y="0"/>
                      </a:lnTo>
                      <a:lnTo>
                        <a:pt x="76" y="2"/>
                      </a:lnTo>
                      <a:lnTo>
                        <a:pt x="56" y="10"/>
                      </a:lnTo>
                      <a:lnTo>
                        <a:pt x="39" y="23"/>
                      </a:lnTo>
                      <a:lnTo>
                        <a:pt x="25" y="38"/>
                      </a:lnTo>
                      <a:lnTo>
                        <a:pt x="13" y="57"/>
                      </a:lnTo>
                      <a:lnTo>
                        <a:pt x="5" y="77"/>
                      </a:lnTo>
                      <a:lnTo>
                        <a:pt x="3" y="84"/>
                      </a:lnTo>
                      <a:lnTo>
                        <a:pt x="0" y="108"/>
                      </a:lnTo>
                      <a:lnTo>
                        <a:pt x="0" y="130"/>
                      </a:lnTo>
                      <a:lnTo>
                        <a:pt x="3" y="150"/>
                      </a:lnTo>
                      <a:lnTo>
                        <a:pt x="11" y="168"/>
                      </a:lnTo>
                      <a:lnTo>
                        <a:pt x="21" y="183"/>
                      </a:lnTo>
                      <a:lnTo>
                        <a:pt x="35" y="195"/>
                      </a:lnTo>
                      <a:lnTo>
                        <a:pt x="51" y="204"/>
                      </a:lnTo>
                      <a:lnTo>
                        <a:pt x="75" y="208"/>
                      </a:lnTo>
                      <a:lnTo>
                        <a:pt x="95" y="209"/>
                      </a:lnTo>
                      <a:lnTo>
                        <a:pt x="114" y="207"/>
                      </a:lnTo>
                      <a:lnTo>
                        <a:pt x="131" y="201"/>
                      </a:lnTo>
                      <a:lnTo>
                        <a:pt x="147" y="193"/>
                      </a:lnTo>
                      <a:lnTo>
                        <a:pt x="138" y="172"/>
                      </a:lnTo>
                      <a:lnTo>
                        <a:pt x="96" y="172"/>
                      </a:lnTo>
                      <a:lnTo>
                        <a:pt x="70" y="163"/>
                      </a:lnTo>
                      <a:lnTo>
                        <a:pt x="55" y="149"/>
                      </a:lnTo>
                      <a:lnTo>
                        <a:pt x="48" y="131"/>
                      </a:lnTo>
                      <a:lnTo>
                        <a:pt x="48" y="112"/>
                      </a:lnTo>
                      <a:lnTo>
                        <a:pt x="176" y="112"/>
                      </a:lnTo>
                      <a:lnTo>
                        <a:pt x="177" y="106"/>
                      </a:lnTo>
                      <a:lnTo>
                        <a:pt x="179" y="84"/>
                      </a:lnTo>
                      <a:lnTo>
                        <a:pt x="179" y="82"/>
                      </a:lnTo>
                      <a:lnTo>
                        <a:pt x="136" y="82"/>
                      </a:lnTo>
                      <a:lnTo>
                        <a:pt x="60" y="68"/>
                      </a:lnTo>
                      <a:lnTo>
                        <a:pt x="70" y="52"/>
                      </a:lnTo>
                      <a:lnTo>
                        <a:pt x="85" y="39"/>
                      </a:lnTo>
                      <a:lnTo>
                        <a:pt x="104" y="35"/>
                      </a:lnTo>
                      <a:lnTo>
                        <a:pt x="166" y="35"/>
                      </a:lnTo>
                      <a:lnTo>
                        <a:pt x="163" y="29"/>
                      </a:lnTo>
                      <a:lnTo>
                        <a:pt x="150" y="17"/>
                      </a:lnTo>
                      <a:lnTo>
                        <a:pt x="134" y="7"/>
                      </a:lnTo>
                      <a:lnTo>
                        <a:pt x="111" y="0"/>
                      </a:lnTo>
                      <a:lnTo>
                        <a:pt x="104"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5" name="Freeform 49"/>
                <p:cNvSpPr>
                  <a:spLocks noChangeArrowheads="1"/>
                </p:cNvSpPr>
                <p:nvPr/>
              </p:nvSpPr>
              <p:spPr bwMode="auto">
                <a:xfrm>
                  <a:off x="4292" y="-427"/>
                  <a:ext cx="179" cy="210"/>
                </a:xfrm>
                <a:custGeom>
                  <a:avLst/>
                  <a:gdLst>
                    <a:gd name="T0" fmla="*/ 132 w 179"/>
                    <a:gd name="T1" fmla="*/ 157 h 210"/>
                    <a:gd name="T2" fmla="*/ 115 w 179"/>
                    <a:gd name="T3" fmla="*/ 167 h 210"/>
                    <a:gd name="T4" fmla="*/ 96 w 179"/>
                    <a:gd name="T5" fmla="*/ 172 h 210"/>
                    <a:gd name="T6" fmla="*/ 138 w 179"/>
                    <a:gd name="T7" fmla="*/ 172 h 210"/>
                    <a:gd name="T8" fmla="*/ 132 w 179"/>
                    <a:gd name="T9" fmla="*/ 157 h 210"/>
                  </a:gdLst>
                  <a:ahLst/>
                  <a:cxnLst>
                    <a:cxn ang="0">
                      <a:pos x="T0" y="T1"/>
                    </a:cxn>
                    <a:cxn ang="0">
                      <a:pos x="T2" y="T3"/>
                    </a:cxn>
                    <a:cxn ang="0">
                      <a:pos x="T4" y="T5"/>
                    </a:cxn>
                    <a:cxn ang="0">
                      <a:pos x="T6" y="T7"/>
                    </a:cxn>
                    <a:cxn ang="0">
                      <a:pos x="T8" y="T9"/>
                    </a:cxn>
                  </a:cxnLst>
                  <a:rect l="0" t="0" r="r" b="b"/>
                  <a:pathLst>
                    <a:path w="179" h="210">
                      <a:moveTo>
                        <a:pt x="132" y="157"/>
                      </a:moveTo>
                      <a:lnTo>
                        <a:pt x="115" y="167"/>
                      </a:lnTo>
                      <a:lnTo>
                        <a:pt x="96" y="172"/>
                      </a:lnTo>
                      <a:lnTo>
                        <a:pt x="138" y="172"/>
                      </a:lnTo>
                      <a:lnTo>
                        <a:pt x="132" y="15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6" name="Freeform 50"/>
                <p:cNvSpPr>
                  <a:spLocks noChangeArrowheads="1"/>
                </p:cNvSpPr>
                <p:nvPr/>
              </p:nvSpPr>
              <p:spPr bwMode="auto">
                <a:xfrm>
                  <a:off x="4292" y="-427"/>
                  <a:ext cx="179" cy="210"/>
                </a:xfrm>
                <a:custGeom>
                  <a:avLst/>
                  <a:gdLst>
                    <a:gd name="T0" fmla="*/ 176 w 179"/>
                    <a:gd name="T1" fmla="*/ 112 h 210"/>
                    <a:gd name="T2" fmla="*/ 48 w 179"/>
                    <a:gd name="T3" fmla="*/ 112 h 210"/>
                    <a:gd name="T4" fmla="*/ 172 w 179"/>
                    <a:gd name="T5" fmla="*/ 131 h 210"/>
                    <a:gd name="T6" fmla="*/ 176 w 179"/>
                    <a:gd name="T7" fmla="*/ 112 h 210"/>
                  </a:gdLst>
                  <a:ahLst/>
                  <a:cxnLst>
                    <a:cxn ang="0">
                      <a:pos x="T0" y="T1"/>
                    </a:cxn>
                    <a:cxn ang="0">
                      <a:pos x="T2" y="T3"/>
                    </a:cxn>
                    <a:cxn ang="0">
                      <a:pos x="T4" y="T5"/>
                    </a:cxn>
                    <a:cxn ang="0">
                      <a:pos x="T6" y="T7"/>
                    </a:cxn>
                  </a:cxnLst>
                  <a:rect l="0" t="0" r="r" b="b"/>
                  <a:pathLst>
                    <a:path w="179" h="210">
                      <a:moveTo>
                        <a:pt x="176" y="112"/>
                      </a:moveTo>
                      <a:lnTo>
                        <a:pt x="48" y="112"/>
                      </a:lnTo>
                      <a:lnTo>
                        <a:pt x="172" y="131"/>
                      </a:lnTo>
                      <a:lnTo>
                        <a:pt x="176" y="11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7" name="Freeform 51"/>
                <p:cNvSpPr>
                  <a:spLocks noChangeArrowheads="1"/>
                </p:cNvSpPr>
                <p:nvPr/>
              </p:nvSpPr>
              <p:spPr bwMode="auto">
                <a:xfrm>
                  <a:off x="4292" y="-427"/>
                  <a:ext cx="179" cy="210"/>
                </a:xfrm>
                <a:custGeom>
                  <a:avLst/>
                  <a:gdLst>
                    <a:gd name="T0" fmla="*/ 166 w 179"/>
                    <a:gd name="T1" fmla="*/ 35 h 210"/>
                    <a:gd name="T2" fmla="*/ 104 w 179"/>
                    <a:gd name="T3" fmla="*/ 35 h 210"/>
                    <a:gd name="T4" fmla="*/ 126 w 179"/>
                    <a:gd name="T5" fmla="*/ 45 h 210"/>
                    <a:gd name="T6" fmla="*/ 135 w 179"/>
                    <a:gd name="T7" fmla="*/ 62 h 210"/>
                    <a:gd name="T8" fmla="*/ 136 w 179"/>
                    <a:gd name="T9" fmla="*/ 82 h 210"/>
                    <a:gd name="T10" fmla="*/ 179 w 179"/>
                    <a:gd name="T11" fmla="*/ 82 h 210"/>
                    <a:gd name="T12" fmla="*/ 177 w 179"/>
                    <a:gd name="T13" fmla="*/ 62 h 210"/>
                    <a:gd name="T14" fmla="*/ 172 w 179"/>
                    <a:gd name="T15" fmla="*/ 44 h 210"/>
                    <a:gd name="T16" fmla="*/ 166 w 179"/>
                    <a:gd name="T17" fmla="*/ 3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0">
                      <a:moveTo>
                        <a:pt x="166" y="35"/>
                      </a:moveTo>
                      <a:lnTo>
                        <a:pt x="104" y="35"/>
                      </a:lnTo>
                      <a:lnTo>
                        <a:pt x="126" y="45"/>
                      </a:lnTo>
                      <a:lnTo>
                        <a:pt x="135" y="62"/>
                      </a:lnTo>
                      <a:lnTo>
                        <a:pt x="136" y="82"/>
                      </a:lnTo>
                      <a:lnTo>
                        <a:pt x="179" y="82"/>
                      </a:lnTo>
                      <a:lnTo>
                        <a:pt x="177" y="62"/>
                      </a:lnTo>
                      <a:lnTo>
                        <a:pt x="172" y="44"/>
                      </a:lnTo>
                      <a:lnTo>
                        <a:pt x="166" y="35"/>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718" name="Group 52"/>
              <p:cNvGrpSpPr/>
              <p:nvPr/>
            </p:nvGrpSpPr>
            <p:grpSpPr bwMode="auto">
              <a:xfrm>
                <a:off x="4496" y="-428"/>
                <a:ext cx="110" cy="214"/>
                <a:chOff x="4496" y="-428"/>
                <a:chExt cx="110" cy="214"/>
              </a:xfrm>
            </p:grpSpPr>
            <p:sp>
              <p:nvSpPr>
                <p:cNvPr id="28719" name="Freeform 53"/>
                <p:cNvSpPr>
                  <a:spLocks noChangeArrowheads="1"/>
                </p:cNvSpPr>
                <p:nvPr/>
              </p:nvSpPr>
              <p:spPr bwMode="auto">
                <a:xfrm>
                  <a:off x="4496" y="-428"/>
                  <a:ext cx="110" cy="214"/>
                </a:xfrm>
                <a:custGeom>
                  <a:avLst/>
                  <a:gdLst>
                    <a:gd name="T0" fmla="*/ 48 w 110"/>
                    <a:gd name="T1" fmla="*/ 9 h 214"/>
                    <a:gd name="T2" fmla="*/ 0 w 110"/>
                    <a:gd name="T3" fmla="*/ 13 h 214"/>
                    <a:gd name="T4" fmla="*/ 13 w 110"/>
                    <a:gd name="T5" fmla="*/ 214 h 214"/>
                    <a:gd name="T6" fmla="*/ 62 w 110"/>
                    <a:gd name="T7" fmla="*/ 210 h 214"/>
                    <a:gd name="T8" fmla="*/ 54 w 110"/>
                    <a:gd name="T9" fmla="*/ 85 h 214"/>
                    <a:gd name="T10" fmla="*/ 64 w 110"/>
                    <a:gd name="T11" fmla="*/ 65 h 214"/>
                    <a:gd name="T12" fmla="*/ 79 w 110"/>
                    <a:gd name="T13" fmla="*/ 51 h 214"/>
                    <a:gd name="T14" fmla="*/ 97 w 110"/>
                    <a:gd name="T15" fmla="*/ 47 h 214"/>
                    <a:gd name="T16" fmla="*/ 105 w 110"/>
                    <a:gd name="T17" fmla="*/ 47 h 214"/>
                    <a:gd name="T18" fmla="*/ 105 w 110"/>
                    <a:gd name="T19" fmla="*/ 46 h 214"/>
                    <a:gd name="T20" fmla="*/ 51 w 110"/>
                    <a:gd name="T21" fmla="*/ 46 h 214"/>
                    <a:gd name="T22" fmla="*/ 48 w 110"/>
                    <a:gd name="T23" fmla="*/ 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214">
                      <a:moveTo>
                        <a:pt x="48" y="9"/>
                      </a:moveTo>
                      <a:lnTo>
                        <a:pt x="0" y="13"/>
                      </a:lnTo>
                      <a:lnTo>
                        <a:pt x="13" y="214"/>
                      </a:lnTo>
                      <a:lnTo>
                        <a:pt x="62" y="210"/>
                      </a:lnTo>
                      <a:lnTo>
                        <a:pt x="54" y="85"/>
                      </a:lnTo>
                      <a:lnTo>
                        <a:pt x="64" y="65"/>
                      </a:lnTo>
                      <a:lnTo>
                        <a:pt x="79" y="51"/>
                      </a:lnTo>
                      <a:lnTo>
                        <a:pt x="97" y="47"/>
                      </a:lnTo>
                      <a:lnTo>
                        <a:pt x="105" y="47"/>
                      </a:lnTo>
                      <a:lnTo>
                        <a:pt x="105" y="46"/>
                      </a:lnTo>
                      <a:lnTo>
                        <a:pt x="51" y="46"/>
                      </a:lnTo>
                      <a:lnTo>
                        <a:pt x="48" y="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20" name="Freeform 54"/>
                <p:cNvSpPr>
                  <a:spLocks noChangeArrowheads="1"/>
                </p:cNvSpPr>
                <p:nvPr/>
              </p:nvSpPr>
              <p:spPr bwMode="auto">
                <a:xfrm>
                  <a:off x="4496" y="-428"/>
                  <a:ext cx="110" cy="214"/>
                </a:xfrm>
                <a:custGeom>
                  <a:avLst/>
                  <a:gdLst>
                    <a:gd name="T0" fmla="*/ 105 w 110"/>
                    <a:gd name="T1" fmla="*/ 47 h 214"/>
                    <a:gd name="T2" fmla="*/ 97 w 110"/>
                    <a:gd name="T3" fmla="*/ 47 h 214"/>
                    <a:gd name="T4" fmla="*/ 105 w 110"/>
                    <a:gd name="T5" fmla="*/ 48 h 214"/>
                    <a:gd name="T6" fmla="*/ 105 w 110"/>
                    <a:gd name="T7" fmla="*/ 47 h 214"/>
                  </a:gdLst>
                  <a:ahLst/>
                  <a:cxnLst>
                    <a:cxn ang="0">
                      <a:pos x="T0" y="T1"/>
                    </a:cxn>
                    <a:cxn ang="0">
                      <a:pos x="T2" y="T3"/>
                    </a:cxn>
                    <a:cxn ang="0">
                      <a:pos x="T4" y="T5"/>
                    </a:cxn>
                    <a:cxn ang="0">
                      <a:pos x="T6" y="T7"/>
                    </a:cxn>
                  </a:cxnLst>
                  <a:rect l="0" t="0" r="r" b="b"/>
                  <a:pathLst>
                    <a:path w="110" h="214">
                      <a:moveTo>
                        <a:pt x="105" y="47"/>
                      </a:moveTo>
                      <a:lnTo>
                        <a:pt x="97" y="47"/>
                      </a:lnTo>
                      <a:lnTo>
                        <a:pt x="105" y="48"/>
                      </a:lnTo>
                      <a:lnTo>
                        <a:pt x="105" y="4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21" name="Freeform 55"/>
                <p:cNvSpPr>
                  <a:spLocks noChangeArrowheads="1"/>
                </p:cNvSpPr>
                <p:nvPr/>
              </p:nvSpPr>
              <p:spPr bwMode="auto">
                <a:xfrm>
                  <a:off x="4496" y="-428"/>
                  <a:ext cx="110" cy="214"/>
                </a:xfrm>
                <a:custGeom>
                  <a:avLst/>
                  <a:gdLst>
                    <a:gd name="T0" fmla="*/ 102 w 110"/>
                    <a:gd name="T1" fmla="*/ 0 h 214"/>
                    <a:gd name="T2" fmla="*/ 95 w 110"/>
                    <a:gd name="T3" fmla="*/ 0 h 214"/>
                    <a:gd name="T4" fmla="*/ 75 w 110"/>
                    <a:gd name="T5" fmla="*/ 7 h 214"/>
                    <a:gd name="T6" fmla="*/ 62 w 110"/>
                    <a:gd name="T7" fmla="*/ 22 h 214"/>
                    <a:gd name="T8" fmla="*/ 53 w 110"/>
                    <a:gd name="T9" fmla="*/ 42 h 214"/>
                    <a:gd name="T10" fmla="*/ 51 w 110"/>
                    <a:gd name="T11" fmla="*/ 46 h 214"/>
                    <a:gd name="T12" fmla="*/ 105 w 110"/>
                    <a:gd name="T13" fmla="*/ 46 h 214"/>
                    <a:gd name="T14" fmla="*/ 109 w 110"/>
                    <a:gd name="T15" fmla="*/ 1 h 214"/>
                    <a:gd name="T16" fmla="*/ 106 w 110"/>
                    <a:gd name="T17" fmla="*/ 0 h 214"/>
                    <a:gd name="T18" fmla="*/ 102 w 11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14">
                      <a:moveTo>
                        <a:pt x="102" y="0"/>
                      </a:moveTo>
                      <a:lnTo>
                        <a:pt x="95" y="0"/>
                      </a:lnTo>
                      <a:lnTo>
                        <a:pt x="75" y="7"/>
                      </a:lnTo>
                      <a:lnTo>
                        <a:pt x="62" y="22"/>
                      </a:lnTo>
                      <a:lnTo>
                        <a:pt x="53" y="42"/>
                      </a:lnTo>
                      <a:lnTo>
                        <a:pt x="51" y="46"/>
                      </a:lnTo>
                      <a:lnTo>
                        <a:pt x="105" y="46"/>
                      </a:lnTo>
                      <a:lnTo>
                        <a:pt x="109" y="1"/>
                      </a:lnTo>
                      <a:lnTo>
                        <a:pt x="106" y="0"/>
                      </a:lnTo>
                      <a:lnTo>
                        <a:pt x="102"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pic>
        <p:nvPicPr>
          <p:cNvPr id="279554" name="Picture 2"/>
          <p:cNvPicPr>
            <a:picLocks noChangeAspect="1" noChangeArrowheads="1"/>
          </p:cNvPicPr>
          <p:nvPr/>
        </p:nvPicPr>
        <p:blipFill>
          <a:blip r:embed="rId4" cstate="email"/>
          <a:srcRect/>
          <a:stretch>
            <a:fillRect/>
          </a:stretch>
        </p:blipFill>
        <p:spPr bwMode="auto">
          <a:xfrm>
            <a:off x="4419599" y="2895600"/>
            <a:ext cx="4419600" cy="2931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4" name="矩形 53"/>
          <p:cNvSpPr/>
          <p:nvPr/>
        </p:nvSpPr>
        <p:spPr>
          <a:xfrm>
            <a:off x="304800" y="1944468"/>
            <a:ext cx="8839200" cy="646332"/>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defRPr/>
            </a:pPr>
            <a:r>
              <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Can we do anything to help the Earth?</a:t>
            </a:r>
            <a:endPar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724" name="矩形 17462"/>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762000" y="3581400"/>
            <a:ext cx="381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solidFill>
                  <a:schemeClr val="tx2"/>
                </a:solidFill>
              </a:rPr>
              <a:t>We should </a:t>
            </a:r>
            <a:r>
              <a:rPr lang="en-US" altLang="zh-CN" sz="3200" dirty="0">
                <a:solidFill>
                  <a:srgbClr val="FF0000"/>
                </a:solidFill>
              </a:rPr>
              <a:t>stop using plastic bags</a:t>
            </a:r>
            <a:r>
              <a:rPr lang="en-US" altLang="zh-CN" sz="3200" dirty="0"/>
              <a:t>.</a:t>
            </a:r>
            <a:endParaRPr lang="zh-CN" altLang="en-US" sz="3200" dirty="0"/>
          </a:p>
        </p:txBody>
      </p:sp>
      <p:grpSp>
        <p:nvGrpSpPr>
          <p:cNvPr id="30722" name="组合 114"/>
          <p:cNvGrpSpPr/>
          <p:nvPr/>
        </p:nvGrpSpPr>
        <p:grpSpPr bwMode="auto">
          <a:xfrm>
            <a:off x="228600" y="304800"/>
            <a:ext cx="3733800" cy="838200"/>
            <a:chOff x="4572000" y="0"/>
            <a:chExt cx="2286000" cy="447675"/>
          </a:xfrm>
        </p:grpSpPr>
        <p:pic>
          <p:nvPicPr>
            <p:cNvPr id="30723" name="Picture 9"/>
            <p:cNvPicPr>
              <a:picLocks noChangeAspect="1" noChangeArrowheads="1"/>
            </p:cNvPicPr>
            <p:nvPr/>
          </p:nvPicPr>
          <p:blipFill>
            <a:blip r:embed="rId3" cstate="email"/>
            <a:srcRect/>
            <a:stretch>
              <a:fillRect/>
            </a:stretch>
          </p:blipFill>
          <p:spPr bwMode="auto">
            <a:xfrm>
              <a:off x="4572000" y="0"/>
              <a:ext cx="1000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Group 10"/>
            <p:cNvGrpSpPr/>
            <p:nvPr/>
          </p:nvGrpSpPr>
          <p:grpSpPr bwMode="auto">
            <a:xfrm>
              <a:off x="5645150" y="101581"/>
              <a:ext cx="400050" cy="196888"/>
              <a:chOff x="2691" y="-526"/>
              <a:chExt cx="630" cy="311"/>
            </a:xfrm>
          </p:grpSpPr>
          <p:grpSp>
            <p:nvGrpSpPr>
              <p:cNvPr id="30725" name="Group 11"/>
              <p:cNvGrpSpPr/>
              <p:nvPr/>
            </p:nvGrpSpPr>
            <p:grpSpPr bwMode="auto">
              <a:xfrm>
                <a:off x="2691" y="-433"/>
                <a:ext cx="183" cy="218"/>
                <a:chOff x="2691" y="-433"/>
                <a:chExt cx="183" cy="218"/>
              </a:xfrm>
            </p:grpSpPr>
            <p:sp>
              <p:nvSpPr>
                <p:cNvPr id="30726" name="Freeform 12"/>
                <p:cNvSpPr>
                  <a:spLocks noChangeArrowheads="1"/>
                </p:cNvSpPr>
                <p:nvPr/>
              </p:nvSpPr>
              <p:spPr bwMode="auto">
                <a:xfrm>
                  <a:off x="2691" y="-433"/>
                  <a:ext cx="183" cy="218"/>
                </a:xfrm>
                <a:custGeom>
                  <a:avLst/>
                  <a:gdLst>
                    <a:gd name="T0" fmla="*/ 134 w 183"/>
                    <a:gd name="T1" fmla="*/ 43 h 218"/>
                    <a:gd name="T2" fmla="*/ 76 w 183"/>
                    <a:gd name="T3" fmla="*/ 43 h 218"/>
                    <a:gd name="T4" fmla="*/ 88 w 183"/>
                    <a:gd name="T5" fmla="*/ 53 h 218"/>
                    <a:gd name="T6" fmla="*/ 93 w 183"/>
                    <a:gd name="T7" fmla="*/ 77 h 218"/>
                    <a:gd name="T8" fmla="*/ 62 w 183"/>
                    <a:gd name="T9" fmla="*/ 90 h 218"/>
                    <a:gd name="T10" fmla="*/ 38 w 183"/>
                    <a:gd name="T11" fmla="*/ 103 h 218"/>
                    <a:gd name="T12" fmla="*/ 20 w 183"/>
                    <a:gd name="T13" fmla="*/ 116 h 218"/>
                    <a:gd name="T14" fmla="*/ 8 w 183"/>
                    <a:gd name="T15" fmla="*/ 129 h 218"/>
                    <a:gd name="T16" fmla="*/ 2 w 183"/>
                    <a:gd name="T17" fmla="*/ 143 h 218"/>
                    <a:gd name="T18" fmla="*/ 0 w 183"/>
                    <a:gd name="T19" fmla="*/ 156 h 218"/>
                    <a:gd name="T20" fmla="*/ 6 w 183"/>
                    <a:gd name="T21" fmla="*/ 181 h 218"/>
                    <a:gd name="T22" fmla="*/ 17 w 183"/>
                    <a:gd name="T23" fmla="*/ 200 h 218"/>
                    <a:gd name="T24" fmla="*/ 31 w 183"/>
                    <a:gd name="T25" fmla="*/ 212 h 218"/>
                    <a:gd name="T26" fmla="*/ 49 w 183"/>
                    <a:gd name="T27" fmla="*/ 217 h 218"/>
                    <a:gd name="T28" fmla="*/ 68 w 183"/>
                    <a:gd name="T29" fmla="*/ 217 h 218"/>
                    <a:gd name="T30" fmla="*/ 88 w 183"/>
                    <a:gd name="T31" fmla="*/ 210 h 218"/>
                    <a:gd name="T32" fmla="*/ 104 w 183"/>
                    <a:gd name="T33" fmla="*/ 198 h 218"/>
                    <a:gd name="T34" fmla="*/ 116 w 183"/>
                    <a:gd name="T35" fmla="*/ 181 h 218"/>
                    <a:gd name="T36" fmla="*/ 181 w 183"/>
                    <a:gd name="T37" fmla="*/ 181 h 218"/>
                    <a:gd name="T38" fmla="*/ 181 w 183"/>
                    <a:gd name="T39" fmla="*/ 179 h 218"/>
                    <a:gd name="T40" fmla="*/ 57 w 183"/>
                    <a:gd name="T41" fmla="*/ 179 h 218"/>
                    <a:gd name="T42" fmla="*/ 48 w 183"/>
                    <a:gd name="T43" fmla="*/ 172 h 218"/>
                    <a:gd name="T44" fmla="*/ 46 w 183"/>
                    <a:gd name="T45" fmla="*/ 160 h 218"/>
                    <a:gd name="T46" fmla="*/ 46 w 183"/>
                    <a:gd name="T47" fmla="*/ 146 h 218"/>
                    <a:gd name="T48" fmla="*/ 55 w 183"/>
                    <a:gd name="T49" fmla="*/ 133 h 218"/>
                    <a:gd name="T50" fmla="*/ 72 w 183"/>
                    <a:gd name="T51" fmla="*/ 120 h 218"/>
                    <a:gd name="T52" fmla="*/ 147 w 183"/>
                    <a:gd name="T53" fmla="*/ 120 h 218"/>
                    <a:gd name="T54" fmla="*/ 138 w 183"/>
                    <a:gd name="T55" fmla="*/ 64 h 218"/>
                    <a:gd name="T56" fmla="*/ 138 w 183"/>
                    <a:gd name="T57" fmla="*/ 59 h 218"/>
                    <a:gd name="T58" fmla="*/ 136 w 183"/>
                    <a:gd name="T59" fmla="*/ 47 h 218"/>
                    <a:gd name="T60" fmla="*/ 134 w 183"/>
                    <a:gd name="T61" fmla="*/ 4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 h="218">
                      <a:moveTo>
                        <a:pt x="134" y="43"/>
                      </a:moveTo>
                      <a:lnTo>
                        <a:pt x="76" y="43"/>
                      </a:lnTo>
                      <a:lnTo>
                        <a:pt x="88" y="53"/>
                      </a:lnTo>
                      <a:lnTo>
                        <a:pt x="93" y="77"/>
                      </a:lnTo>
                      <a:lnTo>
                        <a:pt x="62" y="90"/>
                      </a:lnTo>
                      <a:lnTo>
                        <a:pt x="38" y="103"/>
                      </a:lnTo>
                      <a:lnTo>
                        <a:pt x="20" y="116"/>
                      </a:lnTo>
                      <a:lnTo>
                        <a:pt x="8" y="129"/>
                      </a:lnTo>
                      <a:lnTo>
                        <a:pt x="2" y="143"/>
                      </a:lnTo>
                      <a:lnTo>
                        <a:pt x="0" y="156"/>
                      </a:lnTo>
                      <a:lnTo>
                        <a:pt x="6" y="181"/>
                      </a:lnTo>
                      <a:lnTo>
                        <a:pt x="17" y="200"/>
                      </a:lnTo>
                      <a:lnTo>
                        <a:pt x="31" y="212"/>
                      </a:lnTo>
                      <a:lnTo>
                        <a:pt x="49" y="217"/>
                      </a:lnTo>
                      <a:lnTo>
                        <a:pt x="68" y="217"/>
                      </a:lnTo>
                      <a:lnTo>
                        <a:pt x="88" y="210"/>
                      </a:lnTo>
                      <a:lnTo>
                        <a:pt x="104" y="198"/>
                      </a:lnTo>
                      <a:lnTo>
                        <a:pt x="116" y="181"/>
                      </a:lnTo>
                      <a:lnTo>
                        <a:pt x="181" y="181"/>
                      </a:lnTo>
                      <a:lnTo>
                        <a:pt x="181" y="179"/>
                      </a:lnTo>
                      <a:lnTo>
                        <a:pt x="57" y="179"/>
                      </a:lnTo>
                      <a:lnTo>
                        <a:pt x="48" y="172"/>
                      </a:lnTo>
                      <a:lnTo>
                        <a:pt x="46" y="160"/>
                      </a:lnTo>
                      <a:lnTo>
                        <a:pt x="46" y="146"/>
                      </a:lnTo>
                      <a:lnTo>
                        <a:pt x="55" y="133"/>
                      </a:lnTo>
                      <a:lnTo>
                        <a:pt x="72" y="120"/>
                      </a:lnTo>
                      <a:lnTo>
                        <a:pt x="147" y="120"/>
                      </a:lnTo>
                      <a:lnTo>
                        <a:pt x="138" y="64"/>
                      </a:lnTo>
                      <a:lnTo>
                        <a:pt x="138" y="59"/>
                      </a:lnTo>
                      <a:lnTo>
                        <a:pt x="136" y="47"/>
                      </a:lnTo>
                      <a:lnTo>
                        <a:pt x="134" y="4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7" name="Freeform 13"/>
                <p:cNvSpPr>
                  <a:spLocks noChangeArrowheads="1"/>
                </p:cNvSpPr>
                <p:nvPr/>
              </p:nvSpPr>
              <p:spPr bwMode="auto">
                <a:xfrm>
                  <a:off x="2691" y="-433"/>
                  <a:ext cx="183" cy="218"/>
                </a:xfrm>
                <a:custGeom>
                  <a:avLst/>
                  <a:gdLst>
                    <a:gd name="T0" fmla="*/ 181 w 183"/>
                    <a:gd name="T1" fmla="*/ 181 h 218"/>
                    <a:gd name="T2" fmla="*/ 116 w 183"/>
                    <a:gd name="T3" fmla="*/ 181 h 218"/>
                    <a:gd name="T4" fmla="*/ 129 w 183"/>
                    <a:gd name="T5" fmla="*/ 196 h 218"/>
                    <a:gd name="T6" fmla="*/ 148 w 183"/>
                    <a:gd name="T7" fmla="*/ 202 h 218"/>
                    <a:gd name="T8" fmla="*/ 165 w 183"/>
                    <a:gd name="T9" fmla="*/ 197 h 218"/>
                    <a:gd name="T10" fmla="*/ 182 w 183"/>
                    <a:gd name="T11" fmla="*/ 188 h 218"/>
                    <a:gd name="T12" fmla="*/ 181 w 183"/>
                    <a:gd name="T13" fmla="*/ 181 h 218"/>
                  </a:gdLst>
                  <a:ahLst/>
                  <a:cxnLst>
                    <a:cxn ang="0">
                      <a:pos x="T0" y="T1"/>
                    </a:cxn>
                    <a:cxn ang="0">
                      <a:pos x="T2" y="T3"/>
                    </a:cxn>
                    <a:cxn ang="0">
                      <a:pos x="T4" y="T5"/>
                    </a:cxn>
                    <a:cxn ang="0">
                      <a:pos x="T6" y="T7"/>
                    </a:cxn>
                    <a:cxn ang="0">
                      <a:pos x="T8" y="T9"/>
                    </a:cxn>
                    <a:cxn ang="0">
                      <a:pos x="T10" y="T11"/>
                    </a:cxn>
                    <a:cxn ang="0">
                      <a:pos x="T12" y="T13"/>
                    </a:cxn>
                  </a:cxnLst>
                  <a:rect l="0" t="0" r="r" b="b"/>
                  <a:pathLst>
                    <a:path w="183" h="218">
                      <a:moveTo>
                        <a:pt x="181" y="181"/>
                      </a:moveTo>
                      <a:lnTo>
                        <a:pt x="116" y="181"/>
                      </a:lnTo>
                      <a:lnTo>
                        <a:pt x="129" y="196"/>
                      </a:lnTo>
                      <a:lnTo>
                        <a:pt x="148" y="202"/>
                      </a:lnTo>
                      <a:lnTo>
                        <a:pt x="165" y="197"/>
                      </a:lnTo>
                      <a:lnTo>
                        <a:pt x="182" y="188"/>
                      </a:lnTo>
                      <a:lnTo>
                        <a:pt x="181" y="18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8" name="Freeform 14"/>
                <p:cNvSpPr>
                  <a:spLocks noChangeArrowheads="1"/>
                </p:cNvSpPr>
                <p:nvPr/>
              </p:nvSpPr>
              <p:spPr bwMode="auto">
                <a:xfrm>
                  <a:off x="2691" y="-433"/>
                  <a:ext cx="183" cy="218"/>
                </a:xfrm>
                <a:custGeom>
                  <a:avLst/>
                  <a:gdLst>
                    <a:gd name="T0" fmla="*/ 147 w 183"/>
                    <a:gd name="T1" fmla="*/ 120 h 218"/>
                    <a:gd name="T2" fmla="*/ 72 w 183"/>
                    <a:gd name="T3" fmla="*/ 120 h 218"/>
                    <a:gd name="T4" fmla="*/ 106 w 183"/>
                    <a:gd name="T5" fmla="*/ 154 h 218"/>
                    <a:gd name="T6" fmla="*/ 97 w 183"/>
                    <a:gd name="T7" fmla="*/ 168 h 218"/>
                    <a:gd name="T8" fmla="*/ 85 w 183"/>
                    <a:gd name="T9" fmla="*/ 177 h 218"/>
                    <a:gd name="T10" fmla="*/ 73 w 183"/>
                    <a:gd name="T11" fmla="*/ 179 h 218"/>
                    <a:gd name="T12" fmla="*/ 57 w 183"/>
                    <a:gd name="T13" fmla="*/ 179 h 218"/>
                    <a:gd name="T14" fmla="*/ 181 w 183"/>
                    <a:gd name="T15" fmla="*/ 179 h 218"/>
                    <a:gd name="T16" fmla="*/ 179 w 183"/>
                    <a:gd name="T17" fmla="*/ 164 h 218"/>
                    <a:gd name="T18" fmla="*/ 160 w 183"/>
                    <a:gd name="T19" fmla="*/ 164 h 218"/>
                    <a:gd name="T20" fmla="*/ 153 w 183"/>
                    <a:gd name="T21" fmla="*/ 157 h 218"/>
                    <a:gd name="T22" fmla="*/ 151 w 183"/>
                    <a:gd name="T23" fmla="*/ 146 h 218"/>
                    <a:gd name="T24" fmla="*/ 149 w 183"/>
                    <a:gd name="T25" fmla="*/ 138 h 218"/>
                    <a:gd name="T26" fmla="*/ 148 w 183"/>
                    <a:gd name="T27" fmla="*/ 129 h 218"/>
                    <a:gd name="T28" fmla="*/ 147 w 183"/>
                    <a:gd name="T29" fmla="*/ 12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218">
                      <a:moveTo>
                        <a:pt x="147" y="120"/>
                      </a:moveTo>
                      <a:lnTo>
                        <a:pt x="72" y="120"/>
                      </a:lnTo>
                      <a:lnTo>
                        <a:pt x="106" y="154"/>
                      </a:lnTo>
                      <a:lnTo>
                        <a:pt x="97" y="168"/>
                      </a:lnTo>
                      <a:lnTo>
                        <a:pt x="85" y="177"/>
                      </a:lnTo>
                      <a:lnTo>
                        <a:pt x="73" y="179"/>
                      </a:lnTo>
                      <a:lnTo>
                        <a:pt x="57" y="179"/>
                      </a:lnTo>
                      <a:lnTo>
                        <a:pt x="181" y="179"/>
                      </a:lnTo>
                      <a:lnTo>
                        <a:pt x="179" y="164"/>
                      </a:lnTo>
                      <a:lnTo>
                        <a:pt x="160" y="164"/>
                      </a:lnTo>
                      <a:lnTo>
                        <a:pt x="153" y="157"/>
                      </a:lnTo>
                      <a:lnTo>
                        <a:pt x="151" y="146"/>
                      </a:lnTo>
                      <a:lnTo>
                        <a:pt x="149" y="138"/>
                      </a:lnTo>
                      <a:lnTo>
                        <a:pt x="148" y="129"/>
                      </a:lnTo>
                      <a:lnTo>
                        <a:pt x="147" y="12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9" name="Freeform 15"/>
                <p:cNvSpPr>
                  <a:spLocks noChangeArrowheads="1"/>
                </p:cNvSpPr>
                <p:nvPr/>
              </p:nvSpPr>
              <p:spPr bwMode="auto">
                <a:xfrm>
                  <a:off x="2691" y="-433"/>
                  <a:ext cx="183" cy="218"/>
                </a:xfrm>
                <a:custGeom>
                  <a:avLst/>
                  <a:gdLst>
                    <a:gd name="T0" fmla="*/ 178 w 183"/>
                    <a:gd name="T1" fmla="*/ 155 h 218"/>
                    <a:gd name="T2" fmla="*/ 171 w 183"/>
                    <a:gd name="T3" fmla="*/ 161 h 218"/>
                    <a:gd name="T4" fmla="*/ 167 w 183"/>
                    <a:gd name="T5" fmla="*/ 163 h 218"/>
                    <a:gd name="T6" fmla="*/ 165 w 183"/>
                    <a:gd name="T7" fmla="*/ 163 h 218"/>
                    <a:gd name="T8" fmla="*/ 160 w 183"/>
                    <a:gd name="T9" fmla="*/ 164 h 218"/>
                    <a:gd name="T10" fmla="*/ 179 w 183"/>
                    <a:gd name="T11" fmla="*/ 164 h 218"/>
                    <a:gd name="T12" fmla="*/ 178 w 183"/>
                    <a:gd name="T13" fmla="*/ 155 h 218"/>
                  </a:gdLst>
                  <a:ahLst/>
                  <a:cxnLst>
                    <a:cxn ang="0">
                      <a:pos x="T0" y="T1"/>
                    </a:cxn>
                    <a:cxn ang="0">
                      <a:pos x="T2" y="T3"/>
                    </a:cxn>
                    <a:cxn ang="0">
                      <a:pos x="T4" y="T5"/>
                    </a:cxn>
                    <a:cxn ang="0">
                      <a:pos x="T6" y="T7"/>
                    </a:cxn>
                    <a:cxn ang="0">
                      <a:pos x="T8" y="T9"/>
                    </a:cxn>
                    <a:cxn ang="0">
                      <a:pos x="T10" y="T11"/>
                    </a:cxn>
                    <a:cxn ang="0">
                      <a:pos x="T12" y="T13"/>
                    </a:cxn>
                  </a:cxnLst>
                  <a:rect l="0" t="0" r="r" b="b"/>
                  <a:pathLst>
                    <a:path w="183" h="218">
                      <a:moveTo>
                        <a:pt x="178" y="155"/>
                      </a:moveTo>
                      <a:lnTo>
                        <a:pt x="171" y="161"/>
                      </a:lnTo>
                      <a:lnTo>
                        <a:pt x="167" y="163"/>
                      </a:lnTo>
                      <a:lnTo>
                        <a:pt x="165" y="163"/>
                      </a:lnTo>
                      <a:lnTo>
                        <a:pt x="160" y="164"/>
                      </a:lnTo>
                      <a:lnTo>
                        <a:pt x="179" y="164"/>
                      </a:lnTo>
                      <a:lnTo>
                        <a:pt x="178" y="155"/>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0" name="Freeform 16"/>
                <p:cNvSpPr>
                  <a:spLocks noChangeArrowheads="1"/>
                </p:cNvSpPr>
                <p:nvPr/>
              </p:nvSpPr>
              <p:spPr bwMode="auto">
                <a:xfrm>
                  <a:off x="2691" y="-433"/>
                  <a:ext cx="183" cy="218"/>
                </a:xfrm>
                <a:custGeom>
                  <a:avLst/>
                  <a:gdLst>
                    <a:gd name="T0" fmla="*/ 77 w 183"/>
                    <a:gd name="T1" fmla="*/ 0 h 218"/>
                    <a:gd name="T2" fmla="*/ 73 w 183"/>
                    <a:gd name="T3" fmla="*/ 0 h 218"/>
                    <a:gd name="T4" fmla="*/ 68 w 183"/>
                    <a:gd name="T5" fmla="*/ 1 h 218"/>
                    <a:gd name="T6" fmla="*/ 55 w 183"/>
                    <a:gd name="T7" fmla="*/ 4 h 218"/>
                    <a:gd name="T8" fmla="*/ 41 w 183"/>
                    <a:gd name="T9" fmla="*/ 10 h 218"/>
                    <a:gd name="T10" fmla="*/ 25 w 183"/>
                    <a:gd name="T11" fmla="*/ 20 h 218"/>
                    <a:gd name="T12" fmla="*/ 7 w 183"/>
                    <a:gd name="T13" fmla="*/ 37 h 218"/>
                    <a:gd name="T14" fmla="*/ 17 w 183"/>
                    <a:gd name="T15" fmla="*/ 78 h 218"/>
                    <a:gd name="T16" fmla="*/ 38 w 183"/>
                    <a:gd name="T17" fmla="*/ 56 h 218"/>
                    <a:gd name="T18" fmla="*/ 53 w 183"/>
                    <a:gd name="T19" fmla="*/ 45 h 218"/>
                    <a:gd name="T20" fmla="*/ 76 w 183"/>
                    <a:gd name="T21" fmla="*/ 43 h 218"/>
                    <a:gd name="T22" fmla="*/ 134 w 183"/>
                    <a:gd name="T23" fmla="*/ 43 h 218"/>
                    <a:gd name="T24" fmla="*/ 127 w 183"/>
                    <a:gd name="T25" fmla="*/ 24 h 218"/>
                    <a:gd name="T26" fmla="*/ 112 w 183"/>
                    <a:gd name="T27" fmla="*/ 9 h 218"/>
                    <a:gd name="T28" fmla="*/ 94 w 183"/>
                    <a:gd name="T29" fmla="*/ 1 h 218"/>
                    <a:gd name="T30" fmla="*/ 77 w 183"/>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18">
                      <a:moveTo>
                        <a:pt x="77" y="0"/>
                      </a:moveTo>
                      <a:lnTo>
                        <a:pt x="73" y="0"/>
                      </a:lnTo>
                      <a:lnTo>
                        <a:pt x="68" y="1"/>
                      </a:lnTo>
                      <a:lnTo>
                        <a:pt x="55" y="4"/>
                      </a:lnTo>
                      <a:lnTo>
                        <a:pt x="41" y="10"/>
                      </a:lnTo>
                      <a:lnTo>
                        <a:pt x="25" y="20"/>
                      </a:lnTo>
                      <a:lnTo>
                        <a:pt x="7" y="37"/>
                      </a:lnTo>
                      <a:lnTo>
                        <a:pt x="17" y="78"/>
                      </a:lnTo>
                      <a:lnTo>
                        <a:pt x="38" y="56"/>
                      </a:lnTo>
                      <a:lnTo>
                        <a:pt x="53" y="45"/>
                      </a:lnTo>
                      <a:lnTo>
                        <a:pt x="76" y="43"/>
                      </a:lnTo>
                      <a:lnTo>
                        <a:pt x="134" y="43"/>
                      </a:lnTo>
                      <a:lnTo>
                        <a:pt x="127" y="24"/>
                      </a:lnTo>
                      <a:lnTo>
                        <a:pt x="112" y="9"/>
                      </a:lnTo>
                      <a:lnTo>
                        <a:pt x="94" y="1"/>
                      </a:lnTo>
                      <a:lnTo>
                        <a:pt x="77"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31" name="Group 17"/>
              <p:cNvGrpSpPr/>
              <p:nvPr/>
            </p:nvGrpSpPr>
            <p:grpSpPr bwMode="auto">
              <a:xfrm>
                <a:off x="2881" y="-459"/>
                <a:ext cx="190" cy="221"/>
                <a:chOff x="2881" y="-459"/>
                <a:chExt cx="190" cy="221"/>
              </a:xfrm>
            </p:grpSpPr>
            <p:sp>
              <p:nvSpPr>
                <p:cNvPr id="30732" name="Freeform 18"/>
                <p:cNvSpPr>
                  <a:spLocks noChangeArrowheads="1"/>
                </p:cNvSpPr>
                <p:nvPr/>
              </p:nvSpPr>
              <p:spPr bwMode="auto">
                <a:xfrm>
                  <a:off x="2881" y="-459"/>
                  <a:ext cx="190" cy="221"/>
                </a:xfrm>
                <a:custGeom>
                  <a:avLst/>
                  <a:gdLst>
                    <a:gd name="T0" fmla="*/ 47 w 190"/>
                    <a:gd name="T1" fmla="*/ 14 h 221"/>
                    <a:gd name="T2" fmla="*/ 0 w 190"/>
                    <a:gd name="T3" fmla="*/ 20 h 221"/>
                    <a:gd name="T4" fmla="*/ 23 w 190"/>
                    <a:gd name="T5" fmla="*/ 220 h 221"/>
                    <a:gd name="T6" fmla="*/ 71 w 190"/>
                    <a:gd name="T7" fmla="*/ 214 h 221"/>
                    <a:gd name="T8" fmla="*/ 55 w 190"/>
                    <a:gd name="T9" fmla="*/ 78 h 221"/>
                    <a:gd name="T10" fmla="*/ 69 w 190"/>
                    <a:gd name="T11" fmla="*/ 62 h 221"/>
                    <a:gd name="T12" fmla="*/ 85 w 190"/>
                    <a:gd name="T13" fmla="*/ 50 h 221"/>
                    <a:gd name="T14" fmla="*/ 110 w 190"/>
                    <a:gd name="T15" fmla="*/ 49 h 221"/>
                    <a:gd name="T16" fmla="*/ 171 w 190"/>
                    <a:gd name="T17" fmla="*/ 49 h 221"/>
                    <a:gd name="T18" fmla="*/ 169 w 190"/>
                    <a:gd name="T19" fmla="*/ 38 h 221"/>
                    <a:gd name="T20" fmla="*/ 50 w 190"/>
                    <a:gd name="T21" fmla="*/ 38 h 221"/>
                    <a:gd name="T22" fmla="*/ 47 w 190"/>
                    <a:gd name="T23" fmla="*/ 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47" y="14"/>
                      </a:moveTo>
                      <a:lnTo>
                        <a:pt x="0" y="20"/>
                      </a:lnTo>
                      <a:lnTo>
                        <a:pt x="23" y="220"/>
                      </a:lnTo>
                      <a:lnTo>
                        <a:pt x="71" y="214"/>
                      </a:lnTo>
                      <a:lnTo>
                        <a:pt x="55" y="78"/>
                      </a:lnTo>
                      <a:lnTo>
                        <a:pt x="69" y="62"/>
                      </a:lnTo>
                      <a:lnTo>
                        <a:pt x="85" y="50"/>
                      </a:lnTo>
                      <a:lnTo>
                        <a:pt x="110" y="49"/>
                      </a:lnTo>
                      <a:lnTo>
                        <a:pt x="171" y="49"/>
                      </a:lnTo>
                      <a:lnTo>
                        <a:pt x="169" y="38"/>
                      </a:lnTo>
                      <a:lnTo>
                        <a:pt x="50" y="38"/>
                      </a:lnTo>
                      <a:lnTo>
                        <a:pt x="47" y="14"/>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3" name="Freeform 19"/>
                <p:cNvSpPr>
                  <a:spLocks noChangeArrowheads="1"/>
                </p:cNvSpPr>
                <p:nvPr/>
              </p:nvSpPr>
              <p:spPr bwMode="auto">
                <a:xfrm>
                  <a:off x="2881" y="-459"/>
                  <a:ext cx="190" cy="221"/>
                </a:xfrm>
                <a:custGeom>
                  <a:avLst/>
                  <a:gdLst>
                    <a:gd name="T0" fmla="*/ 171 w 190"/>
                    <a:gd name="T1" fmla="*/ 49 h 221"/>
                    <a:gd name="T2" fmla="*/ 110 w 190"/>
                    <a:gd name="T3" fmla="*/ 49 h 221"/>
                    <a:gd name="T4" fmla="*/ 122 w 190"/>
                    <a:gd name="T5" fmla="*/ 60 h 221"/>
                    <a:gd name="T6" fmla="*/ 126 w 190"/>
                    <a:gd name="T7" fmla="*/ 83 h 221"/>
                    <a:gd name="T8" fmla="*/ 129 w 190"/>
                    <a:gd name="T9" fmla="*/ 103 h 221"/>
                    <a:gd name="T10" fmla="*/ 131 w 190"/>
                    <a:gd name="T11" fmla="*/ 122 h 221"/>
                    <a:gd name="T12" fmla="*/ 133 w 190"/>
                    <a:gd name="T13" fmla="*/ 140 h 221"/>
                    <a:gd name="T14" fmla="*/ 141 w 190"/>
                    <a:gd name="T15" fmla="*/ 205 h 221"/>
                    <a:gd name="T16" fmla="*/ 189 w 190"/>
                    <a:gd name="T17" fmla="*/ 199 h 221"/>
                    <a:gd name="T18" fmla="*/ 178 w 190"/>
                    <a:gd name="T19" fmla="*/ 99 h 221"/>
                    <a:gd name="T20" fmla="*/ 174 w 190"/>
                    <a:gd name="T21" fmla="*/ 60 h 221"/>
                    <a:gd name="T22" fmla="*/ 171 w 190"/>
                    <a:gd name="T23"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171" y="49"/>
                      </a:moveTo>
                      <a:lnTo>
                        <a:pt x="110" y="49"/>
                      </a:lnTo>
                      <a:lnTo>
                        <a:pt x="122" y="60"/>
                      </a:lnTo>
                      <a:lnTo>
                        <a:pt x="126" y="83"/>
                      </a:lnTo>
                      <a:lnTo>
                        <a:pt x="129" y="103"/>
                      </a:lnTo>
                      <a:lnTo>
                        <a:pt x="131" y="122"/>
                      </a:lnTo>
                      <a:lnTo>
                        <a:pt x="133" y="140"/>
                      </a:lnTo>
                      <a:lnTo>
                        <a:pt x="141" y="205"/>
                      </a:lnTo>
                      <a:lnTo>
                        <a:pt x="189" y="199"/>
                      </a:lnTo>
                      <a:lnTo>
                        <a:pt x="178" y="99"/>
                      </a:lnTo>
                      <a:lnTo>
                        <a:pt x="174" y="60"/>
                      </a:lnTo>
                      <a:lnTo>
                        <a:pt x="171" y="4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4" name="Freeform 20"/>
                <p:cNvSpPr>
                  <a:spLocks noChangeArrowheads="1"/>
                </p:cNvSpPr>
                <p:nvPr/>
              </p:nvSpPr>
              <p:spPr bwMode="auto">
                <a:xfrm>
                  <a:off x="2881" y="-459"/>
                  <a:ext cx="190" cy="221"/>
                </a:xfrm>
                <a:custGeom>
                  <a:avLst/>
                  <a:gdLst>
                    <a:gd name="T0" fmla="*/ 119 w 190"/>
                    <a:gd name="T1" fmla="*/ 0 h 221"/>
                    <a:gd name="T2" fmla="*/ 115 w 190"/>
                    <a:gd name="T3" fmla="*/ 0 h 221"/>
                    <a:gd name="T4" fmla="*/ 112 w 190"/>
                    <a:gd name="T5" fmla="*/ 0 h 221"/>
                    <a:gd name="T6" fmla="*/ 91 w 190"/>
                    <a:gd name="T7" fmla="*/ 6 h 221"/>
                    <a:gd name="T8" fmla="*/ 73 w 190"/>
                    <a:gd name="T9" fmla="*/ 15 h 221"/>
                    <a:gd name="T10" fmla="*/ 58 w 190"/>
                    <a:gd name="T11" fmla="*/ 29 h 221"/>
                    <a:gd name="T12" fmla="*/ 50 w 190"/>
                    <a:gd name="T13" fmla="*/ 38 h 221"/>
                    <a:gd name="T14" fmla="*/ 169 w 190"/>
                    <a:gd name="T15" fmla="*/ 38 h 221"/>
                    <a:gd name="T16" fmla="*/ 168 w 190"/>
                    <a:gd name="T17" fmla="*/ 36 h 221"/>
                    <a:gd name="T18" fmla="*/ 159 w 190"/>
                    <a:gd name="T19" fmla="*/ 17 h 221"/>
                    <a:gd name="T20" fmla="*/ 144 w 190"/>
                    <a:gd name="T21" fmla="*/ 4 h 221"/>
                    <a:gd name="T22" fmla="*/ 119 w 190"/>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119" y="0"/>
                      </a:moveTo>
                      <a:lnTo>
                        <a:pt x="115" y="0"/>
                      </a:lnTo>
                      <a:lnTo>
                        <a:pt x="112" y="0"/>
                      </a:lnTo>
                      <a:lnTo>
                        <a:pt x="91" y="6"/>
                      </a:lnTo>
                      <a:lnTo>
                        <a:pt x="73" y="15"/>
                      </a:lnTo>
                      <a:lnTo>
                        <a:pt x="58" y="29"/>
                      </a:lnTo>
                      <a:lnTo>
                        <a:pt x="50" y="38"/>
                      </a:lnTo>
                      <a:lnTo>
                        <a:pt x="169" y="38"/>
                      </a:lnTo>
                      <a:lnTo>
                        <a:pt x="168" y="36"/>
                      </a:lnTo>
                      <a:lnTo>
                        <a:pt x="159" y="17"/>
                      </a:lnTo>
                      <a:lnTo>
                        <a:pt x="144" y="4"/>
                      </a:lnTo>
                      <a:lnTo>
                        <a:pt x="119"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35" name="Group 21"/>
              <p:cNvGrpSpPr/>
              <p:nvPr/>
            </p:nvGrpSpPr>
            <p:grpSpPr bwMode="auto">
              <a:xfrm>
                <a:off x="3095" y="-526"/>
                <a:ext cx="226" cy="303"/>
                <a:chOff x="3095" y="-526"/>
                <a:chExt cx="226" cy="303"/>
              </a:xfrm>
            </p:grpSpPr>
            <p:sp>
              <p:nvSpPr>
                <p:cNvPr id="30736" name="Freeform 22"/>
                <p:cNvSpPr>
                  <a:spLocks noChangeArrowheads="1"/>
                </p:cNvSpPr>
                <p:nvPr/>
              </p:nvSpPr>
              <p:spPr bwMode="auto">
                <a:xfrm>
                  <a:off x="3095" y="-526"/>
                  <a:ext cx="226" cy="303"/>
                </a:xfrm>
                <a:custGeom>
                  <a:avLst/>
                  <a:gdLst>
                    <a:gd name="T0" fmla="*/ 165 w 226"/>
                    <a:gd name="T1" fmla="*/ 271 h 303"/>
                    <a:gd name="T2" fmla="*/ 117 w 226"/>
                    <a:gd name="T3" fmla="*/ 271 h 303"/>
                    <a:gd name="T4" fmla="*/ 112 w 226"/>
                    <a:gd name="T5" fmla="*/ 292 h 303"/>
                    <a:gd name="T6" fmla="*/ 158 w 226"/>
                    <a:gd name="T7" fmla="*/ 303 h 303"/>
                    <a:gd name="T8" fmla="*/ 165 w 226"/>
                    <a:gd name="T9" fmla="*/ 271 h 303"/>
                  </a:gdLst>
                  <a:ahLst/>
                  <a:cxnLst>
                    <a:cxn ang="0">
                      <a:pos x="T0" y="T1"/>
                    </a:cxn>
                    <a:cxn ang="0">
                      <a:pos x="T2" y="T3"/>
                    </a:cxn>
                    <a:cxn ang="0">
                      <a:pos x="T4" y="T5"/>
                    </a:cxn>
                    <a:cxn ang="0">
                      <a:pos x="T6" y="T7"/>
                    </a:cxn>
                    <a:cxn ang="0">
                      <a:pos x="T8" y="T9"/>
                    </a:cxn>
                  </a:cxnLst>
                  <a:rect l="0" t="0" r="r" b="b"/>
                  <a:pathLst>
                    <a:path w="226" h="303">
                      <a:moveTo>
                        <a:pt x="165" y="271"/>
                      </a:moveTo>
                      <a:lnTo>
                        <a:pt x="117" y="271"/>
                      </a:lnTo>
                      <a:lnTo>
                        <a:pt x="112" y="292"/>
                      </a:lnTo>
                      <a:lnTo>
                        <a:pt x="158" y="303"/>
                      </a:lnTo>
                      <a:lnTo>
                        <a:pt x="165" y="27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7" name="Freeform 23"/>
                <p:cNvSpPr>
                  <a:spLocks noChangeArrowheads="1"/>
                </p:cNvSpPr>
                <p:nvPr/>
              </p:nvSpPr>
              <p:spPr bwMode="auto">
                <a:xfrm>
                  <a:off x="3095" y="-526"/>
                  <a:ext cx="226" cy="303"/>
                </a:xfrm>
                <a:custGeom>
                  <a:avLst/>
                  <a:gdLst>
                    <a:gd name="T0" fmla="*/ 98 w 226"/>
                    <a:gd name="T1" fmla="*/ 80 h 303"/>
                    <a:gd name="T2" fmla="*/ 78 w 226"/>
                    <a:gd name="T3" fmla="*/ 82 h 303"/>
                    <a:gd name="T4" fmla="*/ 59 w 226"/>
                    <a:gd name="T5" fmla="*/ 88 h 303"/>
                    <a:gd name="T6" fmla="*/ 43 w 226"/>
                    <a:gd name="T7" fmla="*/ 98 h 303"/>
                    <a:gd name="T8" fmla="*/ 30 w 226"/>
                    <a:gd name="T9" fmla="*/ 111 h 303"/>
                    <a:gd name="T10" fmla="*/ 18 w 226"/>
                    <a:gd name="T11" fmla="*/ 126 h 303"/>
                    <a:gd name="T12" fmla="*/ 9 w 226"/>
                    <a:gd name="T13" fmla="*/ 144 h 303"/>
                    <a:gd name="T14" fmla="*/ 3 w 226"/>
                    <a:gd name="T15" fmla="*/ 163 h 303"/>
                    <a:gd name="T16" fmla="*/ 0 w 226"/>
                    <a:gd name="T17" fmla="*/ 187 h 303"/>
                    <a:gd name="T18" fmla="*/ 0 w 226"/>
                    <a:gd name="T19" fmla="*/ 209 h 303"/>
                    <a:gd name="T20" fmla="*/ 4 w 226"/>
                    <a:gd name="T21" fmla="*/ 229 h 303"/>
                    <a:gd name="T22" fmla="*/ 11 w 226"/>
                    <a:gd name="T23" fmla="*/ 247 h 303"/>
                    <a:gd name="T24" fmla="*/ 22 w 226"/>
                    <a:gd name="T25" fmla="*/ 262 h 303"/>
                    <a:gd name="T26" fmla="*/ 35 w 226"/>
                    <a:gd name="T27" fmla="*/ 274 h 303"/>
                    <a:gd name="T28" fmla="*/ 52 w 226"/>
                    <a:gd name="T29" fmla="*/ 283 h 303"/>
                    <a:gd name="T30" fmla="*/ 75 w 226"/>
                    <a:gd name="T31" fmla="*/ 286 h 303"/>
                    <a:gd name="T32" fmla="*/ 95 w 226"/>
                    <a:gd name="T33" fmla="*/ 283 h 303"/>
                    <a:gd name="T34" fmla="*/ 110 w 226"/>
                    <a:gd name="T35" fmla="*/ 275 h 303"/>
                    <a:gd name="T36" fmla="*/ 117 w 226"/>
                    <a:gd name="T37" fmla="*/ 271 h 303"/>
                    <a:gd name="T38" fmla="*/ 165 w 226"/>
                    <a:gd name="T39" fmla="*/ 271 h 303"/>
                    <a:gd name="T40" fmla="*/ 170 w 226"/>
                    <a:gd name="T41" fmla="*/ 248 h 303"/>
                    <a:gd name="T42" fmla="*/ 87 w 226"/>
                    <a:gd name="T43" fmla="*/ 248 h 303"/>
                    <a:gd name="T44" fmla="*/ 85 w 226"/>
                    <a:gd name="T45" fmla="*/ 248 h 303"/>
                    <a:gd name="T46" fmla="*/ 83 w 226"/>
                    <a:gd name="T47" fmla="*/ 248 h 303"/>
                    <a:gd name="T48" fmla="*/ 67 w 226"/>
                    <a:gd name="T49" fmla="*/ 240 h 303"/>
                    <a:gd name="T50" fmla="*/ 55 w 226"/>
                    <a:gd name="T51" fmla="*/ 226 h 303"/>
                    <a:gd name="T52" fmla="*/ 49 w 226"/>
                    <a:gd name="T53" fmla="*/ 207 h 303"/>
                    <a:gd name="T54" fmla="*/ 49 w 226"/>
                    <a:gd name="T55" fmla="*/ 185 h 303"/>
                    <a:gd name="T56" fmla="*/ 57 w 226"/>
                    <a:gd name="T57" fmla="*/ 159 h 303"/>
                    <a:gd name="T58" fmla="*/ 69 w 226"/>
                    <a:gd name="T59" fmla="*/ 140 h 303"/>
                    <a:gd name="T60" fmla="*/ 83 w 226"/>
                    <a:gd name="T61" fmla="*/ 128 h 303"/>
                    <a:gd name="T62" fmla="*/ 99 w 226"/>
                    <a:gd name="T63" fmla="*/ 123 h 303"/>
                    <a:gd name="T64" fmla="*/ 200 w 226"/>
                    <a:gd name="T65" fmla="*/ 123 h 303"/>
                    <a:gd name="T66" fmla="*/ 203 w 226"/>
                    <a:gd name="T67" fmla="*/ 109 h 303"/>
                    <a:gd name="T68" fmla="*/ 152 w 226"/>
                    <a:gd name="T69" fmla="*/ 109 h 303"/>
                    <a:gd name="T70" fmla="*/ 151 w 226"/>
                    <a:gd name="T71" fmla="*/ 109 h 303"/>
                    <a:gd name="T72" fmla="*/ 138 w 226"/>
                    <a:gd name="T73" fmla="*/ 92 h 303"/>
                    <a:gd name="T74" fmla="*/ 120 w 226"/>
                    <a:gd name="T75" fmla="*/ 83 h 303"/>
                    <a:gd name="T76" fmla="*/ 98 w 226"/>
                    <a:gd name="T77" fmla="*/ 8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6" h="303">
                      <a:moveTo>
                        <a:pt x="98" y="80"/>
                      </a:moveTo>
                      <a:lnTo>
                        <a:pt x="78" y="82"/>
                      </a:lnTo>
                      <a:lnTo>
                        <a:pt x="59" y="88"/>
                      </a:lnTo>
                      <a:lnTo>
                        <a:pt x="43" y="98"/>
                      </a:lnTo>
                      <a:lnTo>
                        <a:pt x="30" y="111"/>
                      </a:lnTo>
                      <a:lnTo>
                        <a:pt x="18" y="126"/>
                      </a:lnTo>
                      <a:lnTo>
                        <a:pt x="9" y="144"/>
                      </a:lnTo>
                      <a:lnTo>
                        <a:pt x="3" y="163"/>
                      </a:lnTo>
                      <a:lnTo>
                        <a:pt x="0" y="187"/>
                      </a:lnTo>
                      <a:lnTo>
                        <a:pt x="0" y="209"/>
                      </a:lnTo>
                      <a:lnTo>
                        <a:pt x="4" y="229"/>
                      </a:lnTo>
                      <a:lnTo>
                        <a:pt x="11" y="247"/>
                      </a:lnTo>
                      <a:lnTo>
                        <a:pt x="22" y="262"/>
                      </a:lnTo>
                      <a:lnTo>
                        <a:pt x="35" y="274"/>
                      </a:lnTo>
                      <a:lnTo>
                        <a:pt x="52" y="283"/>
                      </a:lnTo>
                      <a:lnTo>
                        <a:pt x="75" y="286"/>
                      </a:lnTo>
                      <a:lnTo>
                        <a:pt x="95" y="283"/>
                      </a:lnTo>
                      <a:lnTo>
                        <a:pt x="110" y="275"/>
                      </a:lnTo>
                      <a:lnTo>
                        <a:pt x="117" y="271"/>
                      </a:lnTo>
                      <a:lnTo>
                        <a:pt x="165" y="271"/>
                      </a:lnTo>
                      <a:lnTo>
                        <a:pt x="170" y="248"/>
                      </a:lnTo>
                      <a:lnTo>
                        <a:pt x="87" y="248"/>
                      </a:lnTo>
                      <a:lnTo>
                        <a:pt x="85" y="248"/>
                      </a:lnTo>
                      <a:lnTo>
                        <a:pt x="83" y="248"/>
                      </a:lnTo>
                      <a:lnTo>
                        <a:pt x="67" y="240"/>
                      </a:lnTo>
                      <a:lnTo>
                        <a:pt x="55" y="226"/>
                      </a:lnTo>
                      <a:lnTo>
                        <a:pt x="49" y="207"/>
                      </a:lnTo>
                      <a:lnTo>
                        <a:pt x="49" y="185"/>
                      </a:lnTo>
                      <a:lnTo>
                        <a:pt x="57" y="159"/>
                      </a:lnTo>
                      <a:lnTo>
                        <a:pt x="69" y="140"/>
                      </a:lnTo>
                      <a:lnTo>
                        <a:pt x="83" y="128"/>
                      </a:lnTo>
                      <a:lnTo>
                        <a:pt x="99" y="123"/>
                      </a:lnTo>
                      <a:lnTo>
                        <a:pt x="200" y="123"/>
                      </a:lnTo>
                      <a:lnTo>
                        <a:pt x="203" y="109"/>
                      </a:lnTo>
                      <a:lnTo>
                        <a:pt x="152" y="109"/>
                      </a:lnTo>
                      <a:lnTo>
                        <a:pt x="151" y="109"/>
                      </a:lnTo>
                      <a:lnTo>
                        <a:pt x="138" y="92"/>
                      </a:lnTo>
                      <a:lnTo>
                        <a:pt x="120" y="83"/>
                      </a:lnTo>
                      <a:lnTo>
                        <a:pt x="98" y="8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8" name="Freeform 24"/>
                <p:cNvSpPr>
                  <a:spLocks noChangeArrowheads="1"/>
                </p:cNvSpPr>
                <p:nvPr/>
              </p:nvSpPr>
              <p:spPr bwMode="auto">
                <a:xfrm>
                  <a:off x="3095" y="-526"/>
                  <a:ext cx="226" cy="303"/>
                </a:xfrm>
                <a:custGeom>
                  <a:avLst/>
                  <a:gdLst>
                    <a:gd name="T0" fmla="*/ 200 w 226"/>
                    <a:gd name="T1" fmla="*/ 123 h 303"/>
                    <a:gd name="T2" fmla="*/ 99 w 226"/>
                    <a:gd name="T3" fmla="*/ 123 h 303"/>
                    <a:gd name="T4" fmla="*/ 126 w 226"/>
                    <a:gd name="T5" fmla="*/ 131 h 303"/>
                    <a:gd name="T6" fmla="*/ 139 w 226"/>
                    <a:gd name="T7" fmla="*/ 143 h 303"/>
                    <a:gd name="T8" fmla="*/ 125 w 226"/>
                    <a:gd name="T9" fmla="*/ 225 h 303"/>
                    <a:gd name="T10" fmla="*/ 111 w 226"/>
                    <a:gd name="T11" fmla="*/ 241 h 303"/>
                    <a:gd name="T12" fmla="*/ 92 w 226"/>
                    <a:gd name="T13" fmla="*/ 248 h 303"/>
                    <a:gd name="T14" fmla="*/ 87 w 226"/>
                    <a:gd name="T15" fmla="*/ 248 h 303"/>
                    <a:gd name="T16" fmla="*/ 170 w 226"/>
                    <a:gd name="T17" fmla="*/ 248 h 303"/>
                    <a:gd name="T18" fmla="*/ 200 w 226"/>
                    <a:gd name="T19" fmla="*/ 1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303">
                      <a:moveTo>
                        <a:pt x="200" y="123"/>
                      </a:moveTo>
                      <a:lnTo>
                        <a:pt x="99" y="123"/>
                      </a:lnTo>
                      <a:lnTo>
                        <a:pt x="126" y="131"/>
                      </a:lnTo>
                      <a:lnTo>
                        <a:pt x="139" y="143"/>
                      </a:lnTo>
                      <a:lnTo>
                        <a:pt x="125" y="225"/>
                      </a:lnTo>
                      <a:lnTo>
                        <a:pt x="111" y="241"/>
                      </a:lnTo>
                      <a:lnTo>
                        <a:pt x="92" y="248"/>
                      </a:lnTo>
                      <a:lnTo>
                        <a:pt x="87" y="248"/>
                      </a:lnTo>
                      <a:lnTo>
                        <a:pt x="170" y="248"/>
                      </a:lnTo>
                      <a:lnTo>
                        <a:pt x="200" y="12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9" name="Freeform 25"/>
                <p:cNvSpPr>
                  <a:spLocks noChangeArrowheads="1"/>
                </p:cNvSpPr>
                <p:nvPr/>
              </p:nvSpPr>
              <p:spPr bwMode="auto">
                <a:xfrm>
                  <a:off x="3095" y="-526"/>
                  <a:ext cx="226" cy="303"/>
                </a:xfrm>
                <a:custGeom>
                  <a:avLst/>
                  <a:gdLst>
                    <a:gd name="T0" fmla="*/ 178 w 226"/>
                    <a:gd name="T1" fmla="*/ 0 h 303"/>
                    <a:gd name="T2" fmla="*/ 152 w 226"/>
                    <a:gd name="T3" fmla="*/ 109 h 303"/>
                    <a:gd name="T4" fmla="*/ 203 w 226"/>
                    <a:gd name="T5" fmla="*/ 109 h 303"/>
                    <a:gd name="T6" fmla="*/ 226 w 226"/>
                    <a:gd name="T7" fmla="*/ 10 h 303"/>
                    <a:gd name="T8" fmla="*/ 178 w 226"/>
                    <a:gd name="T9" fmla="*/ 0 h 303"/>
                  </a:gdLst>
                  <a:ahLst/>
                  <a:cxnLst>
                    <a:cxn ang="0">
                      <a:pos x="T0" y="T1"/>
                    </a:cxn>
                    <a:cxn ang="0">
                      <a:pos x="T2" y="T3"/>
                    </a:cxn>
                    <a:cxn ang="0">
                      <a:pos x="T4" y="T5"/>
                    </a:cxn>
                    <a:cxn ang="0">
                      <a:pos x="T6" y="T7"/>
                    </a:cxn>
                    <a:cxn ang="0">
                      <a:pos x="T8" y="T9"/>
                    </a:cxn>
                  </a:cxnLst>
                  <a:rect l="0" t="0" r="r" b="b"/>
                  <a:pathLst>
                    <a:path w="226" h="303">
                      <a:moveTo>
                        <a:pt x="178" y="0"/>
                      </a:moveTo>
                      <a:lnTo>
                        <a:pt x="152" y="109"/>
                      </a:lnTo>
                      <a:lnTo>
                        <a:pt x="203" y="109"/>
                      </a:lnTo>
                      <a:lnTo>
                        <a:pt x="226" y="10"/>
                      </a:lnTo>
                      <a:lnTo>
                        <a:pt x="178"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0740" name="Group 26"/>
            <p:cNvGrpSpPr/>
            <p:nvPr/>
          </p:nvGrpSpPr>
          <p:grpSpPr bwMode="auto">
            <a:xfrm>
              <a:off x="6102351" y="133350"/>
              <a:ext cx="749325" cy="165100"/>
              <a:chOff x="3424" y="-431"/>
              <a:chExt cx="1182" cy="260"/>
            </a:xfrm>
          </p:grpSpPr>
          <p:grpSp>
            <p:nvGrpSpPr>
              <p:cNvPr id="30741" name="Group 27"/>
              <p:cNvGrpSpPr/>
              <p:nvPr/>
            </p:nvGrpSpPr>
            <p:grpSpPr bwMode="auto">
              <a:xfrm>
                <a:off x="3424" y="-403"/>
                <a:ext cx="184" cy="224"/>
                <a:chOff x="3424" y="-403"/>
                <a:chExt cx="184" cy="224"/>
              </a:xfrm>
            </p:grpSpPr>
            <p:sp>
              <p:nvSpPr>
                <p:cNvPr id="30742" name="Freeform 28"/>
                <p:cNvSpPr>
                  <a:spLocks noChangeArrowheads="1"/>
                </p:cNvSpPr>
                <p:nvPr/>
              </p:nvSpPr>
              <p:spPr bwMode="auto">
                <a:xfrm>
                  <a:off x="3424" y="-403"/>
                  <a:ext cx="184" cy="224"/>
                </a:xfrm>
                <a:custGeom>
                  <a:avLst/>
                  <a:gdLst>
                    <a:gd name="T0" fmla="*/ 150 w 184"/>
                    <a:gd name="T1" fmla="*/ 193 h 224"/>
                    <a:gd name="T2" fmla="*/ 85 w 184"/>
                    <a:gd name="T3" fmla="*/ 193 h 224"/>
                    <a:gd name="T4" fmla="*/ 100 w 184"/>
                    <a:gd name="T5" fmla="*/ 206 h 224"/>
                    <a:gd name="T6" fmla="*/ 116 w 184"/>
                    <a:gd name="T7" fmla="*/ 218 h 224"/>
                    <a:gd name="T8" fmla="*/ 134 w 184"/>
                    <a:gd name="T9" fmla="*/ 223 h 224"/>
                    <a:gd name="T10" fmla="*/ 152 w 184"/>
                    <a:gd name="T11" fmla="*/ 223 h 224"/>
                    <a:gd name="T12" fmla="*/ 165 w 184"/>
                    <a:gd name="T13" fmla="*/ 194 h 224"/>
                    <a:gd name="T14" fmla="*/ 153 w 184"/>
                    <a:gd name="T15" fmla="*/ 194 h 224"/>
                    <a:gd name="T16" fmla="*/ 150 w 184"/>
                    <a:gd name="T17" fmla="*/ 19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24">
                      <a:moveTo>
                        <a:pt x="150" y="193"/>
                      </a:moveTo>
                      <a:lnTo>
                        <a:pt x="85" y="193"/>
                      </a:lnTo>
                      <a:lnTo>
                        <a:pt x="100" y="206"/>
                      </a:lnTo>
                      <a:lnTo>
                        <a:pt x="116" y="218"/>
                      </a:lnTo>
                      <a:lnTo>
                        <a:pt x="134" y="223"/>
                      </a:lnTo>
                      <a:lnTo>
                        <a:pt x="152" y="223"/>
                      </a:lnTo>
                      <a:lnTo>
                        <a:pt x="165" y="194"/>
                      </a:lnTo>
                      <a:lnTo>
                        <a:pt x="153" y="194"/>
                      </a:lnTo>
                      <a:lnTo>
                        <a:pt x="150" y="19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3" name="Freeform 29"/>
                <p:cNvSpPr>
                  <a:spLocks noChangeArrowheads="1"/>
                </p:cNvSpPr>
                <p:nvPr/>
              </p:nvSpPr>
              <p:spPr bwMode="auto">
                <a:xfrm>
                  <a:off x="3424" y="-403"/>
                  <a:ext cx="184" cy="224"/>
                </a:xfrm>
                <a:custGeom>
                  <a:avLst/>
                  <a:gdLst>
                    <a:gd name="T0" fmla="*/ 95 w 184"/>
                    <a:gd name="T1" fmla="*/ 79 h 224"/>
                    <a:gd name="T2" fmla="*/ 67 w 184"/>
                    <a:gd name="T3" fmla="*/ 79 h 224"/>
                    <a:gd name="T4" fmla="*/ 46 w 184"/>
                    <a:gd name="T5" fmla="*/ 83 h 224"/>
                    <a:gd name="T6" fmla="*/ 29 w 184"/>
                    <a:gd name="T7" fmla="*/ 89 h 224"/>
                    <a:gd name="T8" fmla="*/ 17 w 184"/>
                    <a:gd name="T9" fmla="*/ 97 h 224"/>
                    <a:gd name="T10" fmla="*/ 9 w 184"/>
                    <a:gd name="T11" fmla="*/ 108 h 224"/>
                    <a:gd name="T12" fmla="*/ 3 w 184"/>
                    <a:gd name="T13" fmla="*/ 120 h 224"/>
                    <a:gd name="T14" fmla="*/ 0 w 184"/>
                    <a:gd name="T15" fmla="*/ 141 h 224"/>
                    <a:gd name="T16" fmla="*/ 2 w 184"/>
                    <a:gd name="T17" fmla="*/ 160 h 224"/>
                    <a:gd name="T18" fmla="*/ 11 w 184"/>
                    <a:gd name="T19" fmla="*/ 176 h 224"/>
                    <a:gd name="T20" fmla="*/ 26 w 184"/>
                    <a:gd name="T21" fmla="*/ 188 h 224"/>
                    <a:gd name="T22" fmla="*/ 50 w 184"/>
                    <a:gd name="T23" fmla="*/ 195 h 224"/>
                    <a:gd name="T24" fmla="*/ 69 w 184"/>
                    <a:gd name="T25" fmla="*/ 196 h 224"/>
                    <a:gd name="T26" fmla="*/ 85 w 184"/>
                    <a:gd name="T27" fmla="*/ 193 h 224"/>
                    <a:gd name="T28" fmla="*/ 150 w 184"/>
                    <a:gd name="T29" fmla="*/ 193 h 224"/>
                    <a:gd name="T30" fmla="*/ 146 w 184"/>
                    <a:gd name="T31" fmla="*/ 191 h 224"/>
                    <a:gd name="T32" fmla="*/ 143 w 184"/>
                    <a:gd name="T33" fmla="*/ 182 h 224"/>
                    <a:gd name="T34" fmla="*/ 146 w 184"/>
                    <a:gd name="T35" fmla="*/ 171 h 224"/>
                    <a:gd name="T36" fmla="*/ 148 w 184"/>
                    <a:gd name="T37" fmla="*/ 165 h 224"/>
                    <a:gd name="T38" fmla="*/ 71 w 184"/>
                    <a:gd name="T39" fmla="*/ 165 h 224"/>
                    <a:gd name="T40" fmla="*/ 67 w 184"/>
                    <a:gd name="T41" fmla="*/ 165 h 224"/>
                    <a:gd name="T42" fmla="*/ 65 w 184"/>
                    <a:gd name="T43" fmla="*/ 164 h 224"/>
                    <a:gd name="T44" fmla="*/ 49 w 184"/>
                    <a:gd name="T45" fmla="*/ 153 h 224"/>
                    <a:gd name="T46" fmla="*/ 47 w 184"/>
                    <a:gd name="T47" fmla="*/ 134 h 224"/>
                    <a:gd name="T48" fmla="*/ 55 w 184"/>
                    <a:gd name="T49" fmla="*/ 121 h 224"/>
                    <a:gd name="T50" fmla="*/ 69 w 184"/>
                    <a:gd name="T51" fmla="*/ 114 h 224"/>
                    <a:gd name="T52" fmla="*/ 91 w 184"/>
                    <a:gd name="T53" fmla="*/ 111 h 224"/>
                    <a:gd name="T54" fmla="*/ 168 w 184"/>
                    <a:gd name="T55" fmla="*/ 111 h 224"/>
                    <a:gd name="T56" fmla="*/ 174 w 184"/>
                    <a:gd name="T57" fmla="*/ 93 h 224"/>
                    <a:gd name="T58" fmla="*/ 176 w 184"/>
                    <a:gd name="T59" fmla="*/ 88 h 224"/>
                    <a:gd name="T60" fmla="*/ 178 w 184"/>
                    <a:gd name="T61" fmla="*/ 83 h 224"/>
                    <a:gd name="T62" fmla="*/ 128 w 184"/>
                    <a:gd name="T63" fmla="*/ 83 h 224"/>
                    <a:gd name="T64" fmla="*/ 95 w 184"/>
                    <a:gd name="T65" fmla="*/ 7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224">
                      <a:moveTo>
                        <a:pt x="95" y="79"/>
                      </a:moveTo>
                      <a:lnTo>
                        <a:pt x="67" y="79"/>
                      </a:lnTo>
                      <a:lnTo>
                        <a:pt x="46" y="83"/>
                      </a:lnTo>
                      <a:lnTo>
                        <a:pt x="29" y="89"/>
                      </a:lnTo>
                      <a:lnTo>
                        <a:pt x="17" y="97"/>
                      </a:lnTo>
                      <a:lnTo>
                        <a:pt x="9" y="108"/>
                      </a:lnTo>
                      <a:lnTo>
                        <a:pt x="3" y="120"/>
                      </a:lnTo>
                      <a:lnTo>
                        <a:pt x="0" y="141"/>
                      </a:lnTo>
                      <a:lnTo>
                        <a:pt x="2" y="160"/>
                      </a:lnTo>
                      <a:lnTo>
                        <a:pt x="11" y="176"/>
                      </a:lnTo>
                      <a:lnTo>
                        <a:pt x="26" y="188"/>
                      </a:lnTo>
                      <a:lnTo>
                        <a:pt x="50" y="195"/>
                      </a:lnTo>
                      <a:lnTo>
                        <a:pt x="69" y="196"/>
                      </a:lnTo>
                      <a:lnTo>
                        <a:pt x="85" y="193"/>
                      </a:lnTo>
                      <a:lnTo>
                        <a:pt x="150" y="193"/>
                      </a:lnTo>
                      <a:lnTo>
                        <a:pt x="146" y="191"/>
                      </a:lnTo>
                      <a:lnTo>
                        <a:pt x="143" y="182"/>
                      </a:lnTo>
                      <a:lnTo>
                        <a:pt x="146" y="171"/>
                      </a:lnTo>
                      <a:lnTo>
                        <a:pt x="148" y="165"/>
                      </a:lnTo>
                      <a:lnTo>
                        <a:pt x="71" y="165"/>
                      </a:lnTo>
                      <a:lnTo>
                        <a:pt x="67" y="165"/>
                      </a:lnTo>
                      <a:lnTo>
                        <a:pt x="65" y="164"/>
                      </a:lnTo>
                      <a:lnTo>
                        <a:pt x="49" y="153"/>
                      </a:lnTo>
                      <a:lnTo>
                        <a:pt x="47" y="134"/>
                      </a:lnTo>
                      <a:lnTo>
                        <a:pt x="55" y="121"/>
                      </a:lnTo>
                      <a:lnTo>
                        <a:pt x="69" y="114"/>
                      </a:lnTo>
                      <a:lnTo>
                        <a:pt x="91" y="111"/>
                      </a:lnTo>
                      <a:lnTo>
                        <a:pt x="168" y="111"/>
                      </a:lnTo>
                      <a:lnTo>
                        <a:pt x="174" y="93"/>
                      </a:lnTo>
                      <a:lnTo>
                        <a:pt x="176" y="88"/>
                      </a:lnTo>
                      <a:lnTo>
                        <a:pt x="178" y="83"/>
                      </a:lnTo>
                      <a:lnTo>
                        <a:pt x="128" y="83"/>
                      </a:lnTo>
                      <a:lnTo>
                        <a:pt x="95" y="7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4" name="Freeform 30"/>
                <p:cNvSpPr>
                  <a:spLocks noChangeArrowheads="1"/>
                </p:cNvSpPr>
                <p:nvPr/>
              </p:nvSpPr>
              <p:spPr bwMode="auto">
                <a:xfrm>
                  <a:off x="3424" y="-403"/>
                  <a:ext cx="184" cy="224"/>
                </a:xfrm>
                <a:custGeom>
                  <a:avLst/>
                  <a:gdLst>
                    <a:gd name="T0" fmla="*/ 166 w 184"/>
                    <a:gd name="T1" fmla="*/ 192 h 224"/>
                    <a:gd name="T2" fmla="*/ 157 w 184"/>
                    <a:gd name="T3" fmla="*/ 194 h 224"/>
                    <a:gd name="T4" fmla="*/ 153 w 184"/>
                    <a:gd name="T5" fmla="*/ 194 h 224"/>
                    <a:gd name="T6" fmla="*/ 165 w 184"/>
                    <a:gd name="T7" fmla="*/ 194 h 224"/>
                    <a:gd name="T8" fmla="*/ 166 w 184"/>
                    <a:gd name="T9" fmla="*/ 192 h 224"/>
                  </a:gdLst>
                  <a:ahLst/>
                  <a:cxnLst>
                    <a:cxn ang="0">
                      <a:pos x="T0" y="T1"/>
                    </a:cxn>
                    <a:cxn ang="0">
                      <a:pos x="T2" y="T3"/>
                    </a:cxn>
                    <a:cxn ang="0">
                      <a:pos x="T4" y="T5"/>
                    </a:cxn>
                    <a:cxn ang="0">
                      <a:pos x="T6" y="T7"/>
                    </a:cxn>
                    <a:cxn ang="0">
                      <a:pos x="T8" y="T9"/>
                    </a:cxn>
                  </a:cxnLst>
                  <a:rect l="0" t="0" r="r" b="b"/>
                  <a:pathLst>
                    <a:path w="184" h="224">
                      <a:moveTo>
                        <a:pt x="166" y="192"/>
                      </a:moveTo>
                      <a:lnTo>
                        <a:pt x="157" y="194"/>
                      </a:lnTo>
                      <a:lnTo>
                        <a:pt x="153" y="194"/>
                      </a:lnTo>
                      <a:lnTo>
                        <a:pt x="165" y="194"/>
                      </a:lnTo>
                      <a:lnTo>
                        <a:pt x="166" y="19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5" name="Freeform 31"/>
                <p:cNvSpPr>
                  <a:spLocks noChangeArrowheads="1"/>
                </p:cNvSpPr>
                <p:nvPr/>
              </p:nvSpPr>
              <p:spPr bwMode="auto">
                <a:xfrm>
                  <a:off x="3424" y="-403"/>
                  <a:ext cx="184" cy="224"/>
                </a:xfrm>
                <a:custGeom>
                  <a:avLst/>
                  <a:gdLst>
                    <a:gd name="T0" fmla="*/ 168 w 184"/>
                    <a:gd name="T1" fmla="*/ 111 h 224"/>
                    <a:gd name="T2" fmla="*/ 91 w 184"/>
                    <a:gd name="T3" fmla="*/ 111 h 224"/>
                    <a:gd name="T4" fmla="*/ 104 w 184"/>
                    <a:gd name="T5" fmla="*/ 157 h 224"/>
                    <a:gd name="T6" fmla="*/ 93 w 184"/>
                    <a:gd name="T7" fmla="*/ 163 h 224"/>
                    <a:gd name="T8" fmla="*/ 83 w 184"/>
                    <a:gd name="T9" fmla="*/ 165 h 224"/>
                    <a:gd name="T10" fmla="*/ 148 w 184"/>
                    <a:gd name="T11" fmla="*/ 165 h 224"/>
                    <a:gd name="T12" fmla="*/ 149 w 184"/>
                    <a:gd name="T13" fmla="*/ 163 h 224"/>
                    <a:gd name="T14" fmla="*/ 155 w 184"/>
                    <a:gd name="T15" fmla="*/ 148 h 224"/>
                    <a:gd name="T16" fmla="*/ 168 w 184"/>
                    <a:gd name="T17" fmla="*/ 11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24">
                      <a:moveTo>
                        <a:pt x="168" y="111"/>
                      </a:moveTo>
                      <a:lnTo>
                        <a:pt x="91" y="111"/>
                      </a:lnTo>
                      <a:lnTo>
                        <a:pt x="104" y="157"/>
                      </a:lnTo>
                      <a:lnTo>
                        <a:pt x="93" y="163"/>
                      </a:lnTo>
                      <a:lnTo>
                        <a:pt x="83" y="165"/>
                      </a:lnTo>
                      <a:lnTo>
                        <a:pt x="148" y="165"/>
                      </a:lnTo>
                      <a:lnTo>
                        <a:pt x="149" y="163"/>
                      </a:lnTo>
                      <a:lnTo>
                        <a:pt x="155" y="148"/>
                      </a:lnTo>
                      <a:lnTo>
                        <a:pt x="168" y="11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6" name="Freeform 32"/>
                <p:cNvSpPr>
                  <a:spLocks noChangeArrowheads="1"/>
                </p:cNvSpPr>
                <p:nvPr/>
              </p:nvSpPr>
              <p:spPr bwMode="auto">
                <a:xfrm>
                  <a:off x="3424" y="-403"/>
                  <a:ext cx="184" cy="224"/>
                </a:xfrm>
                <a:custGeom>
                  <a:avLst/>
                  <a:gdLst>
                    <a:gd name="T0" fmla="*/ 179 w 184"/>
                    <a:gd name="T1" fmla="*/ 36 h 224"/>
                    <a:gd name="T2" fmla="*/ 107 w 184"/>
                    <a:gd name="T3" fmla="*/ 36 h 224"/>
                    <a:gd name="T4" fmla="*/ 118 w 184"/>
                    <a:gd name="T5" fmla="*/ 38 h 224"/>
                    <a:gd name="T6" fmla="*/ 132 w 184"/>
                    <a:gd name="T7" fmla="*/ 47 h 224"/>
                    <a:gd name="T8" fmla="*/ 134 w 184"/>
                    <a:gd name="T9" fmla="*/ 66 h 224"/>
                    <a:gd name="T10" fmla="*/ 128 w 184"/>
                    <a:gd name="T11" fmla="*/ 83 h 224"/>
                    <a:gd name="T12" fmla="*/ 178 w 184"/>
                    <a:gd name="T13" fmla="*/ 83 h 224"/>
                    <a:gd name="T14" fmla="*/ 180 w 184"/>
                    <a:gd name="T15" fmla="*/ 77 h 224"/>
                    <a:gd name="T16" fmla="*/ 183 w 184"/>
                    <a:gd name="T17" fmla="*/ 55 h 224"/>
                    <a:gd name="T18" fmla="*/ 179 w 184"/>
                    <a:gd name="T19" fmla="*/ 3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24">
                      <a:moveTo>
                        <a:pt x="179" y="36"/>
                      </a:moveTo>
                      <a:lnTo>
                        <a:pt x="107" y="36"/>
                      </a:lnTo>
                      <a:lnTo>
                        <a:pt x="118" y="38"/>
                      </a:lnTo>
                      <a:lnTo>
                        <a:pt x="132" y="47"/>
                      </a:lnTo>
                      <a:lnTo>
                        <a:pt x="134" y="66"/>
                      </a:lnTo>
                      <a:lnTo>
                        <a:pt x="128" y="83"/>
                      </a:lnTo>
                      <a:lnTo>
                        <a:pt x="178" y="83"/>
                      </a:lnTo>
                      <a:lnTo>
                        <a:pt x="180" y="77"/>
                      </a:lnTo>
                      <a:lnTo>
                        <a:pt x="183" y="55"/>
                      </a:lnTo>
                      <a:lnTo>
                        <a:pt x="179" y="36"/>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7" name="Freeform 33"/>
                <p:cNvSpPr>
                  <a:spLocks noChangeArrowheads="1"/>
                </p:cNvSpPr>
                <p:nvPr/>
              </p:nvSpPr>
              <p:spPr bwMode="auto">
                <a:xfrm>
                  <a:off x="3424" y="-403"/>
                  <a:ext cx="184" cy="224"/>
                </a:xfrm>
                <a:custGeom>
                  <a:avLst/>
                  <a:gdLst>
                    <a:gd name="T0" fmla="*/ 116 w 184"/>
                    <a:gd name="T1" fmla="*/ 0 h 224"/>
                    <a:gd name="T2" fmla="*/ 100 w 184"/>
                    <a:gd name="T3" fmla="*/ 1 h 224"/>
                    <a:gd name="T4" fmla="*/ 82 w 184"/>
                    <a:gd name="T5" fmla="*/ 4 h 224"/>
                    <a:gd name="T6" fmla="*/ 61 w 184"/>
                    <a:gd name="T7" fmla="*/ 11 h 224"/>
                    <a:gd name="T8" fmla="*/ 46 w 184"/>
                    <a:gd name="T9" fmla="*/ 16 h 224"/>
                    <a:gd name="T10" fmla="*/ 60 w 184"/>
                    <a:gd name="T11" fmla="*/ 48 h 224"/>
                    <a:gd name="T12" fmla="*/ 89 w 184"/>
                    <a:gd name="T13" fmla="*/ 39 h 224"/>
                    <a:gd name="T14" fmla="*/ 107 w 184"/>
                    <a:gd name="T15" fmla="*/ 36 h 224"/>
                    <a:gd name="T16" fmla="*/ 179 w 184"/>
                    <a:gd name="T17" fmla="*/ 36 h 224"/>
                    <a:gd name="T18" fmla="*/ 169 w 184"/>
                    <a:gd name="T19" fmla="*/ 21 h 224"/>
                    <a:gd name="T20" fmla="*/ 155 w 184"/>
                    <a:gd name="T21" fmla="*/ 10 h 224"/>
                    <a:gd name="T22" fmla="*/ 132 w 184"/>
                    <a:gd name="T23" fmla="*/ 2 h 224"/>
                    <a:gd name="T24" fmla="*/ 116 w 184"/>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24">
                      <a:moveTo>
                        <a:pt x="116" y="0"/>
                      </a:moveTo>
                      <a:lnTo>
                        <a:pt x="100" y="1"/>
                      </a:lnTo>
                      <a:lnTo>
                        <a:pt x="82" y="4"/>
                      </a:lnTo>
                      <a:lnTo>
                        <a:pt x="61" y="11"/>
                      </a:lnTo>
                      <a:lnTo>
                        <a:pt x="46" y="16"/>
                      </a:lnTo>
                      <a:lnTo>
                        <a:pt x="60" y="48"/>
                      </a:lnTo>
                      <a:lnTo>
                        <a:pt x="89" y="39"/>
                      </a:lnTo>
                      <a:lnTo>
                        <a:pt x="107" y="36"/>
                      </a:lnTo>
                      <a:lnTo>
                        <a:pt x="179" y="36"/>
                      </a:lnTo>
                      <a:lnTo>
                        <a:pt x="169" y="21"/>
                      </a:lnTo>
                      <a:lnTo>
                        <a:pt x="155" y="10"/>
                      </a:lnTo>
                      <a:lnTo>
                        <a:pt x="132" y="2"/>
                      </a:lnTo>
                      <a:lnTo>
                        <a:pt x="116"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48" name="Group 34"/>
              <p:cNvGrpSpPr/>
              <p:nvPr/>
            </p:nvGrpSpPr>
            <p:grpSpPr bwMode="auto">
              <a:xfrm>
                <a:off x="3630" y="-385"/>
                <a:ext cx="178" cy="214"/>
                <a:chOff x="3630" y="-385"/>
                <a:chExt cx="178" cy="214"/>
              </a:xfrm>
            </p:grpSpPr>
            <p:sp>
              <p:nvSpPr>
                <p:cNvPr id="30749" name="Freeform 35"/>
                <p:cNvSpPr>
                  <a:spLocks noChangeArrowheads="1"/>
                </p:cNvSpPr>
                <p:nvPr/>
              </p:nvSpPr>
              <p:spPr bwMode="auto">
                <a:xfrm>
                  <a:off x="3630" y="-385"/>
                  <a:ext cx="178" cy="214"/>
                </a:xfrm>
                <a:custGeom>
                  <a:avLst/>
                  <a:gdLst>
                    <a:gd name="T0" fmla="*/ 47 w 178"/>
                    <a:gd name="T1" fmla="*/ 9 h 214"/>
                    <a:gd name="T2" fmla="*/ 0 w 178"/>
                    <a:gd name="T3" fmla="*/ 12 h 214"/>
                    <a:gd name="T4" fmla="*/ 10 w 178"/>
                    <a:gd name="T5" fmla="*/ 214 h 214"/>
                    <a:gd name="T6" fmla="*/ 59 w 178"/>
                    <a:gd name="T7" fmla="*/ 211 h 214"/>
                    <a:gd name="T8" fmla="*/ 51 w 178"/>
                    <a:gd name="T9" fmla="*/ 74 h 214"/>
                    <a:gd name="T10" fmla="*/ 66 w 178"/>
                    <a:gd name="T11" fmla="*/ 59 h 214"/>
                    <a:gd name="T12" fmla="*/ 83 w 178"/>
                    <a:gd name="T13" fmla="*/ 48 h 214"/>
                    <a:gd name="T14" fmla="*/ 168 w 178"/>
                    <a:gd name="T15" fmla="*/ 48 h 214"/>
                    <a:gd name="T16" fmla="*/ 167 w 178"/>
                    <a:gd name="T17" fmla="*/ 39 h 214"/>
                    <a:gd name="T18" fmla="*/ 165 w 178"/>
                    <a:gd name="T19" fmla="*/ 34 h 214"/>
                    <a:gd name="T20" fmla="*/ 49 w 178"/>
                    <a:gd name="T21" fmla="*/ 34 h 214"/>
                    <a:gd name="T22" fmla="*/ 47 w 178"/>
                    <a:gd name="T23" fmla="*/ 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14">
                      <a:moveTo>
                        <a:pt x="47" y="9"/>
                      </a:moveTo>
                      <a:lnTo>
                        <a:pt x="0" y="12"/>
                      </a:lnTo>
                      <a:lnTo>
                        <a:pt x="10" y="214"/>
                      </a:lnTo>
                      <a:lnTo>
                        <a:pt x="59" y="211"/>
                      </a:lnTo>
                      <a:lnTo>
                        <a:pt x="51" y="74"/>
                      </a:lnTo>
                      <a:lnTo>
                        <a:pt x="66" y="59"/>
                      </a:lnTo>
                      <a:lnTo>
                        <a:pt x="83" y="48"/>
                      </a:lnTo>
                      <a:lnTo>
                        <a:pt x="168" y="48"/>
                      </a:lnTo>
                      <a:lnTo>
                        <a:pt x="167" y="39"/>
                      </a:lnTo>
                      <a:lnTo>
                        <a:pt x="165" y="34"/>
                      </a:lnTo>
                      <a:lnTo>
                        <a:pt x="49" y="34"/>
                      </a:lnTo>
                      <a:lnTo>
                        <a:pt x="47" y="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0" name="Freeform 36"/>
                <p:cNvSpPr>
                  <a:spLocks noChangeArrowheads="1"/>
                </p:cNvSpPr>
                <p:nvPr/>
              </p:nvSpPr>
              <p:spPr bwMode="auto">
                <a:xfrm>
                  <a:off x="3630" y="-385"/>
                  <a:ext cx="178" cy="214"/>
                </a:xfrm>
                <a:custGeom>
                  <a:avLst/>
                  <a:gdLst>
                    <a:gd name="T0" fmla="*/ 168 w 178"/>
                    <a:gd name="T1" fmla="*/ 48 h 214"/>
                    <a:gd name="T2" fmla="*/ 83 w 178"/>
                    <a:gd name="T3" fmla="*/ 48 h 214"/>
                    <a:gd name="T4" fmla="*/ 109 w 178"/>
                    <a:gd name="T5" fmla="*/ 48 h 214"/>
                    <a:gd name="T6" fmla="*/ 120 w 178"/>
                    <a:gd name="T7" fmla="*/ 61 h 214"/>
                    <a:gd name="T8" fmla="*/ 122 w 178"/>
                    <a:gd name="T9" fmla="*/ 84 h 214"/>
                    <a:gd name="T10" fmla="*/ 124 w 178"/>
                    <a:gd name="T11" fmla="*/ 104 h 214"/>
                    <a:gd name="T12" fmla="*/ 125 w 178"/>
                    <a:gd name="T13" fmla="*/ 123 h 214"/>
                    <a:gd name="T14" fmla="*/ 129 w 178"/>
                    <a:gd name="T15" fmla="*/ 206 h 214"/>
                    <a:gd name="T16" fmla="*/ 178 w 178"/>
                    <a:gd name="T17" fmla="*/ 203 h 214"/>
                    <a:gd name="T18" fmla="*/ 173 w 178"/>
                    <a:gd name="T19" fmla="*/ 102 h 214"/>
                    <a:gd name="T20" fmla="*/ 171 w 178"/>
                    <a:gd name="T21" fmla="*/ 63 h 214"/>
                    <a:gd name="T22" fmla="*/ 168 w 178"/>
                    <a:gd name="T23" fmla="*/ 4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14">
                      <a:moveTo>
                        <a:pt x="168" y="48"/>
                      </a:moveTo>
                      <a:lnTo>
                        <a:pt x="83" y="48"/>
                      </a:lnTo>
                      <a:lnTo>
                        <a:pt x="109" y="48"/>
                      </a:lnTo>
                      <a:lnTo>
                        <a:pt x="120" y="61"/>
                      </a:lnTo>
                      <a:lnTo>
                        <a:pt x="122" y="84"/>
                      </a:lnTo>
                      <a:lnTo>
                        <a:pt x="124" y="104"/>
                      </a:lnTo>
                      <a:lnTo>
                        <a:pt x="125" y="123"/>
                      </a:lnTo>
                      <a:lnTo>
                        <a:pt x="129" y="206"/>
                      </a:lnTo>
                      <a:lnTo>
                        <a:pt x="178" y="203"/>
                      </a:lnTo>
                      <a:lnTo>
                        <a:pt x="173" y="102"/>
                      </a:lnTo>
                      <a:lnTo>
                        <a:pt x="171" y="63"/>
                      </a:lnTo>
                      <a:lnTo>
                        <a:pt x="168" y="48"/>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1" name="Freeform 37"/>
                <p:cNvSpPr>
                  <a:spLocks noChangeArrowheads="1"/>
                </p:cNvSpPr>
                <p:nvPr/>
              </p:nvSpPr>
              <p:spPr bwMode="auto">
                <a:xfrm>
                  <a:off x="3630" y="-385"/>
                  <a:ext cx="178" cy="214"/>
                </a:xfrm>
                <a:custGeom>
                  <a:avLst/>
                  <a:gdLst>
                    <a:gd name="T0" fmla="*/ 122 w 178"/>
                    <a:gd name="T1" fmla="*/ 0 h 214"/>
                    <a:gd name="T2" fmla="*/ 113 w 178"/>
                    <a:gd name="T3" fmla="*/ 0 h 214"/>
                    <a:gd name="T4" fmla="*/ 92 w 178"/>
                    <a:gd name="T5" fmla="*/ 4 h 214"/>
                    <a:gd name="T6" fmla="*/ 73 w 178"/>
                    <a:gd name="T7" fmla="*/ 12 h 214"/>
                    <a:gd name="T8" fmla="*/ 57 w 178"/>
                    <a:gd name="T9" fmla="*/ 25 h 214"/>
                    <a:gd name="T10" fmla="*/ 49 w 178"/>
                    <a:gd name="T11" fmla="*/ 34 h 214"/>
                    <a:gd name="T12" fmla="*/ 165 w 178"/>
                    <a:gd name="T13" fmla="*/ 34 h 214"/>
                    <a:gd name="T14" fmla="*/ 159 w 178"/>
                    <a:gd name="T15" fmla="*/ 19 h 214"/>
                    <a:gd name="T16" fmla="*/ 144 w 178"/>
                    <a:gd name="T17" fmla="*/ 5 h 214"/>
                    <a:gd name="T18" fmla="*/ 122 w 178"/>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214">
                      <a:moveTo>
                        <a:pt x="122" y="0"/>
                      </a:moveTo>
                      <a:lnTo>
                        <a:pt x="113" y="0"/>
                      </a:lnTo>
                      <a:lnTo>
                        <a:pt x="92" y="4"/>
                      </a:lnTo>
                      <a:lnTo>
                        <a:pt x="73" y="12"/>
                      </a:lnTo>
                      <a:lnTo>
                        <a:pt x="57" y="25"/>
                      </a:lnTo>
                      <a:lnTo>
                        <a:pt x="49" y="34"/>
                      </a:lnTo>
                      <a:lnTo>
                        <a:pt x="165" y="34"/>
                      </a:lnTo>
                      <a:lnTo>
                        <a:pt x="159" y="19"/>
                      </a:lnTo>
                      <a:lnTo>
                        <a:pt x="144" y="5"/>
                      </a:lnTo>
                      <a:lnTo>
                        <a:pt x="122"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52" name="Group 38"/>
              <p:cNvGrpSpPr/>
              <p:nvPr/>
            </p:nvGrpSpPr>
            <p:grpSpPr bwMode="auto">
              <a:xfrm>
                <a:off x="3834" y="-389"/>
                <a:ext cx="147" cy="215"/>
                <a:chOff x="3834" y="-389"/>
                <a:chExt cx="147" cy="215"/>
              </a:xfrm>
            </p:grpSpPr>
            <p:sp>
              <p:nvSpPr>
                <p:cNvPr id="30753" name="Freeform 39"/>
                <p:cNvSpPr>
                  <a:spLocks noChangeArrowheads="1"/>
                </p:cNvSpPr>
                <p:nvPr/>
              </p:nvSpPr>
              <p:spPr bwMode="auto">
                <a:xfrm>
                  <a:off x="3834" y="-389"/>
                  <a:ext cx="147" cy="215"/>
                </a:xfrm>
                <a:custGeom>
                  <a:avLst/>
                  <a:gdLst>
                    <a:gd name="T0" fmla="*/ 43 w 147"/>
                    <a:gd name="T1" fmla="*/ 172 h 215"/>
                    <a:gd name="T2" fmla="*/ 17 w 147"/>
                    <a:gd name="T3" fmla="*/ 204 h 215"/>
                    <a:gd name="T4" fmla="*/ 36 w 147"/>
                    <a:gd name="T5" fmla="*/ 210 h 215"/>
                    <a:gd name="T6" fmla="*/ 55 w 147"/>
                    <a:gd name="T7" fmla="*/ 213 h 215"/>
                    <a:gd name="T8" fmla="*/ 75 w 147"/>
                    <a:gd name="T9" fmla="*/ 214 h 215"/>
                    <a:gd name="T10" fmla="*/ 99 w 147"/>
                    <a:gd name="T11" fmla="*/ 209 h 215"/>
                    <a:gd name="T12" fmla="*/ 120 w 147"/>
                    <a:gd name="T13" fmla="*/ 200 h 215"/>
                    <a:gd name="T14" fmla="*/ 137 w 147"/>
                    <a:gd name="T15" fmla="*/ 189 h 215"/>
                    <a:gd name="T16" fmla="*/ 147 w 147"/>
                    <a:gd name="T17" fmla="*/ 176 h 215"/>
                    <a:gd name="T18" fmla="*/ 62 w 147"/>
                    <a:gd name="T19" fmla="*/ 176 h 215"/>
                    <a:gd name="T20" fmla="*/ 43 w 147"/>
                    <a:gd name="T21" fmla="*/ 17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15">
                      <a:moveTo>
                        <a:pt x="43" y="172"/>
                      </a:moveTo>
                      <a:lnTo>
                        <a:pt x="17" y="204"/>
                      </a:lnTo>
                      <a:lnTo>
                        <a:pt x="36" y="210"/>
                      </a:lnTo>
                      <a:lnTo>
                        <a:pt x="55" y="213"/>
                      </a:lnTo>
                      <a:lnTo>
                        <a:pt x="75" y="214"/>
                      </a:lnTo>
                      <a:lnTo>
                        <a:pt x="99" y="209"/>
                      </a:lnTo>
                      <a:lnTo>
                        <a:pt x="120" y="200"/>
                      </a:lnTo>
                      <a:lnTo>
                        <a:pt x="137" y="189"/>
                      </a:lnTo>
                      <a:lnTo>
                        <a:pt x="147" y="176"/>
                      </a:lnTo>
                      <a:lnTo>
                        <a:pt x="62" y="176"/>
                      </a:lnTo>
                      <a:lnTo>
                        <a:pt x="43" y="17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4" name="Freeform 40"/>
                <p:cNvSpPr>
                  <a:spLocks noChangeArrowheads="1"/>
                </p:cNvSpPr>
                <p:nvPr/>
              </p:nvSpPr>
              <p:spPr bwMode="auto">
                <a:xfrm>
                  <a:off x="3834" y="-389"/>
                  <a:ext cx="147" cy="215"/>
                </a:xfrm>
                <a:custGeom>
                  <a:avLst/>
                  <a:gdLst>
                    <a:gd name="T0" fmla="*/ 77 w 147"/>
                    <a:gd name="T1" fmla="*/ 0 h 215"/>
                    <a:gd name="T2" fmla="*/ 71 w 147"/>
                    <a:gd name="T3" fmla="*/ 0 h 215"/>
                    <a:gd name="T4" fmla="*/ 65 w 147"/>
                    <a:gd name="T5" fmla="*/ 1 h 215"/>
                    <a:gd name="T6" fmla="*/ 44 w 147"/>
                    <a:gd name="T7" fmla="*/ 6 h 215"/>
                    <a:gd name="T8" fmla="*/ 25 w 147"/>
                    <a:gd name="T9" fmla="*/ 16 h 215"/>
                    <a:gd name="T10" fmla="*/ 11 w 147"/>
                    <a:gd name="T11" fmla="*/ 29 h 215"/>
                    <a:gd name="T12" fmla="*/ 2 w 147"/>
                    <a:gd name="T13" fmla="*/ 46 h 215"/>
                    <a:gd name="T14" fmla="*/ 0 w 147"/>
                    <a:gd name="T15" fmla="*/ 67 h 215"/>
                    <a:gd name="T16" fmla="*/ 5 w 147"/>
                    <a:gd name="T17" fmla="*/ 89 h 215"/>
                    <a:gd name="T18" fmla="*/ 15 w 147"/>
                    <a:gd name="T19" fmla="*/ 105 h 215"/>
                    <a:gd name="T20" fmla="*/ 27 w 147"/>
                    <a:gd name="T21" fmla="*/ 115 h 215"/>
                    <a:gd name="T22" fmla="*/ 40 w 147"/>
                    <a:gd name="T23" fmla="*/ 121 h 215"/>
                    <a:gd name="T24" fmla="*/ 55 w 147"/>
                    <a:gd name="T25" fmla="*/ 125 h 215"/>
                    <a:gd name="T26" fmla="*/ 82 w 147"/>
                    <a:gd name="T27" fmla="*/ 130 h 215"/>
                    <a:gd name="T28" fmla="*/ 94 w 147"/>
                    <a:gd name="T29" fmla="*/ 133 h 215"/>
                    <a:gd name="T30" fmla="*/ 102 w 147"/>
                    <a:gd name="T31" fmla="*/ 139 h 215"/>
                    <a:gd name="T32" fmla="*/ 106 w 147"/>
                    <a:gd name="T33" fmla="*/ 148 h 215"/>
                    <a:gd name="T34" fmla="*/ 101 w 147"/>
                    <a:gd name="T35" fmla="*/ 168 h 215"/>
                    <a:gd name="T36" fmla="*/ 82 w 147"/>
                    <a:gd name="T37" fmla="*/ 176 h 215"/>
                    <a:gd name="T38" fmla="*/ 62 w 147"/>
                    <a:gd name="T39" fmla="*/ 176 h 215"/>
                    <a:gd name="T40" fmla="*/ 147 w 147"/>
                    <a:gd name="T41" fmla="*/ 176 h 215"/>
                    <a:gd name="T42" fmla="*/ 148 w 147"/>
                    <a:gd name="T43" fmla="*/ 174 h 215"/>
                    <a:gd name="T44" fmla="*/ 154 w 147"/>
                    <a:gd name="T45" fmla="*/ 157 h 215"/>
                    <a:gd name="T46" fmla="*/ 148 w 147"/>
                    <a:gd name="T47" fmla="*/ 133 h 215"/>
                    <a:gd name="T48" fmla="*/ 139 w 147"/>
                    <a:gd name="T49" fmla="*/ 116 h 215"/>
                    <a:gd name="T50" fmla="*/ 127 w 147"/>
                    <a:gd name="T51" fmla="*/ 104 h 215"/>
                    <a:gd name="T52" fmla="*/ 113 w 147"/>
                    <a:gd name="T53" fmla="*/ 96 h 215"/>
                    <a:gd name="T54" fmla="*/ 98 w 147"/>
                    <a:gd name="T55" fmla="*/ 91 h 215"/>
                    <a:gd name="T56" fmla="*/ 69 w 147"/>
                    <a:gd name="T57" fmla="*/ 84 h 215"/>
                    <a:gd name="T58" fmla="*/ 58 w 147"/>
                    <a:gd name="T59" fmla="*/ 80 h 215"/>
                    <a:gd name="T60" fmla="*/ 50 w 147"/>
                    <a:gd name="T61" fmla="*/ 74 h 215"/>
                    <a:gd name="T62" fmla="*/ 51 w 147"/>
                    <a:gd name="T63" fmla="*/ 51 h 215"/>
                    <a:gd name="T64" fmla="*/ 64 w 147"/>
                    <a:gd name="T65" fmla="*/ 39 h 215"/>
                    <a:gd name="T66" fmla="*/ 87 w 147"/>
                    <a:gd name="T67" fmla="*/ 38 h 215"/>
                    <a:gd name="T68" fmla="*/ 109 w 147"/>
                    <a:gd name="T69" fmla="*/ 38 h 215"/>
                    <a:gd name="T70" fmla="*/ 136 w 147"/>
                    <a:gd name="T71" fmla="*/ 13 h 215"/>
                    <a:gd name="T72" fmla="*/ 118 w 147"/>
                    <a:gd name="T73" fmla="*/ 5 h 215"/>
                    <a:gd name="T74" fmla="*/ 98 w 147"/>
                    <a:gd name="T75" fmla="*/ 0 h 215"/>
                    <a:gd name="T76" fmla="*/ 77 w 147"/>
                    <a:gd name="T7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215">
                      <a:moveTo>
                        <a:pt x="77" y="0"/>
                      </a:moveTo>
                      <a:lnTo>
                        <a:pt x="71" y="0"/>
                      </a:lnTo>
                      <a:lnTo>
                        <a:pt x="65" y="1"/>
                      </a:lnTo>
                      <a:lnTo>
                        <a:pt x="44" y="6"/>
                      </a:lnTo>
                      <a:lnTo>
                        <a:pt x="25" y="16"/>
                      </a:lnTo>
                      <a:lnTo>
                        <a:pt x="11" y="29"/>
                      </a:lnTo>
                      <a:lnTo>
                        <a:pt x="2" y="46"/>
                      </a:lnTo>
                      <a:lnTo>
                        <a:pt x="0" y="67"/>
                      </a:lnTo>
                      <a:lnTo>
                        <a:pt x="5" y="89"/>
                      </a:lnTo>
                      <a:lnTo>
                        <a:pt x="15" y="105"/>
                      </a:lnTo>
                      <a:lnTo>
                        <a:pt x="27" y="115"/>
                      </a:lnTo>
                      <a:lnTo>
                        <a:pt x="40" y="121"/>
                      </a:lnTo>
                      <a:lnTo>
                        <a:pt x="55" y="125"/>
                      </a:lnTo>
                      <a:lnTo>
                        <a:pt x="82" y="130"/>
                      </a:lnTo>
                      <a:lnTo>
                        <a:pt x="94" y="133"/>
                      </a:lnTo>
                      <a:lnTo>
                        <a:pt x="102" y="139"/>
                      </a:lnTo>
                      <a:lnTo>
                        <a:pt x="106" y="148"/>
                      </a:lnTo>
                      <a:lnTo>
                        <a:pt x="101" y="168"/>
                      </a:lnTo>
                      <a:lnTo>
                        <a:pt x="82" y="176"/>
                      </a:lnTo>
                      <a:lnTo>
                        <a:pt x="62" y="176"/>
                      </a:lnTo>
                      <a:lnTo>
                        <a:pt x="147" y="176"/>
                      </a:lnTo>
                      <a:lnTo>
                        <a:pt x="148" y="174"/>
                      </a:lnTo>
                      <a:lnTo>
                        <a:pt x="154" y="157"/>
                      </a:lnTo>
                      <a:lnTo>
                        <a:pt x="148" y="133"/>
                      </a:lnTo>
                      <a:lnTo>
                        <a:pt x="139" y="116"/>
                      </a:lnTo>
                      <a:lnTo>
                        <a:pt x="127" y="104"/>
                      </a:lnTo>
                      <a:lnTo>
                        <a:pt x="113" y="96"/>
                      </a:lnTo>
                      <a:lnTo>
                        <a:pt x="98" y="91"/>
                      </a:lnTo>
                      <a:lnTo>
                        <a:pt x="69" y="84"/>
                      </a:lnTo>
                      <a:lnTo>
                        <a:pt x="58" y="80"/>
                      </a:lnTo>
                      <a:lnTo>
                        <a:pt x="50" y="74"/>
                      </a:lnTo>
                      <a:lnTo>
                        <a:pt x="51" y="51"/>
                      </a:lnTo>
                      <a:lnTo>
                        <a:pt x="64" y="39"/>
                      </a:lnTo>
                      <a:lnTo>
                        <a:pt x="87" y="38"/>
                      </a:lnTo>
                      <a:lnTo>
                        <a:pt x="109" y="38"/>
                      </a:lnTo>
                      <a:lnTo>
                        <a:pt x="136" y="13"/>
                      </a:lnTo>
                      <a:lnTo>
                        <a:pt x="118" y="5"/>
                      </a:lnTo>
                      <a:lnTo>
                        <a:pt x="98" y="0"/>
                      </a:lnTo>
                      <a:lnTo>
                        <a:pt x="77"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5" name="Freeform 41"/>
                <p:cNvSpPr>
                  <a:spLocks noChangeArrowheads="1"/>
                </p:cNvSpPr>
                <p:nvPr/>
              </p:nvSpPr>
              <p:spPr bwMode="auto">
                <a:xfrm>
                  <a:off x="3834" y="-389"/>
                  <a:ext cx="147" cy="215"/>
                </a:xfrm>
                <a:custGeom>
                  <a:avLst/>
                  <a:gdLst>
                    <a:gd name="T0" fmla="*/ 109 w 147"/>
                    <a:gd name="T1" fmla="*/ 38 h 215"/>
                    <a:gd name="T2" fmla="*/ 87 w 147"/>
                    <a:gd name="T3" fmla="*/ 38 h 215"/>
                    <a:gd name="T4" fmla="*/ 106 w 147"/>
                    <a:gd name="T5" fmla="*/ 41 h 215"/>
                    <a:gd name="T6" fmla="*/ 109 w 147"/>
                    <a:gd name="T7" fmla="*/ 38 h 215"/>
                  </a:gdLst>
                  <a:ahLst/>
                  <a:cxnLst>
                    <a:cxn ang="0">
                      <a:pos x="T0" y="T1"/>
                    </a:cxn>
                    <a:cxn ang="0">
                      <a:pos x="T2" y="T3"/>
                    </a:cxn>
                    <a:cxn ang="0">
                      <a:pos x="T4" y="T5"/>
                    </a:cxn>
                    <a:cxn ang="0">
                      <a:pos x="T6" y="T7"/>
                    </a:cxn>
                  </a:cxnLst>
                  <a:rect l="0" t="0" r="r" b="b"/>
                  <a:pathLst>
                    <a:path w="147" h="215">
                      <a:moveTo>
                        <a:pt x="109" y="38"/>
                      </a:moveTo>
                      <a:lnTo>
                        <a:pt x="87" y="38"/>
                      </a:lnTo>
                      <a:lnTo>
                        <a:pt x="106" y="41"/>
                      </a:lnTo>
                      <a:lnTo>
                        <a:pt x="109" y="38"/>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56" name="Group 42"/>
              <p:cNvGrpSpPr/>
              <p:nvPr/>
            </p:nvGrpSpPr>
            <p:grpSpPr bwMode="auto">
              <a:xfrm>
                <a:off x="3987" y="-431"/>
                <a:ext cx="296" cy="239"/>
                <a:chOff x="3987" y="-431"/>
                <a:chExt cx="296" cy="239"/>
              </a:xfrm>
            </p:grpSpPr>
            <p:sp>
              <p:nvSpPr>
                <p:cNvPr id="30757" name="Freeform 43"/>
                <p:cNvSpPr>
                  <a:spLocks noChangeArrowheads="1"/>
                </p:cNvSpPr>
                <p:nvPr/>
              </p:nvSpPr>
              <p:spPr bwMode="auto">
                <a:xfrm>
                  <a:off x="3987" y="-431"/>
                  <a:ext cx="296" cy="239"/>
                </a:xfrm>
                <a:custGeom>
                  <a:avLst/>
                  <a:gdLst>
                    <a:gd name="T0" fmla="*/ 45 w 296"/>
                    <a:gd name="T1" fmla="*/ 37 h 239"/>
                    <a:gd name="T2" fmla="*/ 0 w 296"/>
                    <a:gd name="T3" fmla="*/ 58 h 239"/>
                    <a:gd name="T4" fmla="*/ 96 w 296"/>
                    <a:gd name="T5" fmla="*/ 239 h 239"/>
                    <a:gd name="T6" fmla="*/ 144 w 296"/>
                    <a:gd name="T7" fmla="*/ 230 h 239"/>
                    <a:gd name="T8" fmla="*/ 148 w 296"/>
                    <a:gd name="T9" fmla="*/ 176 h 239"/>
                    <a:gd name="T10" fmla="*/ 108 w 296"/>
                    <a:gd name="T11" fmla="*/ 176 h 239"/>
                    <a:gd name="T12" fmla="*/ 45 w 296"/>
                    <a:gd name="T13" fmla="*/ 37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45" y="37"/>
                      </a:moveTo>
                      <a:lnTo>
                        <a:pt x="0" y="58"/>
                      </a:lnTo>
                      <a:lnTo>
                        <a:pt x="96" y="239"/>
                      </a:lnTo>
                      <a:lnTo>
                        <a:pt x="144" y="230"/>
                      </a:lnTo>
                      <a:lnTo>
                        <a:pt x="148" y="176"/>
                      </a:lnTo>
                      <a:lnTo>
                        <a:pt x="108" y="176"/>
                      </a:lnTo>
                      <a:lnTo>
                        <a:pt x="45" y="3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8" name="Freeform 44"/>
                <p:cNvSpPr>
                  <a:spLocks noChangeArrowheads="1"/>
                </p:cNvSpPr>
                <p:nvPr/>
              </p:nvSpPr>
              <p:spPr bwMode="auto">
                <a:xfrm>
                  <a:off x="3987" y="-431"/>
                  <a:ext cx="296" cy="239"/>
                </a:xfrm>
                <a:custGeom>
                  <a:avLst/>
                  <a:gdLst>
                    <a:gd name="T0" fmla="*/ 199 w 296"/>
                    <a:gd name="T1" fmla="*/ 77 h 239"/>
                    <a:gd name="T2" fmla="*/ 156 w 296"/>
                    <a:gd name="T3" fmla="*/ 77 h 239"/>
                    <a:gd name="T4" fmla="*/ 218 w 296"/>
                    <a:gd name="T5" fmla="*/ 216 h 239"/>
                    <a:gd name="T6" fmla="*/ 267 w 296"/>
                    <a:gd name="T7" fmla="*/ 207 h 239"/>
                    <a:gd name="T8" fmla="*/ 275 w 296"/>
                    <a:gd name="T9" fmla="*/ 152 h 239"/>
                    <a:gd name="T10" fmla="*/ 235 w 296"/>
                    <a:gd name="T11" fmla="*/ 152 h 239"/>
                    <a:gd name="T12" fmla="*/ 199 w 296"/>
                    <a:gd name="T13" fmla="*/ 77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199" y="77"/>
                      </a:moveTo>
                      <a:lnTo>
                        <a:pt x="156" y="77"/>
                      </a:lnTo>
                      <a:lnTo>
                        <a:pt x="218" y="216"/>
                      </a:lnTo>
                      <a:lnTo>
                        <a:pt x="267" y="207"/>
                      </a:lnTo>
                      <a:lnTo>
                        <a:pt x="275" y="152"/>
                      </a:lnTo>
                      <a:lnTo>
                        <a:pt x="235" y="152"/>
                      </a:lnTo>
                      <a:lnTo>
                        <a:pt x="199" y="7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9" name="Freeform 45"/>
                <p:cNvSpPr>
                  <a:spLocks noChangeArrowheads="1"/>
                </p:cNvSpPr>
                <p:nvPr/>
              </p:nvSpPr>
              <p:spPr bwMode="auto">
                <a:xfrm>
                  <a:off x="3987" y="-431"/>
                  <a:ext cx="296" cy="239"/>
                </a:xfrm>
                <a:custGeom>
                  <a:avLst/>
                  <a:gdLst>
                    <a:gd name="T0" fmla="*/ 172 w 296"/>
                    <a:gd name="T1" fmla="*/ 19 h 239"/>
                    <a:gd name="T2" fmla="*/ 121 w 296"/>
                    <a:gd name="T3" fmla="*/ 29 h 239"/>
                    <a:gd name="T4" fmla="*/ 108 w 296"/>
                    <a:gd name="T5" fmla="*/ 176 h 239"/>
                    <a:gd name="T6" fmla="*/ 148 w 296"/>
                    <a:gd name="T7" fmla="*/ 176 h 239"/>
                    <a:gd name="T8" fmla="*/ 156 w 296"/>
                    <a:gd name="T9" fmla="*/ 77 h 239"/>
                    <a:gd name="T10" fmla="*/ 199 w 296"/>
                    <a:gd name="T11" fmla="*/ 77 h 239"/>
                    <a:gd name="T12" fmla="*/ 172 w 296"/>
                    <a:gd name="T13" fmla="*/ 19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172" y="19"/>
                      </a:moveTo>
                      <a:lnTo>
                        <a:pt x="121" y="29"/>
                      </a:lnTo>
                      <a:lnTo>
                        <a:pt x="108" y="176"/>
                      </a:lnTo>
                      <a:lnTo>
                        <a:pt x="148" y="176"/>
                      </a:lnTo>
                      <a:lnTo>
                        <a:pt x="156" y="77"/>
                      </a:lnTo>
                      <a:lnTo>
                        <a:pt x="199" y="77"/>
                      </a:lnTo>
                      <a:lnTo>
                        <a:pt x="172" y="1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0" name="Freeform 46"/>
                <p:cNvSpPr>
                  <a:spLocks noChangeArrowheads="1"/>
                </p:cNvSpPr>
                <p:nvPr/>
              </p:nvSpPr>
              <p:spPr bwMode="auto">
                <a:xfrm>
                  <a:off x="3987" y="-431"/>
                  <a:ext cx="296" cy="239"/>
                </a:xfrm>
                <a:custGeom>
                  <a:avLst/>
                  <a:gdLst>
                    <a:gd name="T0" fmla="*/ 249 w 296"/>
                    <a:gd name="T1" fmla="*/ 0 h 239"/>
                    <a:gd name="T2" fmla="*/ 235 w 296"/>
                    <a:gd name="T3" fmla="*/ 152 h 239"/>
                    <a:gd name="T4" fmla="*/ 275 w 296"/>
                    <a:gd name="T5" fmla="*/ 152 h 239"/>
                    <a:gd name="T6" fmla="*/ 296 w 296"/>
                    <a:gd name="T7" fmla="*/ 6 h 239"/>
                    <a:gd name="T8" fmla="*/ 249 w 296"/>
                    <a:gd name="T9" fmla="*/ 0 h 239"/>
                  </a:gdLst>
                  <a:ahLst/>
                  <a:cxnLst>
                    <a:cxn ang="0">
                      <a:pos x="T0" y="T1"/>
                    </a:cxn>
                    <a:cxn ang="0">
                      <a:pos x="T2" y="T3"/>
                    </a:cxn>
                    <a:cxn ang="0">
                      <a:pos x="T4" y="T5"/>
                    </a:cxn>
                    <a:cxn ang="0">
                      <a:pos x="T6" y="T7"/>
                    </a:cxn>
                    <a:cxn ang="0">
                      <a:pos x="T8" y="T9"/>
                    </a:cxn>
                  </a:cxnLst>
                  <a:rect l="0" t="0" r="r" b="b"/>
                  <a:pathLst>
                    <a:path w="296" h="239">
                      <a:moveTo>
                        <a:pt x="249" y="0"/>
                      </a:moveTo>
                      <a:lnTo>
                        <a:pt x="235" y="152"/>
                      </a:lnTo>
                      <a:lnTo>
                        <a:pt x="275" y="152"/>
                      </a:lnTo>
                      <a:lnTo>
                        <a:pt x="296" y="6"/>
                      </a:lnTo>
                      <a:lnTo>
                        <a:pt x="249"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61" name="Group 47"/>
              <p:cNvGrpSpPr/>
              <p:nvPr/>
            </p:nvGrpSpPr>
            <p:grpSpPr bwMode="auto">
              <a:xfrm>
                <a:off x="4292" y="-427"/>
                <a:ext cx="179" cy="210"/>
                <a:chOff x="4292" y="-427"/>
                <a:chExt cx="179" cy="210"/>
              </a:xfrm>
            </p:grpSpPr>
            <p:sp>
              <p:nvSpPr>
                <p:cNvPr id="30762" name="Freeform 48"/>
                <p:cNvSpPr>
                  <a:spLocks noChangeArrowheads="1"/>
                </p:cNvSpPr>
                <p:nvPr/>
              </p:nvSpPr>
              <p:spPr bwMode="auto">
                <a:xfrm>
                  <a:off x="4292" y="-427"/>
                  <a:ext cx="179" cy="210"/>
                </a:xfrm>
                <a:custGeom>
                  <a:avLst/>
                  <a:gdLst>
                    <a:gd name="T0" fmla="*/ 104 w 179"/>
                    <a:gd name="T1" fmla="*/ 0 h 210"/>
                    <a:gd name="T2" fmla="*/ 97 w 179"/>
                    <a:gd name="T3" fmla="*/ 0 h 210"/>
                    <a:gd name="T4" fmla="*/ 76 w 179"/>
                    <a:gd name="T5" fmla="*/ 2 h 210"/>
                    <a:gd name="T6" fmla="*/ 56 w 179"/>
                    <a:gd name="T7" fmla="*/ 10 h 210"/>
                    <a:gd name="T8" fmla="*/ 39 w 179"/>
                    <a:gd name="T9" fmla="*/ 23 h 210"/>
                    <a:gd name="T10" fmla="*/ 25 w 179"/>
                    <a:gd name="T11" fmla="*/ 38 h 210"/>
                    <a:gd name="T12" fmla="*/ 13 w 179"/>
                    <a:gd name="T13" fmla="*/ 57 h 210"/>
                    <a:gd name="T14" fmla="*/ 5 w 179"/>
                    <a:gd name="T15" fmla="*/ 77 h 210"/>
                    <a:gd name="T16" fmla="*/ 3 w 179"/>
                    <a:gd name="T17" fmla="*/ 84 h 210"/>
                    <a:gd name="T18" fmla="*/ 0 w 179"/>
                    <a:gd name="T19" fmla="*/ 108 h 210"/>
                    <a:gd name="T20" fmla="*/ 0 w 179"/>
                    <a:gd name="T21" fmla="*/ 130 h 210"/>
                    <a:gd name="T22" fmla="*/ 3 w 179"/>
                    <a:gd name="T23" fmla="*/ 150 h 210"/>
                    <a:gd name="T24" fmla="*/ 11 w 179"/>
                    <a:gd name="T25" fmla="*/ 168 h 210"/>
                    <a:gd name="T26" fmla="*/ 21 w 179"/>
                    <a:gd name="T27" fmla="*/ 183 h 210"/>
                    <a:gd name="T28" fmla="*/ 35 w 179"/>
                    <a:gd name="T29" fmla="*/ 195 h 210"/>
                    <a:gd name="T30" fmla="*/ 51 w 179"/>
                    <a:gd name="T31" fmla="*/ 204 h 210"/>
                    <a:gd name="T32" fmla="*/ 75 w 179"/>
                    <a:gd name="T33" fmla="*/ 208 h 210"/>
                    <a:gd name="T34" fmla="*/ 95 w 179"/>
                    <a:gd name="T35" fmla="*/ 209 h 210"/>
                    <a:gd name="T36" fmla="*/ 114 w 179"/>
                    <a:gd name="T37" fmla="*/ 207 h 210"/>
                    <a:gd name="T38" fmla="*/ 131 w 179"/>
                    <a:gd name="T39" fmla="*/ 201 h 210"/>
                    <a:gd name="T40" fmla="*/ 147 w 179"/>
                    <a:gd name="T41" fmla="*/ 193 h 210"/>
                    <a:gd name="T42" fmla="*/ 138 w 179"/>
                    <a:gd name="T43" fmla="*/ 172 h 210"/>
                    <a:gd name="T44" fmla="*/ 96 w 179"/>
                    <a:gd name="T45" fmla="*/ 172 h 210"/>
                    <a:gd name="T46" fmla="*/ 70 w 179"/>
                    <a:gd name="T47" fmla="*/ 163 h 210"/>
                    <a:gd name="T48" fmla="*/ 55 w 179"/>
                    <a:gd name="T49" fmla="*/ 149 h 210"/>
                    <a:gd name="T50" fmla="*/ 48 w 179"/>
                    <a:gd name="T51" fmla="*/ 131 h 210"/>
                    <a:gd name="T52" fmla="*/ 48 w 179"/>
                    <a:gd name="T53" fmla="*/ 112 h 210"/>
                    <a:gd name="T54" fmla="*/ 176 w 179"/>
                    <a:gd name="T55" fmla="*/ 112 h 210"/>
                    <a:gd name="T56" fmla="*/ 177 w 179"/>
                    <a:gd name="T57" fmla="*/ 106 h 210"/>
                    <a:gd name="T58" fmla="*/ 179 w 179"/>
                    <a:gd name="T59" fmla="*/ 84 h 210"/>
                    <a:gd name="T60" fmla="*/ 179 w 179"/>
                    <a:gd name="T61" fmla="*/ 82 h 210"/>
                    <a:gd name="T62" fmla="*/ 136 w 179"/>
                    <a:gd name="T63" fmla="*/ 82 h 210"/>
                    <a:gd name="T64" fmla="*/ 60 w 179"/>
                    <a:gd name="T65" fmla="*/ 68 h 210"/>
                    <a:gd name="T66" fmla="*/ 70 w 179"/>
                    <a:gd name="T67" fmla="*/ 52 h 210"/>
                    <a:gd name="T68" fmla="*/ 85 w 179"/>
                    <a:gd name="T69" fmla="*/ 39 h 210"/>
                    <a:gd name="T70" fmla="*/ 104 w 179"/>
                    <a:gd name="T71" fmla="*/ 35 h 210"/>
                    <a:gd name="T72" fmla="*/ 166 w 179"/>
                    <a:gd name="T73" fmla="*/ 35 h 210"/>
                    <a:gd name="T74" fmla="*/ 163 w 179"/>
                    <a:gd name="T75" fmla="*/ 29 h 210"/>
                    <a:gd name="T76" fmla="*/ 150 w 179"/>
                    <a:gd name="T77" fmla="*/ 17 h 210"/>
                    <a:gd name="T78" fmla="*/ 134 w 179"/>
                    <a:gd name="T79" fmla="*/ 7 h 210"/>
                    <a:gd name="T80" fmla="*/ 111 w 179"/>
                    <a:gd name="T81" fmla="*/ 0 h 210"/>
                    <a:gd name="T82" fmla="*/ 104 w 179"/>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210">
                      <a:moveTo>
                        <a:pt x="104" y="0"/>
                      </a:moveTo>
                      <a:lnTo>
                        <a:pt x="97" y="0"/>
                      </a:lnTo>
                      <a:lnTo>
                        <a:pt x="76" y="2"/>
                      </a:lnTo>
                      <a:lnTo>
                        <a:pt x="56" y="10"/>
                      </a:lnTo>
                      <a:lnTo>
                        <a:pt x="39" y="23"/>
                      </a:lnTo>
                      <a:lnTo>
                        <a:pt x="25" y="38"/>
                      </a:lnTo>
                      <a:lnTo>
                        <a:pt x="13" y="57"/>
                      </a:lnTo>
                      <a:lnTo>
                        <a:pt x="5" y="77"/>
                      </a:lnTo>
                      <a:lnTo>
                        <a:pt x="3" y="84"/>
                      </a:lnTo>
                      <a:lnTo>
                        <a:pt x="0" y="108"/>
                      </a:lnTo>
                      <a:lnTo>
                        <a:pt x="0" y="130"/>
                      </a:lnTo>
                      <a:lnTo>
                        <a:pt x="3" y="150"/>
                      </a:lnTo>
                      <a:lnTo>
                        <a:pt x="11" y="168"/>
                      </a:lnTo>
                      <a:lnTo>
                        <a:pt x="21" y="183"/>
                      </a:lnTo>
                      <a:lnTo>
                        <a:pt x="35" y="195"/>
                      </a:lnTo>
                      <a:lnTo>
                        <a:pt x="51" y="204"/>
                      </a:lnTo>
                      <a:lnTo>
                        <a:pt x="75" y="208"/>
                      </a:lnTo>
                      <a:lnTo>
                        <a:pt x="95" y="209"/>
                      </a:lnTo>
                      <a:lnTo>
                        <a:pt x="114" y="207"/>
                      </a:lnTo>
                      <a:lnTo>
                        <a:pt x="131" y="201"/>
                      </a:lnTo>
                      <a:lnTo>
                        <a:pt x="147" y="193"/>
                      </a:lnTo>
                      <a:lnTo>
                        <a:pt x="138" y="172"/>
                      </a:lnTo>
                      <a:lnTo>
                        <a:pt x="96" y="172"/>
                      </a:lnTo>
                      <a:lnTo>
                        <a:pt x="70" y="163"/>
                      </a:lnTo>
                      <a:lnTo>
                        <a:pt x="55" y="149"/>
                      </a:lnTo>
                      <a:lnTo>
                        <a:pt x="48" y="131"/>
                      </a:lnTo>
                      <a:lnTo>
                        <a:pt x="48" y="112"/>
                      </a:lnTo>
                      <a:lnTo>
                        <a:pt x="176" y="112"/>
                      </a:lnTo>
                      <a:lnTo>
                        <a:pt x="177" y="106"/>
                      </a:lnTo>
                      <a:lnTo>
                        <a:pt x="179" y="84"/>
                      </a:lnTo>
                      <a:lnTo>
                        <a:pt x="179" y="82"/>
                      </a:lnTo>
                      <a:lnTo>
                        <a:pt x="136" y="82"/>
                      </a:lnTo>
                      <a:lnTo>
                        <a:pt x="60" y="68"/>
                      </a:lnTo>
                      <a:lnTo>
                        <a:pt x="70" y="52"/>
                      </a:lnTo>
                      <a:lnTo>
                        <a:pt x="85" y="39"/>
                      </a:lnTo>
                      <a:lnTo>
                        <a:pt x="104" y="35"/>
                      </a:lnTo>
                      <a:lnTo>
                        <a:pt x="166" y="35"/>
                      </a:lnTo>
                      <a:lnTo>
                        <a:pt x="163" y="29"/>
                      </a:lnTo>
                      <a:lnTo>
                        <a:pt x="150" y="17"/>
                      </a:lnTo>
                      <a:lnTo>
                        <a:pt x="134" y="7"/>
                      </a:lnTo>
                      <a:lnTo>
                        <a:pt x="111" y="0"/>
                      </a:lnTo>
                      <a:lnTo>
                        <a:pt x="104"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3" name="Freeform 49"/>
                <p:cNvSpPr>
                  <a:spLocks noChangeArrowheads="1"/>
                </p:cNvSpPr>
                <p:nvPr/>
              </p:nvSpPr>
              <p:spPr bwMode="auto">
                <a:xfrm>
                  <a:off x="4292" y="-427"/>
                  <a:ext cx="179" cy="210"/>
                </a:xfrm>
                <a:custGeom>
                  <a:avLst/>
                  <a:gdLst>
                    <a:gd name="T0" fmla="*/ 132 w 179"/>
                    <a:gd name="T1" fmla="*/ 157 h 210"/>
                    <a:gd name="T2" fmla="*/ 115 w 179"/>
                    <a:gd name="T3" fmla="*/ 167 h 210"/>
                    <a:gd name="T4" fmla="*/ 96 w 179"/>
                    <a:gd name="T5" fmla="*/ 172 h 210"/>
                    <a:gd name="T6" fmla="*/ 138 w 179"/>
                    <a:gd name="T7" fmla="*/ 172 h 210"/>
                    <a:gd name="T8" fmla="*/ 132 w 179"/>
                    <a:gd name="T9" fmla="*/ 157 h 210"/>
                  </a:gdLst>
                  <a:ahLst/>
                  <a:cxnLst>
                    <a:cxn ang="0">
                      <a:pos x="T0" y="T1"/>
                    </a:cxn>
                    <a:cxn ang="0">
                      <a:pos x="T2" y="T3"/>
                    </a:cxn>
                    <a:cxn ang="0">
                      <a:pos x="T4" y="T5"/>
                    </a:cxn>
                    <a:cxn ang="0">
                      <a:pos x="T6" y="T7"/>
                    </a:cxn>
                    <a:cxn ang="0">
                      <a:pos x="T8" y="T9"/>
                    </a:cxn>
                  </a:cxnLst>
                  <a:rect l="0" t="0" r="r" b="b"/>
                  <a:pathLst>
                    <a:path w="179" h="210">
                      <a:moveTo>
                        <a:pt x="132" y="157"/>
                      </a:moveTo>
                      <a:lnTo>
                        <a:pt x="115" y="167"/>
                      </a:lnTo>
                      <a:lnTo>
                        <a:pt x="96" y="172"/>
                      </a:lnTo>
                      <a:lnTo>
                        <a:pt x="138" y="172"/>
                      </a:lnTo>
                      <a:lnTo>
                        <a:pt x="132" y="15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4" name="Freeform 50"/>
                <p:cNvSpPr>
                  <a:spLocks noChangeArrowheads="1"/>
                </p:cNvSpPr>
                <p:nvPr/>
              </p:nvSpPr>
              <p:spPr bwMode="auto">
                <a:xfrm>
                  <a:off x="4292" y="-427"/>
                  <a:ext cx="179" cy="210"/>
                </a:xfrm>
                <a:custGeom>
                  <a:avLst/>
                  <a:gdLst>
                    <a:gd name="T0" fmla="*/ 176 w 179"/>
                    <a:gd name="T1" fmla="*/ 112 h 210"/>
                    <a:gd name="T2" fmla="*/ 48 w 179"/>
                    <a:gd name="T3" fmla="*/ 112 h 210"/>
                    <a:gd name="T4" fmla="*/ 172 w 179"/>
                    <a:gd name="T5" fmla="*/ 131 h 210"/>
                    <a:gd name="T6" fmla="*/ 176 w 179"/>
                    <a:gd name="T7" fmla="*/ 112 h 210"/>
                  </a:gdLst>
                  <a:ahLst/>
                  <a:cxnLst>
                    <a:cxn ang="0">
                      <a:pos x="T0" y="T1"/>
                    </a:cxn>
                    <a:cxn ang="0">
                      <a:pos x="T2" y="T3"/>
                    </a:cxn>
                    <a:cxn ang="0">
                      <a:pos x="T4" y="T5"/>
                    </a:cxn>
                    <a:cxn ang="0">
                      <a:pos x="T6" y="T7"/>
                    </a:cxn>
                  </a:cxnLst>
                  <a:rect l="0" t="0" r="r" b="b"/>
                  <a:pathLst>
                    <a:path w="179" h="210">
                      <a:moveTo>
                        <a:pt x="176" y="112"/>
                      </a:moveTo>
                      <a:lnTo>
                        <a:pt x="48" y="112"/>
                      </a:lnTo>
                      <a:lnTo>
                        <a:pt x="172" y="131"/>
                      </a:lnTo>
                      <a:lnTo>
                        <a:pt x="176" y="11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5" name="Freeform 51"/>
                <p:cNvSpPr>
                  <a:spLocks noChangeArrowheads="1"/>
                </p:cNvSpPr>
                <p:nvPr/>
              </p:nvSpPr>
              <p:spPr bwMode="auto">
                <a:xfrm>
                  <a:off x="4292" y="-427"/>
                  <a:ext cx="179" cy="210"/>
                </a:xfrm>
                <a:custGeom>
                  <a:avLst/>
                  <a:gdLst>
                    <a:gd name="T0" fmla="*/ 166 w 179"/>
                    <a:gd name="T1" fmla="*/ 35 h 210"/>
                    <a:gd name="T2" fmla="*/ 104 w 179"/>
                    <a:gd name="T3" fmla="*/ 35 h 210"/>
                    <a:gd name="T4" fmla="*/ 126 w 179"/>
                    <a:gd name="T5" fmla="*/ 45 h 210"/>
                    <a:gd name="T6" fmla="*/ 135 w 179"/>
                    <a:gd name="T7" fmla="*/ 62 h 210"/>
                    <a:gd name="T8" fmla="*/ 136 w 179"/>
                    <a:gd name="T9" fmla="*/ 82 h 210"/>
                    <a:gd name="T10" fmla="*/ 179 w 179"/>
                    <a:gd name="T11" fmla="*/ 82 h 210"/>
                    <a:gd name="T12" fmla="*/ 177 w 179"/>
                    <a:gd name="T13" fmla="*/ 62 h 210"/>
                    <a:gd name="T14" fmla="*/ 172 w 179"/>
                    <a:gd name="T15" fmla="*/ 44 h 210"/>
                    <a:gd name="T16" fmla="*/ 166 w 179"/>
                    <a:gd name="T17" fmla="*/ 3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0">
                      <a:moveTo>
                        <a:pt x="166" y="35"/>
                      </a:moveTo>
                      <a:lnTo>
                        <a:pt x="104" y="35"/>
                      </a:lnTo>
                      <a:lnTo>
                        <a:pt x="126" y="45"/>
                      </a:lnTo>
                      <a:lnTo>
                        <a:pt x="135" y="62"/>
                      </a:lnTo>
                      <a:lnTo>
                        <a:pt x="136" y="82"/>
                      </a:lnTo>
                      <a:lnTo>
                        <a:pt x="179" y="82"/>
                      </a:lnTo>
                      <a:lnTo>
                        <a:pt x="177" y="62"/>
                      </a:lnTo>
                      <a:lnTo>
                        <a:pt x="172" y="44"/>
                      </a:lnTo>
                      <a:lnTo>
                        <a:pt x="166" y="35"/>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66" name="Group 52"/>
              <p:cNvGrpSpPr/>
              <p:nvPr/>
            </p:nvGrpSpPr>
            <p:grpSpPr bwMode="auto">
              <a:xfrm>
                <a:off x="4496" y="-428"/>
                <a:ext cx="110" cy="214"/>
                <a:chOff x="4496" y="-428"/>
                <a:chExt cx="110" cy="214"/>
              </a:xfrm>
            </p:grpSpPr>
            <p:sp>
              <p:nvSpPr>
                <p:cNvPr id="30767" name="Freeform 53"/>
                <p:cNvSpPr>
                  <a:spLocks noChangeArrowheads="1"/>
                </p:cNvSpPr>
                <p:nvPr/>
              </p:nvSpPr>
              <p:spPr bwMode="auto">
                <a:xfrm>
                  <a:off x="4496" y="-428"/>
                  <a:ext cx="110" cy="214"/>
                </a:xfrm>
                <a:custGeom>
                  <a:avLst/>
                  <a:gdLst>
                    <a:gd name="T0" fmla="*/ 48 w 110"/>
                    <a:gd name="T1" fmla="*/ 9 h 214"/>
                    <a:gd name="T2" fmla="*/ 0 w 110"/>
                    <a:gd name="T3" fmla="*/ 13 h 214"/>
                    <a:gd name="T4" fmla="*/ 13 w 110"/>
                    <a:gd name="T5" fmla="*/ 214 h 214"/>
                    <a:gd name="T6" fmla="*/ 62 w 110"/>
                    <a:gd name="T7" fmla="*/ 210 h 214"/>
                    <a:gd name="T8" fmla="*/ 54 w 110"/>
                    <a:gd name="T9" fmla="*/ 85 h 214"/>
                    <a:gd name="T10" fmla="*/ 64 w 110"/>
                    <a:gd name="T11" fmla="*/ 65 h 214"/>
                    <a:gd name="T12" fmla="*/ 79 w 110"/>
                    <a:gd name="T13" fmla="*/ 51 h 214"/>
                    <a:gd name="T14" fmla="*/ 97 w 110"/>
                    <a:gd name="T15" fmla="*/ 47 h 214"/>
                    <a:gd name="T16" fmla="*/ 105 w 110"/>
                    <a:gd name="T17" fmla="*/ 47 h 214"/>
                    <a:gd name="T18" fmla="*/ 105 w 110"/>
                    <a:gd name="T19" fmla="*/ 46 h 214"/>
                    <a:gd name="T20" fmla="*/ 51 w 110"/>
                    <a:gd name="T21" fmla="*/ 46 h 214"/>
                    <a:gd name="T22" fmla="*/ 48 w 110"/>
                    <a:gd name="T23" fmla="*/ 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214">
                      <a:moveTo>
                        <a:pt x="48" y="9"/>
                      </a:moveTo>
                      <a:lnTo>
                        <a:pt x="0" y="13"/>
                      </a:lnTo>
                      <a:lnTo>
                        <a:pt x="13" y="214"/>
                      </a:lnTo>
                      <a:lnTo>
                        <a:pt x="62" y="210"/>
                      </a:lnTo>
                      <a:lnTo>
                        <a:pt x="54" y="85"/>
                      </a:lnTo>
                      <a:lnTo>
                        <a:pt x="64" y="65"/>
                      </a:lnTo>
                      <a:lnTo>
                        <a:pt x="79" y="51"/>
                      </a:lnTo>
                      <a:lnTo>
                        <a:pt x="97" y="47"/>
                      </a:lnTo>
                      <a:lnTo>
                        <a:pt x="105" y="47"/>
                      </a:lnTo>
                      <a:lnTo>
                        <a:pt x="105" y="46"/>
                      </a:lnTo>
                      <a:lnTo>
                        <a:pt x="51" y="46"/>
                      </a:lnTo>
                      <a:lnTo>
                        <a:pt x="48" y="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8" name="Freeform 54"/>
                <p:cNvSpPr>
                  <a:spLocks noChangeArrowheads="1"/>
                </p:cNvSpPr>
                <p:nvPr/>
              </p:nvSpPr>
              <p:spPr bwMode="auto">
                <a:xfrm>
                  <a:off x="4496" y="-428"/>
                  <a:ext cx="110" cy="214"/>
                </a:xfrm>
                <a:custGeom>
                  <a:avLst/>
                  <a:gdLst>
                    <a:gd name="T0" fmla="*/ 105 w 110"/>
                    <a:gd name="T1" fmla="*/ 47 h 214"/>
                    <a:gd name="T2" fmla="*/ 97 w 110"/>
                    <a:gd name="T3" fmla="*/ 47 h 214"/>
                    <a:gd name="T4" fmla="*/ 105 w 110"/>
                    <a:gd name="T5" fmla="*/ 48 h 214"/>
                    <a:gd name="T6" fmla="*/ 105 w 110"/>
                    <a:gd name="T7" fmla="*/ 47 h 214"/>
                  </a:gdLst>
                  <a:ahLst/>
                  <a:cxnLst>
                    <a:cxn ang="0">
                      <a:pos x="T0" y="T1"/>
                    </a:cxn>
                    <a:cxn ang="0">
                      <a:pos x="T2" y="T3"/>
                    </a:cxn>
                    <a:cxn ang="0">
                      <a:pos x="T4" y="T5"/>
                    </a:cxn>
                    <a:cxn ang="0">
                      <a:pos x="T6" y="T7"/>
                    </a:cxn>
                  </a:cxnLst>
                  <a:rect l="0" t="0" r="r" b="b"/>
                  <a:pathLst>
                    <a:path w="110" h="214">
                      <a:moveTo>
                        <a:pt x="105" y="47"/>
                      </a:moveTo>
                      <a:lnTo>
                        <a:pt x="97" y="47"/>
                      </a:lnTo>
                      <a:lnTo>
                        <a:pt x="105" y="48"/>
                      </a:lnTo>
                      <a:lnTo>
                        <a:pt x="105" y="4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9" name="Freeform 55"/>
                <p:cNvSpPr>
                  <a:spLocks noChangeArrowheads="1"/>
                </p:cNvSpPr>
                <p:nvPr/>
              </p:nvSpPr>
              <p:spPr bwMode="auto">
                <a:xfrm>
                  <a:off x="4496" y="-428"/>
                  <a:ext cx="110" cy="214"/>
                </a:xfrm>
                <a:custGeom>
                  <a:avLst/>
                  <a:gdLst>
                    <a:gd name="T0" fmla="*/ 102 w 110"/>
                    <a:gd name="T1" fmla="*/ 0 h 214"/>
                    <a:gd name="T2" fmla="*/ 95 w 110"/>
                    <a:gd name="T3" fmla="*/ 0 h 214"/>
                    <a:gd name="T4" fmla="*/ 75 w 110"/>
                    <a:gd name="T5" fmla="*/ 7 h 214"/>
                    <a:gd name="T6" fmla="*/ 62 w 110"/>
                    <a:gd name="T7" fmla="*/ 22 h 214"/>
                    <a:gd name="T8" fmla="*/ 53 w 110"/>
                    <a:gd name="T9" fmla="*/ 42 h 214"/>
                    <a:gd name="T10" fmla="*/ 51 w 110"/>
                    <a:gd name="T11" fmla="*/ 46 h 214"/>
                    <a:gd name="T12" fmla="*/ 105 w 110"/>
                    <a:gd name="T13" fmla="*/ 46 h 214"/>
                    <a:gd name="T14" fmla="*/ 109 w 110"/>
                    <a:gd name="T15" fmla="*/ 1 h 214"/>
                    <a:gd name="T16" fmla="*/ 106 w 110"/>
                    <a:gd name="T17" fmla="*/ 0 h 214"/>
                    <a:gd name="T18" fmla="*/ 102 w 11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14">
                      <a:moveTo>
                        <a:pt x="102" y="0"/>
                      </a:moveTo>
                      <a:lnTo>
                        <a:pt x="95" y="0"/>
                      </a:lnTo>
                      <a:lnTo>
                        <a:pt x="75" y="7"/>
                      </a:lnTo>
                      <a:lnTo>
                        <a:pt x="62" y="22"/>
                      </a:lnTo>
                      <a:lnTo>
                        <a:pt x="53" y="42"/>
                      </a:lnTo>
                      <a:lnTo>
                        <a:pt x="51" y="46"/>
                      </a:lnTo>
                      <a:lnTo>
                        <a:pt x="105" y="46"/>
                      </a:lnTo>
                      <a:lnTo>
                        <a:pt x="109" y="1"/>
                      </a:lnTo>
                      <a:lnTo>
                        <a:pt x="106" y="0"/>
                      </a:lnTo>
                      <a:lnTo>
                        <a:pt x="102"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pic>
        <p:nvPicPr>
          <p:cNvPr id="281602" name="Picture 2"/>
          <p:cNvPicPr>
            <a:picLocks noChangeAspect="1" noChangeArrowheads="1"/>
          </p:cNvPicPr>
          <p:nvPr/>
        </p:nvPicPr>
        <p:blipFill>
          <a:blip r:embed="rId4" cstate="print"/>
          <a:srcRect/>
          <a:stretch>
            <a:fillRect/>
          </a:stretch>
        </p:blipFill>
        <p:spPr bwMode="auto">
          <a:xfrm>
            <a:off x="4953000" y="3048000"/>
            <a:ext cx="3905250" cy="2324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5" name="矩形 54"/>
          <p:cNvSpPr/>
          <p:nvPr/>
        </p:nvSpPr>
        <p:spPr>
          <a:xfrm>
            <a:off x="304800" y="1944468"/>
            <a:ext cx="8839200" cy="646332"/>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defRPr/>
            </a:pPr>
            <a:r>
              <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Can we do anything to help the Earth?</a:t>
            </a:r>
            <a:endPar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4"/>
          <p:cNvSpPr>
            <a:spLocks noChangeArrowheads="1"/>
          </p:cNvSpPr>
          <p:nvPr/>
        </p:nvSpPr>
        <p:spPr bwMode="auto">
          <a:xfrm>
            <a:off x="533400" y="22098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solidFill>
                  <a:schemeClr val="tx2"/>
                </a:solidFill>
              </a:rPr>
              <a:t>We should </a:t>
            </a:r>
            <a:r>
              <a:rPr lang="en-US" altLang="zh-CN" sz="3200" dirty="0">
                <a:solidFill>
                  <a:srgbClr val="FF0000"/>
                </a:solidFill>
              </a:rPr>
              <a:t>stop throwing rubbish into rivers</a:t>
            </a:r>
            <a:r>
              <a:rPr lang="en-US" altLang="zh-CN" sz="3200" dirty="0">
                <a:solidFill>
                  <a:schemeClr val="tx2"/>
                </a:solidFill>
              </a:rPr>
              <a:t>.</a:t>
            </a:r>
          </a:p>
          <a:p>
            <a:r>
              <a:rPr lang="en-US" altLang="zh-CN" sz="3200" dirty="0">
                <a:solidFill>
                  <a:schemeClr val="tx2"/>
                </a:solidFill>
              </a:rPr>
              <a:t>We should </a:t>
            </a:r>
            <a:r>
              <a:rPr lang="en-US" altLang="zh-CN" sz="3200" dirty="0">
                <a:solidFill>
                  <a:srgbClr val="FF0000"/>
                </a:solidFill>
              </a:rPr>
              <a:t>stop cutting down so many trees</a:t>
            </a:r>
            <a:r>
              <a:rPr lang="en-US" altLang="zh-CN" sz="3200" dirty="0">
                <a:solidFill>
                  <a:schemeClr val="tx2"/>
                </a:solidFill>
              </a:rPr>
              <a:t>.</a:t>
            </a:r>
          </a:p>
          <a:p>
            <a:r>
              <a:rPr lang="en-US" altLang="zh-CN" sz="3200" dirty="0">
                <a:solidFill>
                  <a:schemeClr val="tx2"/>
                </a:solidFill>
              </a:rPr>
              <a:t>We should </a:t>
            </a:r>
            <a:r>
              <a:rPr lang="en-US" altLang="zh-CN" sz="3200" dirty="0">
                <a:solidFill>
                  <a:srgbClr val="FF0000"/>
                </a:solidFill>
              </a:rPr>
              <a:t>stop using plastic bags</a:t>
            </a:r>
            <a:r>
              <a:rPr lang="en-US" altLang="zh-CN" sz="3200" dirty="0">
                <a:solidFill>
                  <a:schemeClr val="tx2"/>
                </a:solidFill>
              </a:rPr>
              <a:t>.</a:t>
            </a:r>
            <a:endParaRPr lang="zh-CN" altLang="en-US" sz="3200" dirty="0">
              <a:solidFill>
                <a:schemeClr val="tx2"/>
              </a:solidFill>
            </a:endParaRPr>
          </a:p>
        </p:txBody>
      </p:sp>
      <p:sp>
        <p:nvSpPr>
          <p:cNvPr id="32770" name="矩形 5"/>
          <p:cNvSpPr>
            <a:spLocks noChangeArrowheads="1"/>
          </p:cNvSpPr>
          <p:nvPr/>
        </p:nvSpPr>
        <p:spPr bwMode="auto">
          <a:xfrm>
            <a:off x="3048000" y="990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dirty="0"/>
              <a:t>Let’s read</a:t>
            </a:r>
            <a:r>
              <a:rPr lang="zh-CN" altLang="en-US" sz="4000" b="1" dirty="0"/>
              <a:t>！</a:t>
            </a:r>
            <a:endParaRPr lang="en-US" altLang="zh-CN" sz="4000" b="1" dirty="0"/>
          </a:p>
        </p:txBody>
      </p:sp>
      <p:pic>
        <p:nvPicPr>
          <p:cNvPr id="5" name="Picture 2"/>
          <p:cNvPicPr>
            <a:picLocks noChangeAspect="1" noChangeArrowheads="1"/>
          </p:cNvPicPr>
          <p:nvPr/>
        </p:nvPicPr>
        <p:blipFill>
          <a:blip r:embed="rId3" cstate="email"/>
          <a:srcRect/>
          <a:stretch>
            <a:fillRect/>
          </a:stretch>
        </p:blipFill>
        <p:spPr bwMode="auto">
          <a:xfrm>
            <a:off x="381000" y="4317571"/>
            <a:ext cx="2057400" cy="1854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cstate="email"/>
          <a:srcRect/>
          <a:stretch>
            <a:fillRect/>
          </a:stretch>
        </p:blipFill>
        <p:spPr bwMode="auto">
          <a:xfrm>
            <a:off x="2743200" y="4317572"/>
            <a:ext cx="2757268"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a:blip r:embed="rId5" cstate="email"/>
          <a:srcRect/>
          <a:stretch>
            <a:fillRect/>
          </a:stretch>
        </p:blipFill>
        <p:spPr bwMode="auto">
          <a:xfrm>
            <a:off x="5772150" y="4321101"/>
            <a:ext cx="3067050" cy="1825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1066800" y="889000"/>
            <a:ext cx="6934200" cy="1828800"/>
          </a:xfrm>
          <a:prstGeom prst="rect">
            <a:avLst/>
          </a:prstGeom>
        </p:spPr>
        <p:txBody>
          <a:bodyPr spcFirstLastPara="1" wrap="none" fromWordArt="1"/>
          <a:lstStyle/>
          <a:p>
            <a:pPr algn="ctr">
              <a:buFontTx/>
              <a:buNone/>
              <a:defRPr/>
            </a:pPr>
            <a:r>
              <a:rPr lang="en-US" altLang="zh-CN" sz="4800" b="1" i="1" kern="10" dirty="0">
                <a:ln w="9525">
                  <a:solidFill>
                    <a:schemeClr val="bg1"/>
                  </a:solidFill>
                  <a:round/>
                </a:ln>
                <a:solidFill>
                  <a:srgbClr val="0070C0"/>
                </a:solidFill>
                <a:latin typeface="Times New Roman" panose="02020603050405020304"/>
                <a:cs typeface="Times New Roman" panose="02020603050405020304"/>
              </a:rPr>
              <a:t>What else should we stop doing </a:t>
            </a:r>
          </a:p>
          <a:p>
            <a:pPr algn="ctr">
              <a:buFontTx/>
              <a:buNone/>
              <a:defRPr/>
            </a:pPr>
            <a:r>
              <a:rPr lang="en-US" altLang="zh-CN" sz="4800" b="1" i="1" kern="10" dirty="0">
                <a:ln w="9525">
                  <a:solidFill>
                    <a:schemeClr val="bg1"/>
                  </a:solidFill>
                  <a:round/>
                </a:ln>
                <a:solidFill>
                  <a:srgbClr val="0070C0"/>
                </a:solidFill>
                <a:latin typeface="Times New Roman" panose="02020603050405020304"/>
                <a:cs typeface="Times New Roman" panose="02020603050405020304"/>
              </a:rPr>
              <a:t>to protect the Earth?</a:t>
            </a:r>
            <a:endParaRPr lang="zh-CN" altLang="en-US" sz="4800" b="1" i="1" kern="10" dirty="0">
              <a:ln w="9525">
                <a:solidFill>
                  <a:schemeClr val="bg1"/>
                </a:solidFill>
                <a:round/>
              </a:ln>
              <a:solidFill>
                <a:srgbClr val="0070C0"/>
              </a:solidFill>
              <a:latin typeface="Times New Roman" panose="02020603050405020304"/>
              <a:cs typeface="Times New Roman" panose="02020603050405020304"/>
            </a:endParaRPr>
          </a:p>
        </p:txBody>
      </p:sp>
      <p:pic>
        <p:nvPicPr>
          <p:cNvPr id="34818" name="Picture 5"/>
          <p:cNvPicPr>
            <a:picLocks noChangeAspect="1" noChangeArrowheads="1"/>
          </p:cNvPicPr>
          <p:nvPr/>
        </p:nvPicPr>
        <p:blipFill>
          <a:blip r:embed="rId3"/>
          <a:srcRect/>
          <a:stretch>
            <a:fillRect/>
          </a:stretch>
        </p:blipFill>
        <p:spPr bwMode="auto">
          <a:xfrm>
            <a:off x="914400" y="2717800"/>
            <a:ext cx="7543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1"/>
          <p:cNvSpPr>
            <a:spLocks noChangeArrowheads="1"/>
          </p:cNvSpPr>
          <p:nvPr/>
        </p:nvSpPr>
        <p:spPr bwMode="auto">
          <a:xfrm>
            <a:off x="609600" y="2667000"/>
            <a:ext cx="388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chemeClr val="tx2"/>
                </a:solidFill>
              </a:rPr>
              <a:t>We should</a:t>
            </a:r>
            <a:r>
              <a:rPr lang="en-US" altLang="zh-CN" sz="4800">
                <a:solidFill>
                  <a:srgbClr val="FF0000"/>
                </a:solidFill>
              </a:rPr>
              <a:t> stop killing …</a:t>
            </a:r>
            <a:endParaRPr lang="zh-CN" altLang="en-US" sz="4800"/>
          </a:p>
        </p:txBody>
      </p:sp>
      <p:pic>
        <p:nvPicPr>
          <p:cNvPr id="36866" name="Picture 5"/>
          <p:cNvPicPr>
            <a:picLocks noChangeAspect="1" noChangeArrowheads="1"/>
          </p:cNvPicPr>
          <p:nvPr/>
        </p:nvPicPr>
        <p:blipFill>
          <a:blip r:embed="rId2"/>
          <a:srcRect/>
          <a:stretch>
            <a:fillRect/>
          </a:stretch>
        </p:blipFill>
        <p:spPr bwMode="auto">
          <a:xfrm>
            <a:off x="5029200" y="1371600"/>
            <a:ext cx="34671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组合 61"/>
          <p:cNvGrpSpPr/>
          <p:nvPr/>
        </p:nvGrpSpPr>
        <p:grpSpPr bwMode="auto">
          <a:xfrm>
            <a:off x="0" y="381000"/>
            <a:ext cx="4724400" cy="838200"/>
            <a:chOff x="0" y="0"/>
            <a:chExt cx="2743200" cy="485775"/>
          </a:xfrm>
        </p:grpSpPr>
        <p:pic>
          <p:nvPicPr>
            <p:cNvPr id="7170" name="Picture 3"/>
            <p:cNvPicPr>
              <a:picLocks noChangeAspect="1" noChangeArrowheads="1"/>
            </p:cNvPicPr>
            <p:nvPr/>
          </p:nvPicPr>
          <p:blipFill>
            <a:blip r:embed="rId3" cstate="email"/>
            <a:srcRect/>
            <a:stretch>
              <a:fillRect/>
            </a:stretch>
          </p:blipFill>
          <p:spPr bwMode="auto">
            <a:xfrm>
              <a:off x="0" y="0"/>
              <a:ext cx="1143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p:cNvPicPr>
              <a:picLocks noChangeAspect="1" noChangeArrowheads="1"/>
            </p:cNvPicPr>
            <p:nvPr/>
          </p:nvPicPr>
          <p:blipFill>
            <a:blip r:embed="rId4" cstate="email"/>
            <a:srcRect/>
            <a:stretch>
              <a:fillRect/>
            </a:stretch>
          </p:blipFill>
          <p:spPr bwMode="auto">
            <a:xfrm>
              <a:off x="1209675" y="76200"/>
              <a:ext cx="15335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矩形 9"/>
          <p:cNvSpPr/>
          <p:nvPr/>
        </p:nvSpPr>
        <p:spPr>
          <a:xfrm>
            <a:off x="3505199" y="5311914"/>
            <a:ext cx="246574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defRPr/>
            </a:pPr>
            <a: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Earth</a:t>
            </a:r>
            <a:endParaRPr lang="zh-CN"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26658" name="Picture 2"/>
          <p:cNvPicPr>
            <a:picLocks noChangeAspect="1" noChangeArrowheads="1"/>
          </p:cNvPicPr>
          <p:nvPr/>
        </p:nvPicPr>
        <p:blipFill>
          <a:blip r:embed="rId5" cstate="print"/>
          <a:srcRect/>
          <a:stretch>
            <a:fillRect/>
          </a:stretch>
        </p:blipFill>
        <p:spPr bwMode="auto">
          <a:xfrm>
            <a:off x="2043440" y="1752601"/>
            <a:ext cx="5195559" cy="3352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4" name="矩形 4104"/>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矩形 1"/>
          <p:cNvSpPr>
            <a:spLocks noChangeArrowheads="1"/>
          </p:cNvSpPr>
          <p:nvPr/>
        </p:nvSpPr>
        <p:spPr bwMode="auto">
          <a:xfrm>
            <a:off x="533400" y="838200"/>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chemeClr val="tx2"/>
                </a:solidFill>
              </a:rPr>
              <a:t>We should</a:t>
            </a:r>
            <a:r>
              <a:rPr lang="en-US" altLang="zh-CN" sz="4800">
                <a:solidFill>
                  <a:srgbClr val="FF0000"/>
                </a:solidFill>
              </a:rPr>
              <a:t> stop building …</a:t>
            </a:r>
            <a:endParaRPr lang="zh-CN" altLang="en-US" sz="4800"/>
          </a:p>
        </p:txBody>
      </p:sp>
      <p:pic>
        <p:nvPicPr>
          <p:cNvPr id="297986" name="Picture 2"/>
          <p:cNvPicPr>
            <a:picLocks noChangeAspect="1" noChangeArrowheads="1"/>
          </p:cNvPicPr>
          <p:nvPr/>
        </p:nvPicPr>
        <p:blipFill>
          <a:blip r:embed="rId2" cstate="email"/>
          <a:srcRect/>
          <a:stretch>
            <a:fillRect/>
          </a:stretch>
        </p:blipFill>
        <p:spPr bwMode="auto">
          <a:xfrm>
            <a:off x="1828800" y="2057400"/>
            <a:ext cx="5105400" cy="3832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1"/>
          <p:cNvSpPr>
            <a:spLocks noChangeArrowheads="1"/>
          </p:cNvSpPr>
          <p:nvPr/>
        </p:nvSpPr>
        <p:spPr bwMode="auto">
          <a:xfrm>
            <a:off x="533400" y="1676400"/>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chemeClr val="tx2"/>
                </a:solidFill>
              </a:rPr>
              <a:t>We should</a:t>
            </a:r>
            <a:r>
              <a:rPr lang="en-US" altLang="zh-CN" sz="4800">
                <a:solidFill>
                  <a:srgbClr val="FF0000"/>
                </a:solidFill>
              </a:rPr>
              <a:t> stop doing …</a:t>
            </a:r>
            <a:endParaRPr lang="zh-CN" altLang="en-US" sz="4800"/>
          </a:p>
        </p:txBody>
      </p:sp>
      <p:sp>
        <p:nvSpPr>
          <p:cNvPr id="38914" name="object 14"/>
          <p:cNvSpPr>
            <a:spLocks noChangeArrowheads="1"/>
          </p:cNvSpPr>
          <p:nvPr/>
        </p:nvSpPr>
        <p:spPr bwMode="auto">
          <a:xfrm>
            <a:off x="381000" y="381000"/>
            <a:ext cx="3505200" cy="990600"/>
          </a:xfrm>
          <a:prstGeom prst="rect">
            <a:avLst/>
          </a:prstGeom>
          <a:blipFill dpi="0" rotWithShape="1">
            <a:blip r:embed="rId2"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zh-CN"/>
          </a:p>
        </p:txBody>
      </p:sp>
      <p:sp>
        <p:nvSpPr>
          <p:cNvPr id="38915" name="矩形 3"/>
          <p:cNvSpPr>
            <a:spLocks noChangeArrowheads="1"/>
          </p:cNvSpPr>
          <p:nvPr/>
        </p:nvSpPr>
        <p:spPr bwMode="auto">
          <a:xfrm>
            <a:off x="2971800" y="38100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chemeClr val="tx2"/>
                </a:solidFill>
              </a:rPr>
              <a:t>We should </a:t>
            </a:r>
            <a:r>
              <a:rPr lang="en-US" altLang="zh-CN" sz="3200">
                <a:solidFill>
                  <a:srgbClr val="FF0000"/>
                </a:solidFill>
              </a:rPr>
              <a:t>stop</a:t>
            </a:r>
            <a:endParaRPr lang="zh-CN" altLang="en-US" sz="3200"/>
          </a:p>
        </p:txBody>
      </p:sp>
      <p:sp>
        <p:nvSpPr>
          <p:cNvPr id="38916" name="椭圆 4"/>
          <p:cNvSpPr>
            <a:spLocks noChangeArrowheads="1"/>
          </p:cNvSpPr>
          <p:nvPr/>
        </p:nvSpPr>
        <p:spPr bwMode="auto">
          <a:xfrm>
            <a:off x="2819400" y="3581400"/>
            <a:ext cx="32766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38917" name="椭圆 5"/>
          <p:cNvSpPr>
            <a:spLocks noChangeArrowheads="1"/>
          </p:cNvSpPr>
          <p:nvPr/>
        </p:nvSpPr>
        <p:spPr bwMode="auto">
          <a:xfrm>
            <a:off x="4267200" y="4953000"/>
            <a:ext cx="24384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38918" name="椭圆 6"/>
          <p:cNvSpPr>
            <a:spLocks noChangeArrowheads="1"/>
          </p:cNvSpPr>
          <p:nvPr/>
        </p:nvSpPr>
        <p:spPr bwMode="auto">
          <a:xfrm>
            <a:off x="5715000" y="2743200"/>
            <a:ext cx="24384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38919" name="椭圆 7"/>
          <p:cNvSpPr>
            <a:spLocks noChangeArrowheads="1"/>
          </p:cNvSpPr>
          <p:nvPr/>
        </p:nvSpPr>
        <p:spPr bwMode="auto">
          <a:xfrm>
            <a:off x="533400" y="4953000"/>
            <a:ext cx="24384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38920" name="椭圆 8"/>
          <p:cNvSpPr>
            <a:spLocks noChangeArrowheads="1"/>
          </p:cNvSpPr>
          <p:nvPr/>
        </p:nvSpPr>
        <p:spPr bwMode="auto">
          <a:xfrm>
            <a:off x="533400" y="2971800"/>
            <a:ext cx="24384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38921" name="椭圆 9"/>
          <p:cNvSpPr>
            <a:spLocks noChangeArrowheads="1"/>
          </p:cNvSpPr>
          <p:nvPr/>
        </p:nvSpPr>
        <p:spPr bwMode="auto">
          <a:xfrm>
            <a:off x="6477000" y="4114800"/>
            <a:ext cx="24384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cxnSp>
        <p:nvCxnSpPr>
          <p:cNvPr id="38922" name="直接连接符 12"/>
          <p:cNvCxnSpPr>
            <a:cxnSpLocks noChangeShapeType="1"/>
            <a:endCxn id="38916" idx="1"/>
          </p:cNvCxnSpPr>
          <p:nvPr/>
        </p:nvCxnSpPr>
        <p:spPr bwMode="auto">
          <a:xfrm>
            <a:off x="2895600" y="3657600"/>
            <a:ext cx="403225" cy="79375"/>
          </a:xfrm>
          <a:prstGeom prst="line">
            <a:avLst/>
          </a:prstGeom>
          <a:noFill/>
          <a:ln w="38100">
            <a:solidFill>
              <a:schemeClr val="tx1"/>
            </a:solidFill>
            <a:round/>
          </a:ln>
          <a:extLst>
            <a:ext uri="{909E8E84-426E-40DD-AFC4-6F175D3DCCD1}">
              <a14:hiddenFill xmlns:a14="http://schemas.microsoft.com/office/drawing/2010/main">
                <a:noFill/>
              </a14:hiddenFill>
            </a:ext>
          </a:extLst>
        </p:spPr>
      </p:cxnSp>
      <p:cxnSp>
        <p:nvCxnSpPr>
          <p:cNvPr id="38923" name="直接连接符 14"/>
          <p:cNvCxnSpPr>
            <a:cxnSpLocks noChangeShapeType="1"/>
            <a:endCxn id="38916" idx="1"/>
          </p:cNvCxnSpPr>
          <p:nvPr/>
        </p:nvCxnSpPr>
        <p:spPr bwMode="auto">
          <a:xfrm flipV="1">
            <a:off x="2667000" y="4572000"/>
            <a:ext cx="838200" cy="533400"/>
          </a:xfrm>
          <a:prstGeom prst="line">
            <a:avLst/>
          </a:prstGeom>
          <a:noFill/>
          <a:ln w="38100">
            <a:solidFill>
              <a:schemeClr val="tx1"/>
            </a:solidFill>
            <a:round/>
          </a:ln>
          <a:extLst>
            <a:ext uri="{909E8E84-426E-40DD-AFC4-6F175D3DCCD1}">
              <a14:hiddenFill xmlns:a14="http://schemas.microsoft.com/office/drawing/2010/main">
                <a:noFill/>
              </a14:hiddenFill>
            </a:ext>
          </a:extLst>
        </p:spPr>
      </p:cxnSp>
      <p:cxnSp>
        <p:nvCxnSpPr>
          <p:cNvPr id="38924" name="直接连接符 16"/>
          <p:cNvCxnSpPr>
            <a:cxnSpLocks noChangeShapeType="1"/>
            <a:endCxn id="38916" idx="1"/>
          </p:cNvCxnSpPr>
          <p:nvPr/>
        </p:nvCxnSpPr>
        <p:spPr bwMode="auto">
          <a:xfrm>
            <a:off x="4876800" y="4648200"/>
            <a:ext cx="838200" cy="304800"/>
          </a:xfrm>
          <a:prstGeom prst="line">
            <a:avLst/>
          </a:prstGeom>
          <a:noFill/>
          <a:ln w="38100">
            <a:solidFill>
              <a:schemeClr val="tx1"/>
            </a:solidFill>
            <a:round/>
          </a:ln>
          <a:extLst>
            <a:ext uri="{909E8E84-426E-40DD-AFC4-6F175D3DCCD1}">
              <a14:hiddenFill xmlns:a14="http://schemas.microsoft.com/office/drawing/2010/main">
                <a:noFill/>
              </a14:hiddenFill>
            </a:ext>
          </a:extLst>
        </p:spPr>
      </p:cxnSp>
      <p:cxnSp>
        <p:nvCxnSpPr>
          <p:cNvPr id="38925" name="直接连接符 19"/>
          <p:cNvCxnSpPr>
            <a:cxnSpLocks noChangeShapeType="1"/>
            <a:endCxn id="38916" idx="1"/>
          </p:cNvCxnSpPr>
          <p:nvPr/>
        </p:nvCxnSpPr>
        <p:spPr bwMode="auto">
          <a:xfrm>
            <a:off x="6096000" y="4191000"/>
            <a:ext cx="814388" cy="79375"/>
          </a:xfrm>
          <a:prstGeom prst="line">
            <a:avLst/>
          </a:prstGeom>
          <a:noFill/>
          <a:ln w="38100">
            <a:solidFill>
              <a:schemeClr val="tx1"/>
            </a:solidFill>
            <a:round/>
          </a:ln>
          <a:extLst>
            <a:ext uri="{909E8E84-426E-40DD-AFC4-6F175D3DCCD1}">
              <a14:hiddenFill xmlns:a14="http://schemas.microsoft.com/office/drawing/2010/main">
                <a:noFill/>
              </a14:hiddenFill>
            </a:ext>
          </a:extLst>
        </p:spPr>
      </p:cxnSp>
      <p:cxnSp>
        <p:nvCxnSpPr>
          <p:cNvPr id="38926" name="直接连接符 21"/>
          <p:cNvCxnSpPr>
            <a:cxnSpLocks noChangeShapeType="1"/>
            <a:stCxn id="38916" idx="7"/>
            <a:endCxn id="38916" idx="1"/>
          </p:cNvCxnSpPr>
          <p:nvPr/>
        </p:nvCxnSpPr>
        <p:spPr bwMode="auto">
          <a:xfrm rot="5400000" flipH="1" flipV="1">
            <a:off x="5626100" y="3495675"/>
            <a:ext cx="231775" cy="250825"/>
          </a:xfrm>
          <a:prstGeom prst="line">
            <a:avLst/>
          </a:prstGeom>
          <a:noFill/>
          <a:ln w="38100">
            <a:solidFill>
              <a:schemeClr val="tx1"/>
            </a:solidFill>
            <a:round/>
          </a:ln>
          <a:extLst>
            <a:ext uri="{909E8E84-426E-40DD-AFC4-6F175D3DCCD1}">
              <a14:hiddenFill xmlns:a14="http://schemas.microsoft.com/office/drawing/2010/main">
                <a:noFill/>
              </a14:hiddenFill>
            </a:ext>
          </a:extLst>
        </p:spPr>
      </p:cxnSp>
      <p:sp>
        <p:nvSpPr>
          <p:cNvPr id="26" name="矩形 25"/>
          <p:cNvSpPr>
            <a:spLocks noChangeArrowheads="1"/>
          </p:cNvSpPr>
          <p:nvPr/>
        </p:nvSpPr>
        <p:spPr bwMode="auto">
          <a:xfrm>
            <a:off x="762000" y="3200400"/>
            <a:ext cx="1941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a:solidFill>
                  <a:srgbClr val="FF0000"/>
                </a:solidFill>
              </a:rPr>
              <a:t>throwing rubbish </a:t>
            </a:r>
          </a:p>
          <a:p>
            <a:pPr algn="ctr"/>
            <a:r>
              <a:rPr lang="en-US" altLang="zh-CN">
                <a:solidFill>
                  <a:srgbClr val="FF0000"/>
                </a:solidFill>
              </a:rPr>
              <a:t>into rivers</a:t>
            </a:r>
            <a:endParaRPr lang="zh-CN" altLang="en-US"/>
          </a:p>
        </p:txBody>
      </p:sp>
      <p:sp>
        <p:nvSpPr>
          <p:cNvPr id="27" name="矩形 26"/>
          <p:cNvSpPr>
            <a:spLocks noChangeArrowheads="1"/>
          </p:cNvSpPr>
          <p:nvPr/>
        </p:nvSpPr>
        <p:spPr bwMode="auto">
          <a:xfrm>
            <a:off x="762000" y="5257800"/>
            <a:ext cx="201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FF0000"/>
                </a:solidFill>
              </a:rPr>
              <a:t>using plastic bags</a:t>
            </a:r>
            <a:endParaRPr lang="zh-CN" altLang="en-US"/>
          </a:p>
        </p:txBody>
      </p:sp>
      <p:sp>
        <p:nvSpPr>
          <p:cNvPr id="28" name="矩形 27"/>
          <p:cNvSpPr>
            <a:spLocks noChangeArrowheads="1"/>
          </p:cNvSpPr>
          <p:nvPr/>
        </p:nvSpPr>
        <p:spPr bwMode="auto">
          <a:xfrm>
            <a:off x="6096000" y="2895600"/>
            <a:ext cx="1633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a:solidFill>
                  <a:srgbClr val="FF0000"/>
                </a:solidFill>
              </a:rPr>
              <a:t>cutting down </a:t>
            </a:r>
          </a:p>
          <a:p>
            <a:pPr algn="ctr"/>
            <a:r>
              <a:rPr lang="en-US" altLang="zh-CN">
                <a:solidFill>
                  <a:srgbClr val="FF0000"/>
                </a:solidFill>
              </a:rPr>
              <a:t>so many trees</a:t>
            </a:r>
            <a:endParaRPr lang="zh-CN" altLang="en-US"/>
          </a:p>
        </p:txBody>
      </p:sp>
      <p:sp>
        <p:nvSpPr>
          <p:cNvPr id="29" name="矩形 28"/>
          <p:cNvSpPr>
            <a:spLocks noChangeArrowheads="1"/>
          </p:cNvSpPr>
          <p:nvPr/>
        </p:nvSpPr>
        <p:spPr bwMode="auto">
          <a:xfrm>
            <a:off x="7467600" y="42672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a:t>…</a:t>
            </a:r>
            <a:endParaRPr lang="zh-CN" altLang="en-US"/>
          </a:p>
        </p:txBody>
      </p:sp>
      <p:sp>
        <p:nvSpPr>
          <p:cNvPr id="30" name="矩形 29"/>
          <p:cNvSpPr>
            <a:spLocks noChangeArrowheads="1"/>
          </p:cNvSpPr>
          <p:nvPr/>
        </p:nvSpPr>
        <p:spPr bwMode="auto">
          <a:xfrm>
            <a:off x="5257800" y="53340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33400" y="2598738"/>
            <a:ext cx="861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chemeClr val="tx2"/>
                </a:solidFill>
              </a:rPr>
              <a:t>We should</a:t>
            </a:r>
            <a:r>
              <a:rPr lang="en-US" altLang="zh-CN" sz="4800">
                <a:solidFill>
                  <a:srgbClr val="FF0000"/>
                </a:solidFill>
              </a:rPr>
              <a:t> stop doing …</a:t>
            </a:r>
            <a:endParaRPr lang="zh-CN" altLang="en-US" sz="4800"/>
          </a:p>
        </p:txBody>
      </p:sp>
      <p:sp>
        <p:nvSpPr>
          <p:cNvPr id="3" name="矩形 2"/>
          <p:cNvSpPr>
            <a:spLocks noChangeArrowheads="1"/>
          </p:cNvSpPr>
          <p:nvPr/>
        </p:nvSpPr>
        <p:spPr bwMode="auto">
          <a:xfrm>
            <a:off x="533400" y="3589338"/>
            <a:ext cx="861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chemeClr val="tx2"/>
                </a:solidFill>
              </a:rPr>
              <a:t>We should</a:t>
            </a:r>
            <a:r>
              <a:rPr lang="en-US" altLang="zh-CN" sz="4800">
                <a:solidFill>
                  <a:srgbClr val="FF0000"/>
                </a:solidFill>
              </a:rPr>
              <a:t> do …</a:t>
            </a:r>
            <a:endParaRPr lang="zh-CN" altLang="en-US" sz="4800"/>
          </a:p>
        </p:txBody>
      </p:sp>
      <p:sp>
        <p:nvSpPr>
          <p:cNvPr id="12" name="TextBox 6"/>
          <p:cNvSpPr txBox="1">
            <a:spLocks noChangeArrowheads="1"/>
          </p:cNvSpPr>
          <p:nvPr/>
        </p:nvSpPr>
        <p:spPr bwMode="auto">
          <a:xfrm>
            <a:off x="304800" y="228600"/>
            <a:ext cx="4648200" cy="1108075"/>
          </a:xfrm>
          <a:prstGeom prst="rect">
            <a:avLst/>
          </a:prstGeom>
          <a:noFill/>
          <a:ln>
            <a:noFill/>
          </a:ln>
        </p:spPr>
        <p:txBody>
          <a:bodyPr>
            <a:spAutoFit/>
          </a:bodyPr>
          <a:lstStyle/>
          <a:p>
            <a:pPr eaLnBrk="0" hangingPunct="0">
              <a:buFontTx/>
              <a:buNone/>
              <a:defRPr/>
            </a:pPr>
            <a:r>
              <a:rPr lang="en-US" altLang="zh-CN" sz="6600" b="1" dirty="0">
                <a:solidFill>
                  <a:srgbClr val="0099FF"/>
                </a:solidFill>
                <a:effectLst>
                  <a:outerShdw blurRad="63500" sx="102000" sy="102000" algn="ctr" rotWithShape="0">
                    <a:prstClr val="black">
                      <a:alpha val="40000"/>
                    </a:prstClr>
                  </a:outerShdw>
                </a:effectLst>
                <a:latin typeface="EucrosiaUPC" panose="02020603050405020304" pitchFamily="18" charset="-34"/>
                <a:ea typeface="+mn-ea"/>
                <a:cs typeface="EucrosiaUPC" panose="02020603050405020304" pitchFamily="18" charset="-34"/>
              </a:rPr>
              <a:t>Think and say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1"/>
          <p:cNvSpPr>
            <a:spLocks noChangeArrowheads="1"/>
          </p:cNvSpPr>
          <p:nvPr/>
        </p:nvSpPr>
        <p:spPr bwMode="auto">
          <a:xfrm>
            <a:off x="533400" y="19812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chemeClr val="tx2"/>
                </a:solidFill>
              </a:rPr>
              <a:t>We should </a:t>
            </a:r>
            <a:r>
              <a:rPr lang="en-US" altLang="zh-CN" sz="3200">
                <a:solidFill>
                  <a:srgbClr val="FF0000"/>
                </a:solidFill>
              </a:rPr>
              <a:t>stop</a:t>
            </a:r>
            <a:r>
              <a:rPr lang="en-US" altLang="zh-CN" sz="3200">
                <a:solidFill>
                  <a:schemeClr val="tx2"/>
                </a:solidFill>
              </a:rPr>
              <a:t> </a:t>
            </a:r>
            <a:r>
              <a:rPr lang="en-US" altLang="zh-CN" sz="3200">
                <a:solidFill>
                  <a:srgbClr val="FF0000"/>
                </a:solidFill>
              </a:rPr>
              <a:t>throwing rubbish into rivers</a:t>
            </a:r>
            <a:r>
              <a:rPr lang="en-US" altLang="zh-CN" sz="3200"/>
              <a:t>.</a:t>
            </a:r>
          </a:p>
        </p:txBody>
      </p:sp>
      <p:sp>
        <p:nvSpPr>
          <p:cNvPr id="3" name="矩形 2"/>
          <p:cNvSpPr>
            <a:spLocks noChangeArrowheads="1"/>
          </p:cNvSpPr>
          <p:nvPr/>
        </p:nvSpPr>
        <p:spPr bwMode="auto">
          <a:xfrm>
            <a:off x="1981200" y="36068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chemeClr val="tx2"/>
                </a:solidFill>
              </a:rPr>
              <a:t>We should </a:t>
            </a:r>
            <a:r>
              <a:rPr lang="en-US" altLang="zh-CN" sz="3200">
                <a:solidFill>
                  <a:srgbClr val="FF0000"/>
                </a:solidFill>
              </a:rPr>
              <a:t>recycle rubbish</a:t>
            </a:r>
            <a:r>
              <a:rPr lang="en-US" altLang="zh-CN" sz="3200"/>
              <a:t>.</a:t>
            </a:r>
          </a:p>
        </p:txBody>
      </p:sp>
      <p:sp>
        <p:nvSpPr>
          <p:cNvPr id="41987" name="下箭头 3"/>
          <p:cNvSpPr>
            <a:spLocks noChangeArrowheads="1"/>
          </p:cNvSpPr>
          <p:nvPr/>
        </p:nvSpPr>
        <p:spPr bwMode="auto">
          <a:xfrm>
            <a:off x="4191000" y="2667000"/>
            <a:ext cx="381000" cy="685800"/>
          </a:xfrm>
          <a:prstGeom prst="downArrow">
            <a:avLst>
              <a:gd name="adj1" fmla="val 50000"/>
              <a:gd name="adj2" fmla="val 50000"/>
            </a:avLst>
          </a:prstGeom>
          <a:solidFill>
            <a:schemeClr val="accent1"/>
          </a:solidFill>
          <a:ln w="9525">
            <a:solidFill>
              <a:schemeClr val="tx1"/>
            </a:solidFill>
            <a:round/>
          </a:ln>
        </p:spPr>
        <p:txBody>
          <a:bodyPr/>
          <a:lstStyle/>
          <a:p>
            <a:pPr eaLnBrk="0" hangingPunct="0"/>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矩形 1"/>
          <p:cNvSpPr>
            <a:spLocks noChangeArrowheads="1"/>
          </p:cNvSpPr>
          <p:nvPr/>
        </p:nvSpPr>
        <p:spPr bwMode="auto">
          <a:xfrm>
            <a:off x="533400" y="19812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chemeClr val="tx2"/>
                </a:solidFill>
              </a:rPr>
              <a:t>We should </a:t>
            </a:r>
            <a:r>
              <a:rPr lang="en-US" altLang="zh-CN" sz="3200">
                <a:solidFill>
                  <a:srgbClr val="FF0000"/>
                </a:solidFill>
              </a:rPr>
              <a:t>stop cutting down so many trees</a:t>
            </a:r>
            <a:r>
              <a:rPr lang="en-US" altLang="zh-CN" sz="3200"/>
              <a:t>.</a:t>
            </a:r>
          </a:p>
        </p:txBody>
      </p:sp>
      <p:sp>
        <p:nvSpPr>
          <p:cNvPr id="44034" name="下箭头 2"/>
          <p:cNvSpPr>
            <a:spLocks noChangeArrowheads="1"/>
          </p:cNvSpPr>
          <p:nvPr/>
        </p:nvSpPr>
        <p:spPr bwMode="auto">
          <a:xfrm>
            <a:off x="4191000" y="2667000"/>
            <a:ext cx="381000" cy="685800"/>
          </a:xfrm>
          <a:prstGeom prst="downArrow">
            <a:avLst>
              <a:gd name="adj1" fmla="val 50000"/>
              <a:gd name="adj2" fmla="val 50000"/>
            </a:avLst>
          </a:prstGeom>
          <a:solidFill>
            <a:schemeClr val="accent1"/>
          </a:solidFill>
          <a:ln w="9525">
            <a:solidFill>
              <a:schemeClr val="tx1"/>
            </a:solidFill>
            <a:round/>
          </a:ln>
        </p:spPr>
        <p:txBody>
          <a:bodyPr/>
          <a:lstStyle/>
          <a:p>
            <a:pPr eaLnBrk="0" hangingPunct="0"/>
            <a:endParaRPr lang="zh-CN" altLang="en-US"/>
          </a:p>
        </p:txBody>
      </p:sp>
      <p:sp>
        <p:nvSpPr>
          <p:cNvPr id="4" name="矩形 3"/>
          <p:cNvSpPr>
            <a:spLocks noChangeArrowheads="1"/>
          </p:cNvSpPr>
          <p:nvPr/>
        </p:nvSpPr>
        <p:spPr bwMode="auto">
          <a:xfrm>
            <a:off x="1752600" y="35814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chemeClr val="tx2"/>
                </a:solidFill>
              </a:rPr>
              <a:t>We should </a:t>
            </a:r>
            <a:r>
              <a:rPr lang="en-US" altLang="zh-CN" sz="3200">
                <a:solidFill>
                  <a:srgbClr val="FF0000"/>
                </a:solidFill>
              </a:rPr>
              <a:t>plant more trees</a:t>
            </a:r>
            <a:r>
              <a:rPr lang="en-US" altLang="zh-CN" sz="3200"/>
              <a:t>.</a:t>
            </a:r>
          </a:p>
        </p:txBody>
      </p:sp>
      <p:sp>
        <p:nvSpPr>
          <p:cNvPr id="44036" name="矩形 27654"/>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下箭头 1"/>
          <p:cNvSpPr>
            <a:spLocks noChangeArrowheads="1"/>
          </p:cNvSpPr>
          <p:nvPr/>
        </p:nvSpPr>
        <p:spPr bwMode="auto">
          <a:xfrm>
            <a:off x="4191000" y="2667000"/>
            <a:ext cx="381000" cy="685800"/>
          </a:xfrm>
          <a:prstGeom prst="downArrow">
            <a:avLst>
              <a:gd name="adj1" fmla="val 50000"/>
              <a:gd name="adj2" fmla="val 50000"/>
            </a:avLst>
          </a:prstGeom>
          <a:solidFill>
            <a:schemeClr val="accent1"/>
          </a:solidFill>
          <a:ln w="9525">
            <a:solidFill>
              <a:schemeClr val="tx1"/>
            </a:solidFill>
            <a:round/>
          </a:ln>
        </p:spPr>
        <p:txBody>
          <a:bodyPr/>
          <a:lstStyle/>
          <a:p>
            <a:pPr eaLnBrk="0" hangingPunct="0"/>
            <a:endParaRPr lang="zh-CN" altLang="en-US"/>
          </a:p>
        </p:txBody>
      </p:sp>
      <p:sp>
        <p:nvSpPr>
          <p:cNvPr id="45058" name="矩形 2"/>
          <p:cNvSpPr>
            <a:spLocks noChangeArrowheads="1"/>
          </p:cNvSpPr>
          <p:nvPr/>
        </p:nvSpPr>
        <p:spPr bwMode="auto">
          <a:xfrm>
            <a:off x="1447800" y="19050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chemeClr val="tx2"/>
                </a:solidFill>
              </a:rPr>
              <a:t>We should </a:t>
            </a:r>
            <a:r>
              <a:rPr lang="en-US" altLang="zh-CN" sz="3200">
                <a:solidFill>
                  <a:srgbClr val="FF0000"/>
                </a:solidFill>
              </a:rPr>
              <a:t>stop using plastic bags</a:t>
            </a:r>
            <a:r>
              <a:rPr lang="en-US" altLang="zh-CN" sz="3200"/>
              <a:t>.</a:t>
            </a:r>
            <a:endParaRPr lang="zh-CN" altLang="en-US" sz="3200"/>
          </a:p>
        </p:txBody>
      </p:sp>
      <p:sp>
        <p:nvSpPr>
          <p:cNvPr id="4" name="矩形 3"/>
          <p:cNvSpPr>
            <a:spLocks noChangeArrowheads="1"/>
          </p:cNvSpPr>
          <p:nvPr/>
        </p:nvSpPr>
        <p:spPr bwMode="auto">
          <a:xfrm>
            <a:off x="1600200" y="35814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chemeClr val="tx2"/>
                </a:solidFill>
              </a:rPr>
              <a:t>We should </a:t>
            </a:r>
            <a:r>
              <a:rPr lang="en-US" altLang="zh-CN" sz="3200">
                <a:solidFill>
                  <a:srgbClr val="FF0000"/>
                </a:solidFill>
              </a:rPr>
              <a:t>use shopping bags</a:t>
            </a:r>
            <a:r>
              <a:rPr lang="en-US" altLang="zh-CN" sz="3200"/>
              <a:t>.</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2"/>
          <p:cNvSpPr>
            <a:spLocks noChangeArrowheads="1"/>
          </p:cNvSpPr>
          <p:nvPr/>
        </p:nvSpPr>
        <p:spPr bwMode="auto">
          <a:xfrm>
            <a:off x="533400" y="39624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solidFill>
                  <a:schemeClr val="tx2"/>
                </a:solidFill>
              </a:rPr>
              <a:t>We should</a:t>
            </a:r>
            <a:r>
              <a:rPr lang="en-US" altLang="zh-CN" sz="3200" dirty="0">
                <a:solidFill>
                  <a:srgbClr val="FF0000"/>
                </a:solidFill>
              </a:rPr>
              <a:t> stop building more factories.</a:t>
            </a:r>
            <a:endParaRPr lang="zh-CN" altLang="en-US" sz="3200" dirty="0"/>
          </a:p>
        </p:txBody>
      </p:sp>
      <p:sp>
        <p:nvSpPr>
          <p:cNvPr id="46082" name="矩形 3"/>
          <p:cNvSpPr>
            <a:spLocks noChangeArrowheads="1"/>
          </p:cNvSpPr>
          <p:nvPr/>
        </p:nvSpPr>
        <p:spPr bwMode="auto">
          <a:xfrm>
            <a:off x="533400" y="30480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solidFill>
                  <a:schemeClr val="tx2"/>
                </a:solidFill>
              </a:rPr>
              <a:t>We should</a:t>
            </a:r>
            <a:r>
              <a:rPr lang="en-US" altLang="zh-CN" sz="3200" dirty="0">
                <a:solidFill>
                  <a:srgbClr val="FF0000"/>
                </a:solidFill>
              </a:rPr>
              <a:t> stop killing wild animals.</a:t>
            </a:r>
            <a:endParaRPr lang="zh-CN" altLang="en-US" sz="3200" dirty="0"/>
          </a:p>
        </p:txBody>
      </p:sp>
      <p:sp>
        <p:nvSpPr>
          <p:cNvPr id="5" name="WordArt 8"/>
          <p:cNvSpPr>
            <a:spLocks noChangeArrowheads="1" noChangeShapeType="1" noTextEdit="1"/>
          </p:cNvSpPr>
          <p:nvPr/>
        </p:nvSpPr>
        <p:spPr bwMode="auto">
          <a:xfrm>
            <a:off x="1143000" y="1016000"/>
            <a:ext cx="6934200" cy="1828800"/>
          </a:xfrm>
          <a:prstGeom prst="rect">
            <a:avLst/>
          </a:prstGeom>
        </p:spPr>
        <p:txBody>
          <a:bodyPr spcFirstLastPara="1" wrap="none" fromWordArt="1"/>
          <a:lstStyle/>
          <a:p>
            <a:pPr algn="ctr">
              <a:buFontTx/>
              <a:buNone/>
              <a:defRPr/>
            </a:pPr>
            <a:r>
              <a:rPr lang="en-US" altLang="zh-CN" sz="4800" b="1" i="1" kern="10" dirty="0">
                <a:ln w="9525">
                  <a:solidFill>
                    <a:schemeClr val="bg1"/>
                  </a:solidFill>
                  <a:round/>
                </a:ln>
                <a:solidFill>
                  <a:srgbClr val="0070C0"/>
                </a:solidFill>
                <a:latin typeface="Times New Roman" panose="02020603050405020304"/>
                <a:cs typeface="Times New Roman" panose="02020603050405020304"/>
              </a:rPr>
              <a:t>We need you! </a:t>
            </a:r>
          </a:p>
          <a:p>
            <a:pPr algn="ctr">
              <a:buFontTx/>
              <a:buNone/>
              <a:defRPr/>
            </a:pPr>
            <a:r>
              <a:rPr lang="en-US" altLang="zh-CN" sz="4800" b="1" i="1" kern="10" dirty="0">
                <a:ln w="9525">
                  <a:solidFill>
                    <a:schemeClr val="bg1"/>
                  </a:solidFill>
                  <a:round/>
                </a:ln>
                <a:solidFill>
                  <a:srgbClr val="0070C0"/>
                </a:solidFill>
                <a:latin typeface="Times New Roman" panose="02020603050405020304"/>
                <a:cs typeface="Times New Roman" panose="02020603050405020304"/>
              </a:rPr>
              <a:t>Let’s make a change!</a:t>
            </a:r>
            <a:endParaRPr lang="zh-CN" altLang="en-US" sz="4800" b="1" i="1" kern="10" dirty="0">
              <a:ln w="9525">
                <a:solidFill>
                  <a:schemeClr val="bg1"/>
                </a:solidFill>
                <a:round/>
              </a:ln>
              <a:solidFill>
                <a:srgbClr val="0070C0"/>
              </a:solidFill>
              <a:latin typeface="Times New Roman" panose="02020603050405020304"/>
              <a:cs typeface="Times New Roman" panose="02020603050405020304"/>
            </a:endParaRPr>
          </a:p>
        </p:txBody>
      </p:sp>
      <p:sp>
        <p:nvSpPr>
          <p:cNvPr id="46084" name="矩形 2"/>
          <p:cNvSpPr>
            <a:spLocks noChangeArrowheads="1"/>
          </p:cNvSpPr>
          <p:nvPr/>
        </p:nvSpPr>
        <p:spPr bwMode="auto">
          <a:xfrm>
            <a:off x="533400" y="48006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solidFill>
                  <a:schemeClr val="tx2"/>
                </a:solidFill>
              </a:rPr>
              <a:t>We should</a:t>
            </a:r>
            <a:r>
              <a:rPr lang="en-US" altLang="zh-CN" sz="3200" dirty="0">
                <a:solidFill>
                  <a:srgbClr val="FF0000"/>
                </a:solidFill>
              </a:rPr>
              <a:t> ...</a:t>
            </a:r>
            <a:endParaRPr lang="zh-CN" alt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a:srcRect/>
          <a:stretch>
            <a:fillRect/>
          </a:stretch>
        </p:blipFill>
        <p:spPr bwMode="auto">
          <a:xfrm>
            <a:off x="838200" y="1219200"/>
            <a:ext cx="759142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矩形 2"/>
          <p:cNvSpPr>
            <a:spLocks noChangeArrowheads="1"/>
          </p:cNvSpPr>
          <p:nvPr/>
        </p:nvSpPr>
        <p:spPr bwMode="auto">
          <a:xfrm>
            <a:off x="533400" y="236538"/>
            <a:ext cx="792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i="1" dirty="0"/>
              <a:t>What should we do to save the Earth? Put a tick (√) or a cross (×) in the box. Then talk about it in groups.</a:t>
            </a:r>
            <a:endParaRPr lang="zh-CN" alt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6" descr="tree%202%2010"/>
          <p:cNvPicPr>
            <a:picLocks noChangeAspect="1" noChangeArrowheads="1"/>
          </p:cNvPicPr>
          <p:nvPr/>
        </p:nvPicPr>
        <p:blipFill>
          <a:blip r:embed="rId5"/>
          <a:srcRect/>
          <a:stretch>
            <a:fillRect/>
          </a:stretch>
        </p:blipFill>
        <p:spPr bwMode="auto">
          <a:xfrm>
            <a:off x="0" y="1476375"/>
            <a:ext cx="2700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228600" y="3409950"/>
            <a:ext cx="8497888" cy="3295650"/>
          </a:xfrm>
          <a:prstGeom prst="rect">
            <a:avLst/>
          </a:prstGeom>
          <a:noFill/>
          <a:ln w="9525">
            <a:noFill/>
            <a:miter lim="800000"/>
          </a:ln>
          <a:effectLst/>
        </p:spPr>
        <p:txBody>
          <a:bodyPr>
            <a:spAutoFit/>
          </a:bodyPr>
          <a:lstStyle/>
          <a:p>
            <a:pPr>
              <a:spcBef>
                <a:spcPct val="20000"/>
              </a:spcBef>
              <a:buFontTx/>
              <a:buNone/>
              <a:defRPr/>
            </a:pPr>
            <a:r>
              <a:rPr lang="en-US" altLang="zh-CN" sz="3000" dirty="0">
                <a:solidFill>
                  <a:schemeClr val="tx2"/>
                </a:solidFill>
                <a:effectLst>
                  <a:outerShdw blurRad="38100" dist="38100" dir="2700000" algn="tl">
                    <a:srgbClr val="808080"/>
                  </a:outerShdw>
                </a:effectLst>
              </a:rPr>
              <a:t>We must save the Earth.</a:t>
            </a:r>
          </a:p>
          <a:p>
            <a:pPr>
              <a:spcBef>
                <a:spcPct val="20000"/>
              </a:spcBef>
              <a:buFontTx/>
              <a:buNone/>
              <a:defRPr/>
            </a:pPr>
            <a:r>
              <a:rPr lang="en-US" altLang="zh-CN" sz="3000" dirty="0">
                <a:solidFill>
                  <a:schemeClr val="tx2"/>
                </a:solidFill>
                <a:effectLst>
                  <a:outerShdw blurRad="38100" dist="38100" dir="2700000" algn="tl">
                    <a:srgbClr val="808080"/>
                  </a:outerShdw>
                </a:effectLst>
              </a:rPr>
              <a:t>People must </a:t>
            </a:r>
            <a:r>
              <a:rPr lang="en-US" altLang="zh-CN" sz="3000" dirty="0">
                <a:solidFill>
                  <a:srgbClr val="FF0000"/>
                </a:solidFill>
                <a:effectLst>
                  <a:outerShdw blurRad="38100" dist="38100" dir="2700000" algn="tl">
                    <a:srgbClr val="808080"/>
                  </a:outerShdw>
                </a:effectLst>
              </a:rPr>
              <a:t>stop </a:t>
            </a:r>
            <a:r>
              <a:rPr lang="en-US" altLang="zh-CN" sz="3000" dirty="0">
                <a:solidFill>
                  <a:srgbClr val="FF0000"/>
                </a:solidFill>
                <a:effectLst>
                  <a:outerShdw blurRad="38100" dist="38100" dir="2700000" algn="tl">
                    <a:srgbClr val="FFFFFF"/>
                  </a:outerShdw>
                </a:effectLst>
              </a:rPr>
              <a:t>cutting</a:t>
            </a:r>
            <a:r>
              <a:rPr lang="en-US" altLang="zh-CN" sz="3000" dirty="0">
                <a:solidFill>
                  <a:srgbClr val="FF0000"/>
                </a:solidFill>
                <a:effectLst>
                  <a:outerShdw blurRad="38100" dist="38100" dir="2700000" algn="tl">
                    <a:srgbClr val="808080"/>
                  </a:outerShdw>
                </a:effectLst>
              </a:rPr>
              <a:t> </a:t>
            </a:r>
            <a:r>
              <a:rPr lang="en-US" altLang="zh-CN" sz="3000" dirty="0">
                <a:solidFill>
                  <a:schemeClr val="tx2"/>
                </a:solidFill>
                <a:effectLst>
                  <a:outerShdw blurRad="38100" dist="38100" dir="2700000" algn="tl">
                    <a:srgbClr val="808080"/>
                  </a:outerShdw>
                </a:effectLst>
              </a:rPr>
              <a:t>down forests.</a:t>
            </a:r>
          </a:p>
          <a:p>
            <a:pPr>
              <a:spcBef>
                <a:spcPct val="20000"/>
              </a:spcBef>
              <a:buFontTx/>
              <a:buNone/>
              <a:defRPr/>
            </a:pPr>
            <a:r>
              <a:rPr lang="en-US" altLang="zh-CN" sz="3000" dirty="0">
                <a:solidFill>
                  <a:schemeClr val="tx2"/>
                </a:solidFill>
                <a:effectLst>
                  <a:outerShdw blurRad="38100" dist="38100" dir="2700000" algn="tl">
                    <a:srgbClr val="808080"/>
                  </a:outerShdw>
                </a:effectLst>
              </a:rPr>
              <a:t>People must </a:t>
            </a:r>
            <a:r>
              <a:rPr lang="en-US" altLang="zh-CN" sz="3000" dirty="0">
                <a:solidFill>
                  <a:srgbClr val="FF0000"/>
                </a:solidFill>
                <a:effectLst>
                  <a:outerShdw blurRad="38100" dist="38100" dir="2700000" algn="tl">
                    <a:srgbClr val="808080"/>
                  </a:outerShdw>
                </a:effectLst>
              </a:rPr>
              <a:t>stop </a:t>
            </a:r>
            <a:r>
              <a:rPr lang="en-US" altLang="zh-CN" sz="3000" dirty="0">
                <a:solidFill>
                  <a:srgbClr val="FF0000"/>
                </a:solidFill>
                <a:effectLst>
                  <a:outerShdw blurRad="38100" dist="38100" dir="2700000" algn="tl">
                    <a:srgbClr val="FFFFFF"/>
                  </a:outerShdw>
                </a:effectLst>
              </a:rPr>
              <a:t>killing </a:t>
            </a:r>
            <a:r>
              <a:rPr lang="en-US" altLang="zh-CN" sz="3000" dirty="0">
                <a:solidFill>
                  <a:schemeClr val="tx2"/>
                </a:solidFill>
                <a:effectLst>
                  <a:outerShdw blurRad="38100" dist="38100" dir="2700000" algn="tl">
                    <a:srgbClr val="808080"/>
                  </a:outerShdw>
                </a:effectLst>
              </a:rPr>
              <a:t>animals.</a:t>
            </a:r>
          </a:p>
          <a:p>
            <a:pPr>
              <a:spcBef>
                <a:spcPct val="20000"/>
              </a:spcBef>
              <a:buFontTx/>
              <a:buNone/>
              <a:defRPr/>
            </a:pPr>
            <a:r>
              <a:rPr lang="en-US" altLang="zh-CN" sz="3000" dirty="0">
                <a:solidFill>
                  <a:schemeClr val="tx2"/>
                </a:solidFill>
                <a:effectLst>
                  <a:outerShdw blurRad="38100" dist="38100" dir="2700000" algn="tl">
                    <a:srgbClr val="808080"/>
                  </a:outerShdw>
                </a:effectLst>
              </a:rPr>
              <a:t>People must </a:t>
            </a:r>
            <a:r>
              <a:rPr lang="en-US" altLang="zh-CN" sz="3000" dirty="0">
                <a:solidFill>
                  <a:srgbClr val="FF0000"/>
                </a:solidFill>
                <a:effectLst>
                  <a:outerShdw blurRad="38100" dist="38100" dir="2700000" algn="tl">
                    <a:srgbClr val="808080"/>
                  </a:outerShdw>
                </a:effectLst>
              </a:rPr>
              <a:t>stop </a:t>
            </a:r>
            <a:r>
              <a:rPr lang="en-US" altLang="zh-CN" sz="3000" dirty="0">
                <a:solidFill>
                  <a:srgbClr val="FF0000"/>
                </a:solidFill>
                <a:effectLst>
                  <a:outerShdw blurRad="38100" dist="38100" dir="2700000" algn="tl">
                    <a:srgbClr val="FFFFFF"/>
                  </a:outerShdw>
                </a:effectLst>
              </a:rPr>
              <a:t>polluting</a:t>
            </a:r>
            <a:r>
              <a:rPr lang="en-US" altLang="zh-CN" sz="3000" dirty="0">
                <a:solidFill>
                  <a:schemeClr val="tx2"/>
                </a:solidFill>
                <a:effectLst>
                  <a:outerShdw blurRad="38100" dist="38100" dir="2700000" algn="tl">
                    <a:srgbClr val="808080"/>
                  </a:outerShdw>
                </a:effectLst>
              </a:rPr>
              <a:t> the air.</a:t>
            </a:r>
          </a:p>
          <a:p>
            <a:pPr>
              <a:spcBef>
                <a:spcPct val="20000"/>
              </a:spcBef>
              <a:buFontTx/>
              <a:buNone/>
              <a:defRPr/>
            </a:pPr>
            <a:r>
              <a:rPr lang="en-US" altLang="zh-CN" sz="3000" dirty="0">
                <a:solidFill>
                  <a:schemeClr val="tx2"/>
                </a:solidFill>
                <a:effectLst>
                  <a:outerShdw blurRad="38100" dist="38100" dir="2700000" algn="tl">
                    <a:srgbClr val="808080"/>
                  </a:outerShdw>
                </a:effectLst>
              </a:rPr>
              <a:t>People must </a:t>
            </a:r>
            <a:r>
              <a:rPr lang="en-US" altLang="zh-CN" sz="3000" dirty="0">
                <a:solidFill>
                  <a:srgbClr val="FF0000"/>
                </a:solidFill>
                <a:effectLst>
                  <a:outerShdw blurRad="38100" dist="38100" dir="2700000" algn="tl">
                    <a:srgbClr val="808080"/>
                  </a:outerShdw>
                </a:effectLst>
              </a:rPr>
              <a:t>stop </a:t>
            </a:r>
            <a:r>
              <a:rPr lang="en-US" altLang="zh-CN" sz="3000" dirty="0">
                <a:solidFill>
                  <a:srgbClr val="FF0000"/>
                </a:solidFill>
                <a:effectLst>
                  <a:outerShdw blurRad="38100" dist="38100" dir="2700000" algn="tl">
                    <a:srgbClr val="FFFFFF"/>
                  </a:outerShdw>
                </a:effectLst>
              </a:rPr>
              <a:t>polluting</a:t>
            </a:r>
            <a:r>
              <a:rPr lang="en-US" altLang="zh-CN" sz="3000" dirty="0">
                <a:solidFill>
                  <a:srgbClr val="FF0000"/>
                </a:solidFill>
                <a:effectLst>
                  <a:outerShdw blurRad="38100" dist="38100" dir="2700000" algn="tl">
                    <a:srgbClr val="808080"/>
                  </a:outerShdw>
                </a:effectLst>
              </a:rPr>
              <a:t> </a:t>
            </a:r>
            <a:r>
              <a:rPr lang="en-US" altLang="zh-CN" sz="3000" dirty="0">
                <a:solidFill>
                  <a:schemeClr val="tx2"/>
                </a:solidFill>
                <a:effectLst>
                  <a:outerShdw blurRad="38100" dist="38100" dir="2700000" algn="tl">
                    <a:srgbClr val="808080"/>
                  </a:outerShdw>
                </a:effectLst>
              </a:rPr>
              <a:t>the land.</a:t>
            </a:r>
          </a:p>
          <a:p>
            <a:pPr>
              <a:spcBef>
                <a:spcPct val="20000"/>
              </a:spcBef>
              <a:buFontTx/>
              <a:buNone/>
              <a:defRPr/>
            </a:pPr>
            <a:r>
              <a:rPr lang="en-US" altLang="zh-CN" sz="3000" dirty="0">
                <a:solidFill>
                  <a:schemeClr val="tx2"/>
                </a:solidFill>
                <a:effectLst>
                  <a:outerShdw blurRad="38100" dist="38100" dir="2700000" algn="tl">
                    <a:srgbClr val="808080"/>
                  </a:outerShdw>
                </a:effectLst>
              </a:rPr>
              <a:t>People must </a:t>
            </a:r>
            <a:r>
              <a:rPr lang="en-US" altLang="zh-CN" sz="3000" dirty="0">
                <a:solidFill>
                  <a:srgbClr val="FF0000"/>
                </a:solidFill>
                <a:effectLst>
                  <a:outerShdw blurRad="38100" dist="38100" dir="2700000" algn="tl">
                    <a:srgbClr val="808080"/>
                  </a:outerShdw>
                </a:effectLst>
              </a:rPr>
              <a:t>stop </a:t>
            </a:r>
            <a:r>
              <a:rPr lang="en-US" altLang="zh-CN" sz="3000" dirty="0">
                <a:solidFill>
                  <a:srgbClr val="FF0000"/>
                </a:solidFill>
                <a:effectLst>
                  <a:outerShdw blurRad="38100" dist="38100" dir="2700000" algn="tl">
                    <a:srgbClr val="FFFFFF"/>
                  </a:outerShdw>
                </a:effectLst>
              </a:rPr>
              <a:t>polluting</a:t>
            </a:r>
            <a:r>
              <a:rPr lang="en-US" altLang="zh-CN" sz="3000" dirty="0">
                <a:solidFill>
                  <a:srgbClr val="FF0000"/>
                </a:solidFill>
                <a:effectLst>
                  <a:outerShdw blurRad="38100" dist="38100" dir="2700000" algn="tl">
                    <a:srgbClr val="808080"/>
                  </a:outerShdw>
                </a:effectLst>
              </a:rPr>
              <a:t> </a:t>
            </a:r>
            <a:r>
              <a:rPr lang="en-US" altLang="zh-CN" sz="3000" dirty="0">
                <a:solidFill>
                  <a:schemeClr val="tx2"/>
                </a:solidFill>
                <a:effectLst>
                  <a:outerShdw blurRad="38100" dist="38100" dir="2700000" algn="tl">
                    <a:srgbClr val="808080"/>
                  </a:outerShdw>
                </a:effectLst>
              </a:rPr>
              <a:t>the sea.</a:t>
            </a:r>
          </a:p>
        </p:txBody>
      </p:sp>
      <p:pic>
        <p:nvPicPr>
          <p:cNvPr id="6156" name="Picture 12" descr="stop-glossy-red-001"/>
          <p:cNvPicPr>
            <a:picLocks noChangeAspect="1" noChangeArrowheads="1"/>
          </p:cNvPicPr>
          <p:nvPr/>
        </p:nvPicPr>
        <p:blipFill>
          <a:blip r:embed="rId6" cstate="email"/>
          <a:srcRect/>
          <a:stretch>
            <a:fillRect/>
          </a:stretch>
        </p:blipFill>
        <p:spPr bwMode="auto">
          <a:xfrm>
            <a:off x="755650" y="1809750"/>
            <a:ext cx="1295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18" descr="factory-smoke-polluting-air-in-pictures4"/>
          <p:cNvPicPr>
            <a:picLocks noChangeAspect="1" noChangeArrowheads="1"/>
          </p:cNvPicPr>
          <p:nvPr/>
        </p:nvPicPr>
        <p:blipFill>
          <a:blip r:embed="rId7"/>
          <a:srcRect/>
          <a:stretch>
            <a:fillRect/>
          </a:stretch>
        </p:blipFill>
        <p:spPr bwMode="auto">
          <a:xfrm>
            <a:off x="4140200" y="1476375"/>
            <a:ext cx="28146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0" descr="spotty-seal"/>
          <p:cNvPicPr>
            <a:picLocks noChangeAspect="1" noChangeArrowheads="1"/>
          </p:cNvPicPr>
          <p:nvPr/>
        </p:nvPicPr>
        <p:blipFill>
          <a:blip r:embed="rId8"/>
          <a:srcRect/>
          <a:stretch>
            <a:fillRect/>
          </a:stretch>
        </p:blipFill>
        <p:spPr bwMode="auto">
          <a:xfrm>
            <a:off x="2743200" y="1476375"/>
            <a:ext cx="1384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2" descr="Water-pollution"/>
          <p:cNvPicPr>
            <a:picLocks noChangeAspect="1" noChangeArrowheads="1"/>
          </p:cNvPicPr>
          <p:nvPr/>
        </p:nvPicPr>
        <p:blipFill>
          <a:blip r:embed="rId9"/>
          <a:srcRect/>
          <a:stretch>
            <a:fillRect/>
          </a:stretch>
        </p:blipFill>
        <p:spPr bwMode="auto">
          <a:xfrm>
            <a:off x="7683500" y="4829175"/>
            <a:ext cx="11969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24" descr="land-pollution"/>
          <p:cNvPicPr>
            <a:picLocks noChangeAspect="1" noChangeArrowheads="1"/>
          </p:cNvPicPr>
          <p:nvPr/>
        </p:nvPicPr>
        <p:blipFill>
          <a:blip r:embed="rId10"/>
          <a:srcRect/>
          <a:stretch>
            <a:fillRect/>
          </a:stretch>
        </p:blipFill>
        <p:spPr bwMode="auto">
          <a:xfrm>
            <a:off x="7113588" y="2667000"/>
            <a:ext cx="20304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25" descr="stop-glossy-red-001"/>
          <p:cNvPicPr>
            <a:picLocks noChangeAspect="1" noChangeArrowheads="1"/>
          </p:cNvPicPr>
          <p:nvPr/>
        </p:nvPicPr>
        <p:blipFill>
          <a:blip r:embed="rId6" cstate="email"/>
          <a:srcRect/>
          <a:stretch>
            <a:fillRect/>
          </a:stretch>
        </p:blipFill>
        <p:spPr bwMode="auto">
          <a:xfrm>
            <a:off x="2771775" y="1809750"/>
            <a:ext cx="1295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26" descr="stop-glossy-red-001"/>
          <p:cNvPicPr>
            <a:picLocks noChangeAspect="1" noChangeArrowheads="1"/>
          </p:cNvPicPr>
          <p:nvPr/>
        </p:nvPicPr>
        <p:blipFill>
          <a:blip r:embed="rId6" cstate="email"/>
          <a:srcRect/>
          <a:stretch>
            <a:fillRect/>
          </a:stretch>
        </p:blipFill>
        <p:spPr bwMode="auto">
          <a:xfrm>
            <a:off x="4859338" y="1809750"/>
            <a:ext cx="1295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27" descr="stop-glossy-red-001"/>
          <p:cNvPicPr>
            <a:picLocks noChangeAspect="1" noChangeArrowheads="1"/>
          </p:cNvPicPr>
          <p:nvPr/>
        </p:nvPicPr>
        <p:blipFill>
          <a:blip r:embed="rId6" cstate="email"/>
          <a:srcRect/>
          <a:stretch>
            <a:fillRect/>
          </a:stretch>
        </p:blipFill>
        <p:spPr bwMode="auto">
          <a:xfrm>
            <a:off x="7543800" y="2820988"/>
            <a:ext cx="12954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28" descr="stop-glossy-red-001"/>
          <p:cNvPicPr>
            <a:picLocks noChangeAspect="1" noChangeArrowheads="1"/>
          </p:cNvPicPr>
          <p:nvPr/>
        </p:nvPicPr>
        <p:blipFill>
          <a:blip r:embed="rId6" cstate="email"/>
          <a:srcRect/>
          <a:stretch>
            <a:fillRect/>
          </a:stretch>
        </p:blipFill>
        <p:spPr bwMode="auto">
          <a:xfrm>
            <a:off x="7620000" y="5118100"/>
            <a:ext cx="1295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additive="base">
                                        <p:cTn id="7" dur="500" fill="hold"/>
                                        <p:tgtEl>
                                          <p:spTgt spid="6156"/>
                                        </p:tgtEl>
                                        <p:attrNameLst>
                                          <p:attrName>ppt_x</p:attrName>
                                        </p:attrNameLst>
                                      </p:cBhvr>
                                      <p:tavLst>
                                        <p:tav tm="0">
                                          <p:val>
                                            <p:strVal val="#ppt_x"/>
                                          </p:val>
                                        </p:tav>
                                        <p:tav tm="100000">
                                          <p:val>
                                            <p:strVal val="#ppt_x"/>
                                          </p:val>
                                        </p:tav>
                                      </p:tavLst>
                                    </p:anim>
                                    <p:anim calcmode="lin" valueType="num">
                                      <p:cBhvr additive="base">
                                        <p:cTn id="8" dur="500" fill="hold"/>
                                        <p:tgtEl>
                                          <p:spTgt spid="615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169"/>
                                        </p:tgtEl>
                                        <p:attrNameLst>
                                          <p:attrName>style.visibility</p:attrName>
                                        </p:attrNameLst>
                                      </p:cBhvr>
                                      <p:to>
                                        <p:strVal val="visible"/>
                                      </p:to>
                                    </p:set>
                                    <p:anim calcmode="lin" valueType="num">
                                      <p:cBhvr additive="base">
                                        <p:cTn id="13" dur="500" fill="hold"/>
                                        <p:tgtEl>
                                          <p:spTgt spid="6169"/>
                                        </p:tgtEl>
                                        <p:attrNameLst>
                                          <p:attrName>ppt_x</p:attrName>
                                        </p:attrNameLst>
                                      </p:cBhvr>
                                      <p:tavLst>
                                        <p:tav tm="0">
                                          <p:val>
                                            <p:strVal val="#ppt_x"/>
                                          </p:val>
                                        </p:tav>
                                        <p:tav tm="100000">
                                          <p:val>
                                            <p:strVal val="#ppt_x"/>
                                          </p:val>
                                        </p:tav>
                                      </p:tavLst>
                                    </p:anim>
                                    <p:anim calcmode="lin" valueType="num">
                                      <p:cBhvr additive="base">
                                        <p:cTn id="14" dur="500" fill="hold"/>
                                        <p:tgtEl>
                                          <p:spTgt spid="61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170"/>
                                        </p:tgtEl>
                                        <p:attrNameLst>
                                          <p:attrName>style.visibility</p:attrName>
                                        </p:attrNameLst>
                                      </p:cBhvr>
                                      <p:to>
                                        <p:strVal val="visible"/>
                                      </p:to>
                                    </p:set>
                                    <p:anim calcmode="lin" valueType="num">
                                      <p:cBhvr additive="base">
                                        <p:cTn id="19" dur="500" fill="hold"/>
                                        <p:tgtEl>
                                          <p:spTgt spid="6170"/>
                                        </p:tgtEl>
                                        <p:attrNameLst>
                                          <p:attrName>ppt_x</p:attrName>
                                        </p:attrNameLst>
                                      </p:cBhvr>
                                      <p:tavLst>
                                        <p:tav tm="0">
                                          <p:val>
                                            <p:strVal val="#ppt_x"/>
                                          </p:val>
                                        </p:tav>
                                        <p:tav tm="100000">
                                          <p:val>
                                            <p:strVal val="#ppt_x"/>
                                          </p:val>
                                        </p:tav>
                                      </p:tavLst>
                                    </p:anim>
                                    <p:anim calcmode="lin" valueType="num">
                                      <p:cBhvr additive="base">
                                        <p:cTn id="20" dur="500" fill="hold"/>
                                        <p:tgtEl>
                                          <p:spTgt spid="617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6171"/>
                                        </p:tgtEl>
                                        <p:attrNameLst>
                                          <p:attrName>style.visibility</p:attrName>
                                        </p:attrNameLst>
                                      </p:cBhvr>
                                      <p:to>
                                        <p:strVal val="visible"/>
                                      </p:to>
                                    </p:set>
                                    <p:anim calcmode="lin" valueType="num">
                                      <p:cBhvr additive="base">
                                        <p:cTn id="25" dur="500" fill="hold"/>
                                        <p:tgtEl>
                                          <p:spTgt spid="6171"/>
                                        </p:tgtEl>
                                        <p:attrNameLst>
                                          <p:attrName>ppt_x</p:attrName>
                                        </p:attrNameLst>
                                      </p:cBhvr>
                                      <p:tavLst>
                                        <p:tav tm="0">
                                          <p:val>
                                            <p:strVal val="#ppt_x"/>
                                          </p:val>
                                        </p:tav>
                                        <p:tav tm="100000">
                                          <p:val>
                                            <p:strVal val="#ppt_x"/>
                                          </p:val>
                                        </p:tav>
                                      </p:tavLst>
                                    </p:anim>
                                    <p:anim calcmode="lin" valueType="num">
                                      <p:cBhvr additive="base">
                                        <p:cTn id="26" dur="500" fill="hold"/>
                                        <p:tgtEl>
                                          <p:spTgt spid="61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explod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6172"/>
                                        </p:tgtEl>
                                        <p:attrNameLst>
                                          <p:attrName>style.visibility</p:attrName>
                                        </p:attrNameLst>
                                      </p:cBhvr>
                                      <p:to>
                                        <p:strVal val="visible"/>
                                      </p:to>
                                    </p:set>
                                    <p:anim calcmode="lin" valueType="num">
                                      <p:cBhvr additive="base">
                                        <p:cTn id="31" dur="500" fill="hold"/>
                                        <p:tgtEl>
                                          <p:spTgt spid="6172"/>
                                        </p:tgtEl>
                                        <p:attrNameLst>
                                          <p:attrName>ppt_x</p:attrName>
                                        </p:attrNameLst>
                                      </p:cBhvr>
                                      <p:tavLst>
                                        <p:tav tm="0">
                                          <p:val>
                                            <p:strVal val="#ppt_x"/>
                                          </p:val>
                                        </p:tav>
                                        <p:tav tm="100000">
                                          <p:val>
                                            <p:strVal val="#ppt_x"/>
                                          </p:val>
                                        </p:tav>
                                      </p:tavLst>
                                    </p:anim>
                                    <p:anim calcmode="lin" valueType="num">
                                      <p:cBhvr additive="base">
                                        <p:cTn id="32" dur="500" fill="hold"/>
                                        <p:tgtEl>
                                          <p:spTgt spid="61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explode.wav"/>
                                        </p:tgtEl>
                                      </p:cMediaNode>
                                    </p:audio>
                                  </p:sub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148"/>
                                        </p:tgtEl>
                                        <p:attrNameLst>
                                          <p:attrName>style.visibility</p:attrName>
                                        </p:attrNameLst>
                                      </p:cBhvr>
                                      <p:to>
                                        <p:strVal val="visible"/>
                                      </p:to>
                                    </p:set>
                                    <p:animEffect transition="in" filter="randombar(horizontal)">
                                      <p:cBhvr>
                                        <p:cTn id="37" dur="500"/>
                                        <p:tgtEl>
                                          <p:spTgt spid="6148"/>
                                        </p:tgtEl>
                                      </p:cBhvr>
                                    </p:animEffect>
                                  </p:childTnLst>
                                  <p:subTnLst>
                                    <p:audio>
                                      <p:cMediaNode>
                                        <p:cTn display="0" masterRel="sameClick">
                                          <p:stCondLst>
                                            <p:cond evt="begin" delay="0">
                                              <p:tn val="35"/>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a:srcRect/>
          <a:stretch>
            <a:fillRect/>
          </a:stretch>
        </p:blipFill>
        <p:spPr bwMode="auto">
          <a:xfrm>
            <a:off x="838200" y="1524000"/>
            <a:ext cx="74295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6" name="组合 114"/>
          <p:cNvGrpSpPr/>
          <p:nvPr/>
        </p:nvGrpSpPr>
        <p:grpSpPr bwMode="auto">
          <a:xfrm>
            <a:off x="228600" y="304800"/>
            <a:ext cx="3733800" cy="838200"/>
            <a:chOff x="4572000" y="0"/>
            <a:chExt cx="2286000" cy="447675"/>
          </a:xfrm>
        </p:grpSpPr>
        <p:pic>
          <p:nvPicPr>
            <p:cNvPr id="52227" name="Picture 9"/>
            <p:cNvPicPr>
              <a:picLocks noChangeAspect="1" noChangeArrowheads="1"/>
            </p:cNvPicPr>
            <p:nvPr/>
          </p:nvPicPr>
          <p:blipFill>
            <a:blip r:embed="rId4" cstate="email"/>
            <a:srcRect/>
            <a:stretch>
              <a:fillRect/>
            </a:stretch>
          </p:blipFill>
          <p:spPr bwMode="auto">
            <a:xfrm>
              <a:off x="4572000" y="0"/>
              <a:ext cx="1000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8" name="Group 10"/>
            <p:cNvGrpSpPr/>
            <p:nvPr/>
          </p:nvGrpSpPr>
          <p:grpSpPr bwMode="auto">
            <a:xfrm>
              <a:off x="5645150" y="101581"/>
              <a:ext cx="400050" cy="196888"/>
              <a:chOff x="2691" y="-526"/>
              <a:chExt cx="630" cy="311"/>
            </a:xfrm>
          </p:grpSpPr>
          <p:grpSp>
            <p:nvGrpSpPr>
              <p:cNvPr id="52229" name="Group 11"/>
              <p:cNvGrpSpPr/>
              <p:nvPr/>
            </p:nvGrpSpPr>
            <p:grpSpPr bwMode="auto">
              <a:xfrm>
                <a:off x="2691" y="-433"/>
                <a:ext cx="183" cy="218"/>
                <a:chOff x="2691" y="-433"/>
                <a:chExt cx="183" cy="218"/>
              </a:xfrm>
            </p:grpSpPr>
            <p:sp>
              <p:nvSpPr>
                <p:cNvPr id="52230" name="Freeform 12"/>
                <p:cNvSpPr>
                  <a:spLocks noChangeArrowheads="1"/>
                </p:cNvSpPr>
                <p:nvPr/>
              </p:nvSpPr>
              <p:spPr bwMode="auto">
                <a:xfrm>
                  <a:off x="2691" y="-433"/>
                  <a:ext cx="183" cy="218"/>
                </a:xfrm>
                <a:custGeom>
                  <a:avLst/>
                  <a:gdLst>
                    <a:gd name="T0" fmla="*/ 134 w 183"/>
                    <a:gd name="T1" fmla="*/ 43 h 218"/>
                    <a:gd name="T2" fmla="*/ 76 w 183"/>
                    <a:gd name="T3" fmla="*/ 43 h 218"/>
                    <a:gd name="T4" fmla="*/ 88 w 183"/>
                    <a:gd name="T5" fmla="*/ 53 h 218"/>
                    <a:gd name="T6" fmla="*/ 93 w 183"/>
                    <a:gd name="T7" fmla="*/ 77 h 218"/>
                    <a:gd name="T8" fmla="*/ 62 w 183"/>
                    <a:gd name="T9" fmla="*/ 90 h 218"/>
                    <a:gd name="T10" fmla="*/ 38 w 183"/>
                    <a:gd name="T11" fmla="*/ 103 h 218"/>
                    <a:gd name="T12" fmla="*/ 20 w 183"/>
                    <a:gd name="T13" fmla="*/ 116 h 218"/>
                    <a:gd name="T14" fmla="*/ 8 w 183"/>
                    <a:gd name="T15" fmla="*/ 129 h 218"/>
                    <a:gd name="T16" fmla="*/ 2 w 183"/>
                    <a:gd name="T17" fmla="*/ 143 h 218"/>
                    <a:gd name="T18" fmla="*/ 0 w 183"/>
                    <a:gd name="T19" fmla="*/ 156 h 218"/>
                    <a:gd name="T20" fmla="*/ 6 w 183"/>
                    <a:gd name="T21" fmla="*/ 181 h 218"/>
                    <a:gd name="T22" fmla="*/ 17 w 183"/>
                    <a:gd name="T23" fmla="*/ 200 h 218"/>
                    <a:gd name="T24" fmla="*/ 31 w 183"/>
                    <a:gd name="T25" fmla="*/ 212 h 218"/>
                    <a:gd name="T26" fmla="*/ 49 w 183"/>
                    <a:gd name="T27" fmla="*/ 217 h 218"/>
                    <a:gd name="T28" fmla="*/ 68 w 183"/>
                    <a:gd name="T29" fmla="*/ 217 h 218"/>
                    <a:gd name="T30" fmla="*/ 88 w 183"/>
                    <a:gd name="T31" fmla="*/ 210 h 218"/>
                    <a:gd name="T32" fmla="*/ 104 w 183"/>
                    <a:gd name="T33" fmla="*/ 198 h 218"/>
                    <a:gd name="T34" fmla="*/ 116 w 183"/>
                    <a:gd name="T35" fmla="*/ 181 h 218"/>
                    <a:gd name="T36" fmla="*/ 181 w 183"/>
                    <a:gd name="T37" fmla="*/ 181 h 218"/>
                    <a:gd name="T38" fmla="*/ 181 w 183"/>
                    <a:gd name="T39" fmla="*/ 179 h 218"/>
                    <a:gd name="T40" fmla="*/ 57 w 183"/>
                    <a:gd name="T41" fmla="*/ 179 h 218"/>
                    <a:gd name="T42" fmla="*/ 48 w 183"/>
                    <a:gd name="T43" fmla="*/ 172 h 218"/>
                    <a:gd name="T44" fmla="*/ 46 w 183"/>
                    <a:gd name="T45" fmla="*/ 160 h 218"/>
                    <a:gd name="T46" fmla="*/ 46 w 183"/>
                    <a:gd name="T47" fmla="*/ 146 h 218"/>
                    <a:gd name="T48" fmla="*/ 55 w 183"/>
                    <a:gd name="T49" fmla="*/ 133 h 218"/>
                    <a:gd name="T50" fmla="*/ 72 w 183"/>
                    <a:gd name="T51" fmla="*/ 120 h 218"/>
                    <a:gd name="T52" fmla="*/ 147 w 183"/>
                    <a:gd name="T53" fmla="*/ 120 h 218"/>
                    <a:gd name="T54" fmla="*/ 138 w 183"/>
                    <a:gd name="T55" fmla="*/ 64 h 218"/>
                    <a:gd name="T56" fmla="*/ 138 w 183"/>
                    <a:gd name="T57" fmla="*/ 59 h 218"/>
                    <a:gd name="T58" fmla="*/ 136 w 183"/>
                    <a:gd name="T59" fmla="*/ 47 h 218"/>
                    <a:gd name="T60" fmla="*/ 134 w 183"/>
                    <a:gd name="T61" fmla="*/ 4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 h="218">
                      <a:moveTo>
                        <a:pt x="134" y="43"/>
                      </a:moveTo>
                      <a:lnTo>
                        <a:pt x="76" y="43"/>
                      </a:lnTo>
                      <a:lnTo>
                        <a:pt x="88" y="53"/>
                      </a:lnTo>
                      <a:lnTo>
                        <a:pt x="93" y="77"/>
                      </a:lnTo>
                      <a:lnTo>
                        <a:pt x="62" y="90"/>
                      </a:lnTo>
                      <a:lnTo>
                        <a:pt x="38" y="103"/>
                      </a:lnTo>
                      <a:lnTo>
                        <a:pt x="20" y="116"/>
                      </a:lnTo>
                      <a:lnTo>
                        <a:pt x="8" y="129"/>
                      </a:lnTo>
                      <a:lnTo>
                        <a:pt x="2" y="143"/>
                      </a:lnTo>
                      <a:lnTo>
                        <a:pt x="0" y="156"/>
                      </a:lnTo>
                      <a:lnTo>
                        <a:pt x="6" y="181"/>
                      </a:lnTo>
                      <a:lnTo>
                        <a:pt x="17" y="200"/>
                      </a:lnTo>
                      <a:lnTo>
                        <a:pt x="31" y="212"/>
                      </a:lnTo>
                      <a:lnTo>
                        <a:pt x="49" y="217"/>
                      </a:lnTo>
                      <a:lnTo>
                        <a:pt x="68" y="217"/>
                      </a:lnTo>
                      <a:lnTo>
                        <a:pt x="88" y="210"/>
                      </a:lnTo>
                      <a:lnTo>
                        <a:pt x="104" y="198"/>
                      </a:lnTo>
                      <a:lnTo>
                        <a:pt x="116" y="181"/>
                      </a:lnTo>
                      <a:lnTo>
                        <a:pt x="181" y="181"/>
                      </a:lnTo>
                      <a:lnTo>
                        <a:pt x="181" y="179"/>
                      </a:lnTo>
                      <a:lnTo>
                        <a:pt x="57" y="179"/>
                      </a:lnTo>
                      <a:lnTo>
                        <a:pt x="48" y="172"/>
                      </a:lnTo>
                      <a:lnTo>
                        <a:pt x="46" y="160"/>
                      </a:lnTo>
                      <a:lnTo>
                        <a:pt x="46" y="146"/>
                      </a:lnTo>
                      <a:lnTo>
                        <a:pt x="55" y="133"/>
                      </a:lnTo>
                      <a:lnTo>
                        <a:pt x="72" y="120"/>
                      </a:lnTo>
                      <a:lnTo>
                        <a:pt x="147" y="120"/>
                      </a:lnTo>
                      <a:lnTo>
                        <a:pt x="138" y="64"/>
                      </a:lnTo>
                      <a:lnTo>
                        <a:pt x="138" y="59"/>
                      </a:lnTo>
                      <a:lnTo>
                        <a:pt x="136" y="47"/>
                      </a:lnTo>
                      <a:lnTo>
                        <a:pt x="134" y="4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31" name="Freeform 13"/>
                <p:cNvSpPr>
                  <a:spLocks noChangeArrowheads="1"/>
                </p:cNvSpPr>
                <p:nvPr/>
              </p:nvSpPr>
              <p:spPr bwMode="auto">
                <a:xfrm>
                  <a:off x="2691" y="-433"/>
                  <a:ext cx="183" cy="218"/>
                </a:xfrm>
                <a:custGeom>
                  <a:avLst/>
                  <a:gdLst>
                    <a:gd name="T0" fmla="*/ 181 w 183"/>
                    <a:gd name="T1" fmla="*/ 181 h 218"/>
                    <a:gd name="T2" fmla="*/ 116 w 183"/>
                    <a:gd name="T3" fmla="*/ 181 h 218"/>
                    <a:gd name="T4" fmla="*/ 129 w 183"/>
                    <a:gd name="T5" fmla="*/ 196 h 218"/>
                    <a:gd name="T6" fmla="*/ 148 w 183"/>
                    <a:gd name="T7" fmla="*/ 202 h 218"/>
                    <a:gd name="T8" fmla="*/ 165 w 183"/>
                    <a:gd name="T9" fmla="*/ 197 h 218"/>
                    <a:gd name="T10" fmla="*/ 182 w 183"/>
                    <a:gd name="T11" fmla="*/ 188 h 218"/>
                    <a:gd name="T12" fmla="*/ 181 w 183"/>
                    <a:gd name="T13" fmla="*/ 181 h 218"/>
                  </a:gdLst>
                  <a:ahLst/>
                  <a:cxnLst>
                    <a:cxn ang="0">
                      <a:pos x="T0" y="T1"/>
                    </a:cxn>
                    <a:cxn ang="0">
                      <a:pos x="T2" y="T3"/>
                    </a:cxn>
                    <a:cxn ang="0">
                      <a:pos x="T4" y="T5"/>
                    </a:cxn>
                    <a:cxn ang="0">
                      <a:pos x="T6" y="T7"/>
                    </a:cxn>
                    <a:cxn ang="0">
                      <a:pos x="T8" y="T9"/>
                    </a:cxn>
                    <a:cxn ang="0">
                      <a:pos x="T10" y="T11"/>
                    </a:cxn>
                    <a:cxn ang="0">
                      <a:pos x="T12" y="T13"/>
                    </a:cxn>
                  </a:cxnLst>
                  <a:rect l="0" t="0" r="r" b="b"/>
                  <a:pathLst>
                    <a:path w="183" h="218">
                      <a:moveTo>
                        <a:pt x="181" y="181"/>
                      </a:moveTo>
                      <a:lnTo>
                        <a:pt x="116" y="181"/>
                      </a:lnTo>
                      <a:lnTo>
                        <a:pt x="129" y="196"/>
                      </a:lnTo>
                      <a:lnTo>
                        <a:pt x="148" y="202"/>
                      </a:lnTo>
                      <a:lnTo>
                        <a:pt x="165" y="197"/>
                      </a:lnTo>
                      <a:lnTo>
                        <a:pt x="182" y="188"/>
                      </a:lnTo>
                      <a:lnTo>
                        <a:pt x="181" y="18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32" name="Freeform 14"/>
                <p:cNvSpPr>
                  <a:spLocks noChangeArrowheads="1"/>
                </p:cNvSpPr>
                <p:nvPr/>
              </p:nvSpPr>
              <p:spPr bwMode="auto">
                <a:xfrm>
                  <a:off x="2691" y="-433"/>
                  <a:ext cx="183" cy="218"/>
                </a:xfrm>
                <a:custGeom>
                  <a:avLst/>
                  <a:gdLst>
                    <a:gd name="T0" fmla="*/ 147 w 183"/>
                    <a:gd name="T1" fmla="*/ 120 h 218"/>
                    <a:gd name="T2" fmla="*/ 72 w 183"/>
                    <a:gd name="T3" fmla="*/ 120 h 218"/>
                    <a:gd name="T4" fmla="*/ 106 w 183"/>
                    <a:gd name="T5" fmla="*/ 154 h 218"/>
                    <a:gd name="T6" fmla="*/ 97 w 183"/>
                    <a:gd name="T7" fmla="*/ 168 h 218"/>
                    <a:gd name="T8" fmla="*/ 85 w 183"/>
                    <a:gd name="T9" fmla="*/ 177 h 218"/>
                    <a:gd name="T10" fmla="*/ 73 w 183"/>
                    <a:gd name="T11" fmla="*/ 179 h 218"/>
                    <a:gd name="T12" fmla="*/ 57 w 183"/>
                    <a:gd name="T13" fmla="*/ 179 h 218"/>
                    <a:gd name="T14" fmla="*/ 181 w 183"/>
                    <a:gd name="T15" fmla="*/ 179 h 218"/>
                    <a:gd name="T16" fmla="*/ 179 w 183"/>
                    <a:gd name="T17" fmla="*/ 164 h 218"/>
                    <a:gd name="T18" fmla="*/ 160 w 183"/>
                    <a:gd name="T19" fmla="*/ 164 h 218"/>
                    <a:gd name="T20" fmla="*/ 153 w 183"/>
                    <a:gd name="T21" fmla="*/ 157 h 218"/>
                    <a:gd name="T22" fmla="*/ 151 w 183"/>
                    <a:gd name="T23" fmla="*/ 146 h 218"/>
                    <a:gd name="T24" fmla="*/ 149 w 183"/>
                    <a:gd name="T25" fmla="*/ 138 h 218"/>
                    <a:gd name="T26" fmla="*/ 148 w 183"/>
                    <a:gd name="T27" fmla="*/ 129 h 218"/>
                    <a:gd name="T28" fmla="*/ 147 w 183"/>
                    <a:gd name="T29" fmla="*/ 12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218">
                      <a:moveTo>
                        <a:pt x="147" y="120"/>
                      </a:moveTo>
                      <a:lnTo>
                        <a:pt x="72" y="120"/>
                      </a:lnTo>
                      <a:lnTo>
                        <a:pt x="106" y="154"/>
                      </a:lnTo>
                      <a:lnTo>
                        <a:pt x="97" y="168"/>
                      </a:lnTo>
                      <a:lnTo>
                        <a:pt x="85" y="177"/>
                      </a:lnTo>
                      <a:lnTo>
                        <a:pt x="73" y="179"/>
                      </a:lnTo>
                      <a:lnTo>
                        <a:pt x="57" y="179"/>
                      </a:lnTo>
                      <a:lnTo>
                        <a:pt x="181" y="179"/>
                      </a:lnTo>
                      <a:lnTo>
                        <a:pt x="179" y="164"/>
                      </a:lnTo>
                      <a:lnTo>
                        <a:pt x="160" y="164"/>
                      </a:lnTo>
                      <a:lnTo>
                        <a:pt x="153" y="157"/>
                      </a:lnTo>
                      <a:lnTo>
                        <a:pt x="151" y="146"/>
                      </a:lnTo>
                      <a:lnTo>
                        <a:pt x="149" y="138"/>
                      </a:lnTo>
                      <a:lnTo>
                        <a:pt x="148" y="129"/>
                      </a:lnTo>
                      <a:lnTo>
                        <a:pt x="147" y="12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33" name="Freeform 15"/>
                <p:cNvSpPr>
                  <a:spLocks noChangeArrowheads="1"/>
                </p:cNvSpPr>
                <p:nvPr/>
              </p:nvSpPr>
              <p:spPr bwMode="auto">
                <a:xfrm>
                  <a:off x="2691" y="-433"/>
                  <a:ext cx="183" cy="218"/>
                </a:xfrm>
                <a:custGeom>
                  <a:avLst/>
                  <a:gdLst>
                    <a:gd name="T0" fmla="*/ 178 w 183"/>
                    <a:gd name="T1" fmla="*/ 155 h 218"/>
                    <a:gd name="T2" fmla="*/ 171 w 183"/>
                    <a:gd name="T3" fmla="*/ 161 h 218"/>
                    <a:gd name="T4" fmla="*/ 167 w 183"/>
                    <a:gd name="T5" fmla="*/ 163 h 218"/>
                    <a:gd name="T6" fmla="*/ 165 w 183"/>
                    <a:gd name="T7" fmla="*/ 163 h 218"/>
                    <a:gd name="T8" fmla="*/ 160 w 183"/>
                    <a:gd name="T9" fmla="*/ 164 h 218"/>
                    <a:gd name="T10" fmla="*/ 179 w 183"/>
                    <a:gd name="T11" fmla="*/ 164 h 218"/>
                    <a:gd name="T12" fmla="*/ 178 w 183"/>
                    <a:gd name="T13" fmla="*/ 155 h 218"/>
                  </a:gdLst>
                  <a:ahLst/>
                  <a:cxnLst>
                    <a:cxn ang="0">
                      <a:pos x="T0" y="T1"/>
                    </a:cxn>
                    <a:cxn ang="0">
                      <a:pos x="T2" y="T3"/>
                    </a:cxn>
                    <a:cxn ang="0">
                      <a:pos x="T4" y="T5"/>
                    </a:cxn>
                    <a:cxn ang="0">
                      <a:pos x="T6" y="T7"/>
                    </a:cxn>
                    <a:cxn ang="0">
                      <a:pos x="T8" y="T9"/>
                    </a:cxn>
                    <a:cxn ang="0">
                      <a:pos x="T10" y="T11"/>
                    </a:cxn>
                    <a:cxn ang="0">
                      <a:pos x="T12" y="T13"/>
                    </a:cxn>
                  </a:cxnLst>
                  <a:rect l="0" t="0" r="r" b="b"/>
                  <a:pathLst>
                    <a:path w="183" h="218">
                      <a:moveTo>
                        <a:pt x="178" y="155"/>
                      </a:moveTo>
                      <a:lnTo>
                        <a:pt x="171" y="161"/>
                      </a:lnTo>
                      <a:lnTo>
                        <a:pt x="167" y="163"/>
                      </a:lnTo>
                      <a:lnTo>
                        <a:pt x="165" y="163"/>
                      </a:lnTo>
                      <a:lnTo>
                        <a:pt x="160" y="164"/>
                      </a:lnTo>
                      <a:lnTo>
                        <a:pt x="179" y="164"/>
                      </a:lnTo>
                      <a:lnTo>
                        <a:pt x="178" y="155"/>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34" name="Freeform 16"/>
                <p:cNvSpPr>
                  <a:spLocks noChangeArrowheads="1"/>
                </p:cNvSpPr>
                <p:nvPr/>
              </p:nvSpPr>
              <p:spPr bwMode="auto">
                <a:xfrm>
                  <a:off x="2691" y="-433"/>
                  <a:ext cx="183" cy="218"/>
                </a:xfrm>
                <a:custGeom>
                  <a:avLst/>
                  <a:gdLst>
                    <a:gd name="T0" fmla="*/ 77 w 183"/>
                    <a:gd name="T1" fmla="*/ 0 h 218"/>
                    <a:gd name="T2" fmla="*/ 73 w 183"/>
                    <a:gd name="T3" fmla="*/ 0 h 218"/>
                    <a:gd name="T4" fmla="*/ 68 w 183"/>
                    <a:gd name="T5" fmla="*/ 1 h 218"/>
                    <a:gd name="T6" fmla="*/ 55 w 183"/>
                    <a:gd name="T7" fmla="*/ 4 h 218"/>
                    <a:gd name="T8" fmla="*/ 41 w 183"/>
                    <a:gd name="T9" fmla="*/ 10 h 218"/>
                    <a:gd name="T10" fmla="*/ 25 w 183"/>
                    <a:gd name="T11" fmla="*/ 20 h 218"/>
                    <a:gd name="T12" fmla="*/ 7 w 183"/>
                    <a:gd name="T13" fmla="*/ 37 h 218"/>
                    <a:gd name="T14" fmla="*/ 17 w 183"/>
                    <a:gd name="T15" fmla="*/ 78 h 218"/>
                    <a:gd name="T16" fmla="*/ 38 w 183"/>
                    <a:gd name="T17" fmla="*/ 56 h 218"/>
                    <a:gd name="T18" fmla="*/ 53 w 183"/>
                    <a:gd name="T19" fmla="*/ 45 h 218"/>
                    <a:gd name="T20" fmla="*/ 76 w 183"/>
                    <a:gd name="T21" fmla="*/ 43 h 218"/>
                    <a:gd name="T22" fmla="*/ 134 w 183"/>
                    <a:gd name="T23" fmla="*/ 43 h 218"/>
                    <a:gd name="T24" fmla="*/ 127 w 183"/>
                    <a:gd name="T25" fmla="*/ 24 h 218"/>
                    <a:gd name="T26" fmla="*/ 112 w 183"/>
                    <a:gd name="T27" fmla="*/ 9 h 218"/>
                    <a:gd name="T28" fmla="*/ 94 w 183"/>
                    <a:gd name="T29" fmla="*/ 1 h 218"/>
                    <a:gd name="T30" fmla="*/ 77 w 183"/>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18">
                      <a:moveTo>
                        <a:pt x="77" y="0"/>
                      </a:moveTo>
                      <a:lnTo>
                        <a:pt x="73" y="0"/>
                      </a:lnTo>
                      <a:lnTo>
                        <a:pt x="68" y="1"/>
                      </a:lnTo>
                      <a:lnTo>
                        <a:pt x="55" y="4"/>
                      </a:lnTo>
                      <a:lnTo>
                        <a:pt x="41" y="10"/>
                      </a:lnTo>
                      <a:lnTo>
                        <a:pt x="25" y="20"/>
                      </a:lnTo>
                      <a:lnTo>
                        <a:pt x="7" y="37"/>
                      </a:lnTo>
                      <a:lnTo>
                        <a:pt x="17" y="78"/>
                      </a:lnTo>
                      <a:lnTo>
                        <a:pt x="38" y="56"/>
                      </a:lnTo>
                      <a:lnTo>
                        <a:pt x="53" y="45"/>
                      </a:lnTo>
                      <a:lnTo>
                        <a:pt x="76" y="43"/>
                      </a:lnTo>
                      <a:lnTo>
                        <a:pt x="134" y="43"/>
                      </a:lnTo>
                      <a:lnTo>
                        <a:pt x="127" y="24"/>
                      </a:lnTo>
                      <a:lnTo>
                        <a:pt x="112" y="9"/>
                      </a:lnTo>
                      <a:lnTo>
                        <a:pt x="94" y="1"/>
                      </a:lnTo>
                      <a:lnTo>
                        <a:pt x="77"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2235" name="Group 17"/>
              <p:cNvGrpSpPr/>
              <p:nvPr/>
            </p:nvGrpSpPr>
            <p:grpSpPr bwMode="auto">
              <a:xfrm>
                <a:off x="2881" y="-459"/>
                <a:ext cx="190" cy="221"/>
                <a:chOff x="2881" y="-459"/>
                <a:chExt cx="190" cy="221"/>
              </a:xfrm>
            </p:grpSpPr>
            <p:sp>
              <p:nvSpPr>
                <p:cNvPr id="52236" name="Freeform 18"/>
                <p:cNvSpPr>
                  <a:spLocks noChangeArrowheads="1"/>
                </p:cNvSpPr>
                <p:nvPr/>
              </p:nvSpPr>
              <p:spPr bwMode="auto">
                <a:xfrm>
                  <a:off x="2881" y="-459"/>
                  <a:ext cx="190" cy="221"/>
                </a:xfrm>
                <a:custGeom>
                  <a:avLst/>
                  <a:gdLst>
                    <a:gd name="T0" fmla="*/ 47 w 190"/>
                    <a:gd name="T1" fmla="*/ 14 h 221"/>
                    <a:gd name="T2" fmla="*/ 0 w 190"/>
                    <a:gd name="T3" fmla="*/ 20 h 221"/>
                    <a:gd name="T4" fmla="*/ 23 w 190"/>
                    <a:gd name="T5" fmla="*/ 220 h 221"/>
                    <a:gd name="T6" fmla="*/ 71 w 190"/>
                    <a:gd name="T7" fmla="*/ 214 h 221"/>
                    <a:gd name="T8" fmla="*/ 55 w 190"/>
                    <a:gd name="T9" fmla="*/ 78 h 221"/>
                    <a:gd name="T10" fmla="*/ 69 w 190"/>
                    <a:gd name="T11" fmla="*/ 62 h 221"/>
                    <a:gd name="T12" fmla="*/ 85 w 190"/>
                    <a:gd name="T13" fmla="*/ 50 h 221"/>
                    <a:gd name="T14" fmla="*/ 110 w 190"/>
                    <a:gd name="T15" fmla="*/ 49 h 221"/>
                    <a:gd name="T16" fmla="*/ 171 w 190"/>
                    <a:gd name="T17" fmla="*/ 49 h 221"/>
                    <a:gd name="T18" fmla="*/ 169 w 190"/>
                    <a:gd name="T19" fmla="*/ 38 h 221"/>
                    <a:gd name="T20" fmla="*/ 50 w 190"/>
                    <a:gd name="T21" fmla="*/ 38 h 221"/>
                    <a:gd name="T22" fmla="*/ 47 w 190"/>
                    <a:gd name="T23" fmla="*/ 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47" y="14"/>
                      </a:moveTo>
                      <a:lnTo>
                        <a:pt x="0" y="20"/>
                      </a:lnTo>
                      <a:lnTo>
                        <a:pt x="23" y="220"/>
                      </a:lnTo>
                      <a:lnTo>
                        <a:pt x="71" y="214"/>
                      </a:lnTo>
                      <a:lnTo>
                        <a:pt x="55" y="78"/>
                      </a:lnTo>
                      <a:lnTo>
                        <a:pt x="69" y="62"/>
                      </a:lnTo>
                      <a:lnTo>
                        <a:pt x="85" y="50"/>
                      </a:lnTo>
                      <a:lnTo>
                        <a:pt x="110" y="49"/>
                      </a:lnTo>
                      <a:lnTo>
                        <a:pt x="171" y="49"/>
                      </a:lnTo>
                      <a:lnTo>
                        <a:pt x="169" y="38"/>
                      </a:lnTo>
                      <a:lnTo>
                        <a:pt x="50" y="38"/>
                      </a:lnTo>
                      <a:lnTo>
                        <a:pt x="47" y="14"/>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37" name="Freeform 19"/>
                <p:cNvSpPr>
                  <a:spLocks noChangeArrowheads="1"/>
                </p:cNvSpPr>
                <p:nvPr/>
              </p:nvSpPr>
              <p:spPr bwMode="auto">
                <a:xfrm>
                  <a:off x="2881" y="-459"/>
                  <a:ext cx="190" cy="221"/>
                </a:xfrm>
                <a:custGeom>
                  <a:avLst/>
                  <a:gdLst>
                    <a:gd name="T0" fmla="*/ 171 w 190"/>
                    <a:gd name="T1" fmla="*/ 49 h 221"/>
                    <a:gd name="T2" fmla="*/ 110 w 190"/>
                    <a:gd name="T3" fmla="*/ 49 h 221"/>
                    <a:gd name="T4" fmla="*/ 122 w 190"/>
                    <a:gd name="T5" fmla="*/ 60 h 221"/>
                    <a:gd name="T6" fmla="*/ 126 w 190"/>
                    <a:gd name="T7" fmla="*/ 83 h 221"/>
                    <a:gd name="T8" fmla="*/ 129 w 190"/>
                    <a:gd name="T9" fmla="*/ 103 h 221"/>
                    <a:gd name="T10" fmla="*/ 131 w 190"/>
                    <a:gd name="T11" fmla="*/ 122 h 221"/>
                    <a:gd name="T12" fmla="*/ 133 w 190"/>
                    <a:gd name="T13" fmla="*/ 140 h 221"/>
                    <a:gd name="T14" fmla="*/ 141 w 190"/>
                    <a:gd name="T15" fmla="*/ 205 h 221"/>
                    <a:gd name="T16" fmla="*/ 189 w 190"/>
                    <a:gd name="T17" fmla="*/ 199 h 221"/>
                    <a:gd name="T18" fmla="*/ 178 w 190"/>
                    <a:gd name="T19" fmla="*/ 99 h 221"/>
                    <a:gd name="T20" fmla="*/ 174 w 190"/>
                    <a:gd name="T21" fmla="*/ 60 h 221"/>
                    <a:gd name="T22" fmla="*/ 171 w 190"/>
                    <a:gd name="T23"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171" y="49"/>
                      </a:moveTo>
                      <a:lnTo>
                        <a:pt x="110" y="49"/>
                      </a:lnTo>
                      <a:lnTo>
                        <a:pt x="122" y="60"/>
                      </a:lnTo>
                      <a:lnTo>
                        <a:pt x="126" y="83"/>
                      </a:lnTo>
                      <a:lnTo>
                        <a:pt x="129" y="103"/>
                      </a:lnTo>
                      <a:lnTo>
                        <a:pt x="131" y="122"/>
                      </a:lnTo>
                      <a:lnTo>
                        <a:pt x="133" y="140"/>
                      </a:lnTo>
                      <a:lnTo>
                        <a:pt x="141" y="205"/>
                      </a:lnTo>
                      <a:lnTo>
                        <a:pt x="189" y="199"/>
                      </a:lnTo>
                      <a:lnTo>
                        <a:pt x="178" y="99"/>
                      </a:lnTo>
                      <a:lnTo>
                        <a:pt x="174" y="60"/>
                      </a:lnTo>
                      <a:lnTo>
                        <a:pt x="171" y="4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38" name="Freeform 20"/>
                <p:cNvSpPr>
                  <a:spLocks noChangeArrowheads="1"/>
                </p:cNvSpPr>
                <p:nvPr/>
              </p:nvSpPr>
              <p:spPr bwMode="auto">
                <a:xfrm>
                  <a:off x="2881" y="-459"/>
                  <a:ext cx="190" cy="221"/>
                </a:xfrm>
                <a:custGeom>
                  <a:avLst/>
                  <a:gdLst>
                    <a:gd name="T0" fmla="*/ 119 w 190"/>
                    <a:gd name="T1" fmla="*/ 0 h 221"/>
                    <a:gd name="T2" fmla="*/ 115 w 190"/>
                    <a:gd name="T3" fmla="*/ 0 h 221"/>
                    <a:gd name="T4" fmla="*/ 112 w 190"/>
                    <a:gd name="T5" fmla="*/ 0 h 221"/>
                    <a:gd name="T6" fmla="*/ 91 w 190"/>
                    <a:gd name="T7" fmla="*/ 6 h 221"/>
                    <a:gd name="T8" fmla="*/ 73 w 190"/>
                    <a:gd name="T9" fmla="*/ 15 h 221"/>
                    <a:gd name="T10" fmla="*/ 58 w 190"/>
                    <a:gd name="T11" fmla="*/ 29 h 221"/>
                    <a:gd name="T12" fmla="*/ 50 w 190"/>
                    <a:gd name="T13" fmla="*/ 38 h 221"/>
                    <a:gd name="T14" fmla="*/ 169 w 190"/>
                    <a:gd name="T15" fmla="*/ 38 h 221"/>
                    <a:gd name="T16" fmla="*/ 168 w 190"/>
                    <a:gd name="T17" fmla="*/ 36 h 221"/>
                    <a:gd name="T18" fmla="*/ 159 w 190"/>
                    <a:gd name="T19" fmla="*/ 17 h 221"/>
                    <a:gd name="T20" fmla="*/ 144 w 190"/>
                    <a:gd name="T21" fmla="*/ 4 h 221"/>
                    <a:gd name="T22" fmla="*/ 119 w 190"/>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119" y="0"/>
                      </a:moveTo>
                      <a:lnTo>
                        <a:pt x="115" y="0"/>
                      </a:lnTo>
                      <a:lnTo>
                        <a:pt x="112" y="0"/>
                      </a:lnTo>
                      <a:lnTo>
                        <a:pt x="91" y="6"/>
                      </a:lnTo>
                      <a:lnTo>
                        <a:pt x="73" y="15"/>
                      </a:lnTo>
                      <a:lnTo>
                        <a:pt x="58" y="29"/>
                      </a:lnTo>
                      <a:lnTo>
                        <a:pt x="50" y="38"/>
                      </a:lnTo>
                      <a:lnTo>
                        <a:pt x="169" y="38"/>
                      </a:lnTo>
                      <a:lnTo>
                        <a:pt x="168" y="36"/>
                      </a:lnTo>
                      <a:lnTo>
                        <a:pt x="159" y="17"/>
                      </a:lnTo>
                      <a:lnTo>
                        <a:pt x="144" y="4"/>
                      </a:lnTo>
                      <a:lnTo>
                        <a:pt x="119"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2239" name="Group 21"/>
              <p:cNvGrpSpPr/>
              <p:nvPr/>
            </p:nvGrpSpPr>
            <p:grpSpPr bwMode="auto">
              <a:xfrm>
                <a:off x="3095" y="-526"/>
                <a:ext cx="226" cy="303"/>
                <a:chOff x="3095" y="-526"/>
                <a:chExt cx="226" cy="303"/>
              </a:xfrm>
            </p:grpSpPr>
            <p:sp>
              <p:nvSpPr>
                <p:cNvPr id="52240" name="Freeform 22"/>
                <p:cNvSpPr>
                  <a:spLocks noChangeArrowheads="1"/>
                </p:cNvSpPr>
                <p:nvPr/>
              </p:nvSpPr>
              <p:spPr bwMode="auto">
                <a:xfrm>
                  <a:off x="3095" y="-526"/>
                  <a:ext cx="226" cy="303"/>
                </a:xfrm>
                <a:custGeom>
                  <a:avLst/>
                  <a:gdLst>
                    <a:gd name="T0" fmla="*/ 165 w 226"/>
                    <a:gd name="T1" fmla="*/ 271 h 303"/>
                    <a:gd name="T2" fmla="*/ 117 w 226"/>
                    <a:gd name="T3" fmla="*/ 271 h 303"/>
                    <a:gd name="T4" fmla="*/ 112 w 226"/>
                    <a:gd name="T5" fmla="*/ 292 h 303"/>
                    <a:gd name="T6" fmla="*/ 158 w 226"/>
                    <a:gd name="T7" fmla="*/ 303 h 303"/>
                    <a:gd name="T8" fmla="*/ 165 w 226"/>
                    <a:gd name="T9" fmla="*/ 271 h 303"/>
                  </a:gdLst>
                  <a:ahLst/>
                  <a:cxnLst>
                    <a:cxn ang="0">
                      <a:pos x="T0" y="T1"/>
                    </a:cxn>
                    <a:cxn ang="0">
                      <a:pos x="T2" y="T3"/>
                    </a:cxn>
                    <a:cxn ang="0">
                      <a:pos x="T4" y="T5"/>
                    </a:cxn>
                    <a:cxn ang="0">
                      <a:pos x="T6" y="T7"/>
                    </a:cxn>
                    <a:cxn ang="0">
                      <a:pos x="T8" y="T9"/>
                    </a:cxn>
                  </a:cxnLst>
                  <a:rect l="0" t="0" r="r" b="b"/>
                  <a:pathLst>
                    <a:path w="226" h="303">
                      <a:moveTo>
                        <a:pt x="165" y="271"/>
                      </a:moveTo>
                      <a:lnTo>
                        <a:pt x="117" y="271"/>
                      </a:lnTo>
                      <a:lnTo>
                        <a:pt x="112" y="292"/>
                      </a:lnTo>
                      <a:lnTo>
                        <a:pt x="158" y="303"/>
                      </a:lnTo>
                      <a:lnTo>
                        <a:pt x="165" y="27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41" name="Freeform 23"/>
                <p:cNvSpPr>
                  <a:spLocks noChangeArrowheads="1"/>
                </p:cNvSpPr>
                <p:nvPr/>
              </p:nvSpPr>
              <p:spPr bwMode="auto">
                <a:xfrm>
                  <a:off x="3095" y="-526"/>
                  <a:ext cx="226" cy="303"/>
                </a:xfrm>
                <a:custGeom>
                  <a:avLst/>
                  <a:gdLst>
                    <a:gd name="T0" fmla="*/ 98 w 226"/>
                    <a:gd name="T1" fmla="*/ 80 h 303"/>
                    <a:gd name="T2" fmla="*/ 78 w 226"/>
                    <a:gd name="T3" fmla="*/ 82 h 303"/>
                    <a:gd name="T4" fmla="*/ 59 w 226"/>
                    <a:gd name="T5" fmla="*/ 88 h 303"/>
                    <a:gd name="T6" fmla="*/ 43 w 226"/>
                    <a:gd name="T7" fmla="*/ 98 h 303"/>
                    <a:gd name="T8" fmla="*/ 30 w 226"/>
                    <a:gd name="T9" fmla="*/ 111 h 303"/>
                    <a:gd name="T10" fmla="*/ 18 w 226"/>
                    <a:gd name="T11" fmla="*/ 126 h 303"/>
                    <a:gd name="T12" fmla="*/ 9 w 226"/>
                    <a:gd name="T13" fmla="*/ 144 h 303"/>
                    <a:gd name="T14" fmla="*/ 3 w 226"/>
                    <a:gd name="T15" fmla="*/ 163 h 303"/>
                    <a:gd name="T16" fmla="*/ 0 w 226"/>
                    <a:gd name="T17" fmla="*/ 187 h 303"/>
                    <a:gd name="T18" fmla="*/ 0 w 226"/>
                    <a:gd name="T19" fmla="*/ 209 h 303"/>
                    <a:gd name="T20" fmla="*/ 4 w 226"/>
                    <a:gd name="T21" fmla="*/ 229 h 303"/>
                    <a:gd name="T22" fmla="*/ 11 w 226"/>
                    <a:gd name="T23" fmla="*/ 247 h 303"/>
                    <a:gd name="T24" fmla="*/ 22 w 226"/>
                    <a:gd name="T25" fmla="*/ 262 h 303"/>
                    <a:gd name="T26" fmla="*/ 35 w 226"/>
                    <a:gd name="T27" fmla="*/ 274 h 303"/>
                    <a:gd name="T28" fmla="*/ 52 w 226"/>
                    <a:gd name="T29" fmla="*/ 283 h 303"/>
                    <a:gd name="T30" fmla="*/ 75 w 226"/>
                    <a:gd name="T31" fmla="*/ 286 h 303"/>
                    <a:gd name="T32" fmla="*/ 95 w 226"/>
                    <a:gd name="T33" fmla="*/ 283 h 303"/>
                    <a:gd name="T34" fmla="*/ 110 w 226"/>
                    <a:gd name="T35" fmla="*/ 275 h 303"/>
                    <a:gd name="T36" fmla="*/ 117 w 226"/>
                    <a:gd name="T37" fmla="*/ 271 h 303"/>
                    <a:gd name="T38" fmla="*/ 165 w 226"/>
                    <a:gd name="T39" fmla="*/ 271 h 303"/>
                    <a:gd name="T40" fmla="*/ 170 w 226"/>
                    <a:gd name="T41" fmla="*/ 248 h 303"/>
                    <a:gd name="T42" fmla="*/ 87 w 226"/>
                    <a:gd name="T43" fmla="*/ 248 h 303"/>
                    <a:gd name="T44" fmla="*/ 85 w 226"/>
                    <a:gd name="T45" fmla="*/ 248 h 303"/>
                    <a:gd name="T46" fmla="*/ 83 w 226"/>
                    <a:gd name="T47" fmla="*/ 248 h 303"/>
                    <a:gd name="T48" fmla="*/ 67 w 226"/>
                    <a:gd name="T49" fmla="*/ 240 h 303"/>
                    <a:gd name="T50" fmla="*/ 55 w 226"/>
                    <a:gd name="T51" fmla="*/ 226 h 303"/>
                    <a:gd name="T52" fmla="*/ 49 w 226"/>
                    <a:gd name="T53" fmla="*/ 207 h 303"/>
                    <a:gd name="T54" fmla="*/ 49 w 226"/>
                    <a:gd name="T55" fmla="*/ 185 h 303"/>
                    <a:gd name="T56" fmla="*/ 57 w 226"/>
                    <a:gd name="T57" fmla="*/ 159 h 303"/>
                    <a:gd name="T58" fmla="*/ 69 w 226"/>
                    <a:gd name="T59" fmla="*/ 140 h 303"/>
                    <a:gd name="T60" fmla="*/ 83 w 226"/>
                    <a:gd name="T61" fmla="*/ 128 h 303"/>
                    <a:gd name="T62" fmla="*/ 99 w 226"/>
                    <a:gd name="T63" fmla="*/ 123 h 303"/>
                    <a:gd name="T64" fmla="*/ 200 w 226"/>
                    <a:gd name="T65" fmla="*/ 123 h 303"/>
                    <a:gd name="T66" fmla="*/ 203 w 226"/>
                    <a:gd name="T67" fmla="*/ 109 h 303"/>
                    <a:gd name="T68" fmla="*/ 152 w 226"/>
                    <a:gd name="T69" fmla="*/ 109 h 303"/>
                    <a:gd name="T70" fmla="*/ 151 w 226"/>
                    <a:gd name="T71" fmla="*/ 109 h 303"/>
                    <a:gd name="T72" fmla="*/ 138 w 226"/>
                    <a:gd name="T73" fmla="*/ 92 h 303"/>
                    <a:gd name="T74" fmla="*/ 120 w 226"/>
                    <a:gd name="T75" fmla="*/ 83 h 303"/>
                    <a:gd name="T76" fmla="*/ 98 w 226"/>
                    <a:gd name="T77" fmla="*/ 8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6" h="303">
                      <a:moveTo>
                        <a:pt x="98" y="80"/>
                      </a:moveTo>
                      <a:lnTo>
                        <a:pt x="78" y="82"/>
                      </a:lnTo>
                      <a:lnTo>
                        <a:pt x="59" y="88"/>
                      </a:lnTo>
                      <a:lnTo>
                        <a:pt x="43" y="98"/>
                      </a:lnTo>
                      <a:lnTo>
                        <a:pt x="30" y="111"/>
                      </a:lnTo>
                      <a:lnTo>
                        <a:pt x="18" y="126"/>
                      </a:lnTo>
                      <a:lnTo>
                        <a:pt x="9" y="144"/>
                      </a:lnTo>
                      <a:lnTo>
                        <a:pt x="3" y="163"/>
                      </a:lnTo>
                      <a:lnTo>
                        <a:pt x="0" y="187"/>
                      </a:lnTo>
                      <a:lnTo>
                        <a:pt x="0" y="209"/>
                      </a:lnTo>
                      <a:lnTo>
                        <a:pt x="4" y="229"/>
                      </a:lnTo>
                      <a:lnTo>
                        <a:pt x="11" y="247"/>
                      </a:lnTo>
                      <a:lnTo>
                        <a:pt x="22" y="262"/>
                      </a:lnTo>
                      <a:lnTo>
                        <a:pt x="35" y="274"/>
                      </a:lnTo>
                      <a:lnTo>
                        <a:pt x="52" y="283"/>
                      </a:lnTo>
                      <a:lnTo>
                        <a:pt x="75" y="286"/>
                      </a:lnTo>
                      <a:lnTo>
                        <a:pt x="95" y="283"/>
                      </a:lnTo>
                      <a:lnTo>
                        <a:pt x="110" y="275"/>
                      </a:lnTo>
                      <a:lnTo>
                        <a:pt x="117" y="271"/>
                      </a:lnTo>
                      <a:lnTo>
                        <a:pt x="165" y="271"/>
                      </a:lnTo>
                      <a:lnTo>
                        <a:pt x="170" y="248"/>
                      </a:lnTo>
                      <a:lnTo>
                        <a:pt x="87" y="248"/>
                      </a:lnTo>
                      <a:lnTo>
                        <a:pt x="85" y="248"/>
                      </a:lnTo>
                      <a:lnTo>
                        <a:pt x="83" y="248"/>
                      </a:lnTo>
                      <a:lnTo>
                        <a:pt x="67" y="240"/>
                      </a:lnTo>
                      <a:lnTo>
                        <a:pt x="55" y="226"/>
                      </a:lnTo>
                      <a:lnTo>
                        <a:pt x="49" y="207"/>
                      </a:lnTo>
                      <a:lnTo>
                        <a:pt x="49" y="185"/>
                      </a:lnTo>
                      <a:lnTo>
                        <a:pt x="57" y="159"/>
                      </a:lnTo>
                      <a:lnTo>
                        <a:pt x="69" y="140"/>
                      </a:lnTo>
                      <a:lnTo>
                        <a:pt x="83" y="128"/>
                      </a:lnTo>
                      <a:lnTo>
                        <a:pt x="99" y="123"/>
                      </a:lnTo>
                      <a:lnTo>
                        <a:pt x="200" y="123"/>
                      </a:lnTo>
                      <a:lnTo>
                        <a:pt x="203" y="109"/>
                      </a:lnTo>
                      <a:lnTo>
                        <a:pt x="152" y="109"/>
                      </a:lnTo>
                      <a:lnTo>
                        <a:pt x="151" y="109"/>
                      </a:lnTo>
                      <a:lnTo>
                        <a:pt x="138" y="92"/>
                      </a:lnTo>
                      <a:lnTo>
                        <a:pt x="120" y="83"/>
                      </a:lnTo>
                      <a:lnTo>
                        <a:pt x="98" y="8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42" name="Freeform 24"/>
                <p:cNvSpPr>
                  <a:spLocks noChangeArrowheads="1"/>
                </p:cNvSpPr>
                <p:nvPr/>
              </p:nvSpPr>
              <p:spPr bwMode="auto">
                <a:xfrm>
                  <a:off x="3095" y="-526"/>
                  <a:ext cx="226" cy="303"/>
                </a:xfrm>
                <a:custGeom>
                  <a:avLst/>
                  <a:gdLst>
                    <a:gd name="T0" fmla="*/ 200 w 226"/>
                    <a:gd name="T1" fmla="*/ 123 h 303"/>
                    <a:gd name="T2" fmla="*/ 99 w 226"/>
                    <a:gd name="T3" fmla="*/ 123 h 303"/>
                    <a:gd name="T4" fmla="*/ 126 w 226"/>
                    <a:gd name="T5" fmla="*/ 131 h 303"/>
                    <a:gd name="T6" fmla="*/ 139 w 226"/>
                    <a:gd name="T7" fmla="*/ 143 h 303"/>
                    <a:gd name="T8" fmla="*/ 125 w 226"/>
                    <a:gd name="T9" fmla="*/ 225 h 303"/>
                    <a:gd name="T10" fmla="*/ 111 w 226"/>
                    <a:gd name="T11" fmla="*/ 241 h 303"/>
                    <a:gd name="T12" fmla="*/ 92 w 226"/>
                    <a:gd name="T13" fmla="*/ 248 h 303"/>
                    <a:gd name="T14" fmla="*/ 87 w 226"/>
                    <a:gd name="T15" fmla="*/ 248 h 303"/>
                    <a:gd name="T16" fmla="*/ 170 w 226"/>
                    <a:gd name="T17" fmla="*/ 248 h 303"/>
                    <a:gd name="T18" fmla="*/ 200 w 226"/>
                    <a:gd name="T19" fmla="*/ 1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303">
                      <a:moveTo>
                        <a:pt x="200" y="123"/>
                      </a:moveTo>
                      <a:lnTo>
                        <a:pt x="99" y="123"/>
                      </a:lnTo>
                      <a:lnTo>
                        <a:pt x="126" y="131"/>
                      </a:lnTo>
                      <a:lnTo>
                        <a:pt x="139" y="143"/>
                      </a:lnTo>
                      <a:lnTo>
                        <a:pt x="125" y="225"/>
                      </a:lnTo>
                      <a:lnTo>
                        <a:pt x="111" y="241"/>
                      </a:lnTo>
                      <a:lnTo>
                        <a:pt x="92" y="248"/>
                      </a:lnTo>
                      <a:lnTo>
                        <a:pt x="87" y="248"/>
                      </a:lnTo>
                      <a:lnTo>
                        <a:pt x="170" y="248"/>
                      </a:lnTo>
                      <a:lnTo>
                        <a:pt x="200" y="12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43" name="Freeform 25"/>
                <p:cNvSpPr>
                  <a:spLocks noChangeArrowheads="1"/>
                </p:cNvSpPr>
                <p:nvPr/>
              </p:nvSpPr>
              <p:spPr bwMode="auto">
                <a:xfrm>
                  <a:off x="3095" y="-526"/>
                  <a:ext cx="226" cy="303"/>
                </a:xfrm>
                <a:custGeom>
                  <a:avLst/>
                  <a:gdLst>
                    <a:gd name="T0" fmla="*/ 178 w 226"/>
                    <a:gd name="T1" fmla="*/ 0 h 303"/>
                    <a:gd name="T2" fmla="*/ 152 w 226"/>
                    <a:gd name="T3" fmla="*/ 109 h 303"/>
                    <a:gd name="T4" fmla="*/ 203 w 226"/>
                    <a:gd name="T5" fmla="*/ 109 h 303"/>
                    <a:gd name="T6" fmla="*/ 226 w 226"/>
                    <a:gd name="T7" fmla="*/ 10 h 303"/>
                    <a:gd name="T8" fmla="*/ 178 w 226"/>
                    <a:gd name="T9" fmla="*/ 0 h 303"/>
                  </a:gdLst>
                  <a:ahLst/>
                  <a:cxnLst>
                    <a:cxn ang="0">
                      <a:pos x="T0" y="T1"/>
                    </a:cxn>
                    <a:cxn ang="0">
                      <a:pos x="T2" y="T3"/>
                    </a:cxn>
                    <a:cxn ang="0">
                      <a:pos x="T4" y="T5"/>
                    </a:cxn>
                    <a:cxn ang="0">
                      <a:pos x="T6" y="T7"/>
                    </a:cxn>
                    <a:cxn ang="0">
                      <a:pos x="T8" y="T9"/>
                    </a:cxn>
                  </a:cxnLst>
                  <a:rect l="0" t="0" r="r" b="b"/>
                  <a:pathLst>
                    <a:path w="226" h="303">
                      <a:moveTo>
                        <a:pt x="178" y="0"/>
                      </a:moveTo>
                      <a:lnTo>
                        <a:pt x="152" y="109"/>
                      </a:lnTo>
                      <a:lnTo>
                        <a:pt x="203" y="109"/>
                      </a:lnTo>
                      <a:lnTo>
                        <a:pt x="226" y="10"/>
                      </a:lnTo>
                      <a:lnTo>
                        <a:pt x="178"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52244" name="Group 26"/>
            <p:cNvGrpSpPr/>
            <p:nvPr/>
          </p:nvGrpSpPr>
          <p:grpSpPr bwMode="auto">
            <a:xfrm>
              <a:off x="6102351" y="133350"/>
              <a:ext cx="749325" cy="165100"/>
              <a:chOff x="3424" y="-431"/>
              <a:chExt cx="1182" cy="260"/>
            </a:xfrm>
          </p:grpSpPr>
          <p:grpSp>
            <p:nvGrpSpPr>
              <p:cNvPr id="52245" name="Group 27"/>
              <p:cNvGrpSpPr/>
              <p:nvPr/>
            </p:nvGrpSpPr>
            <p:grpSpPr bwMode="auto">
              <a:xfrm>
                <a:off x="3424" y="-403"/>
                <a:ext cx="184" cy="224"/>
                <a:chOff x="3424" y="-403"/>
                <a:chExt cx="184" cy="224"/>
              </a:xfrm>
            </p:grpSpPr>
            <p:sp>
              <p:nvSpPr>
                <p:cNvPr id="52246" name="Freeform 28"/>
                <p:cNvSpPr>
                  <a:spLocks noChangeArrowheads="1"/>
                </p:cNvSpPr>
                <p:nvPr/>
              </p:nvSpPr>
              <p:spPr bwMode="auto">
                <a:xfrm>
                  <a:off x="3424" y="-403"/>
                  <a:ext cx="184" cy="224"/>
                </a:xfrm>
                <a:custGeom>
                  <a:avLst/>
                  <a:gdLst>
                    <a:gd name="T0" fmla="*/ 150 w 184"/>
                    <a:gd name="T1" fmla="*/ 193 h 224"/>
                    <a:gd name="T2" fmla="*/ 85 w 184"/>
                    <a:gd name="T3" fmla="*/ 193 h 224"/>
                    <a:gd name="T4" fmla="*/ 100 w 184"/>
                    <a:gd name="T5" fmla="*/ 206 h 224"/>
                    <a:gd name="T6" fmla="*/ 116 w 184"/>
                    <a:gd name="T7" fmla="*/ 218 h 224"/>
                    <a:gd name="T8" fmla="*/ 134 w 184"/>
                    <a:gd name="T9" fmla="*/ 223 h 224"/>
                    <a:gd name="T10" fmla="*/ 152 w 184"/>
                    <a:gd name="T11" fmla="*/ 223 h 224"/>
                    <a:gd name="T12" fmla="*/ 165 w 184"/>
                    <a:gd name="T13" fmla="*/ 194 h 224"/>
                    <a:gd name="T14" fmla="*/ 153 w 184"/>
                    <a:gd name="T15" fmla="*/ 194 h 224"/>
                    <a:gd name="T16" fmla="*/ 150 w 184"/>
                    <a:gd name="T17" fmla="*/ 19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24">
                      <a:moveTo>
                        <a:pt x="150" y="193"/>
                      </a:moveTo>
                      <a:lnTo>
                        <a:pt x="85" y="193"/>
                      </a:lnTo>
                      <a:lnTo>
                        <a:pt x="100" y="206"/>
                      </a:lnTo>
                      <a:lnTo>
                        <a:pt x="116" y="218"/>
                      </a:lnTo>
                      <a:lnTo>
                        <a:pt x="134" y="223"/>
                      </a:lnTo>
                      <a:lnTo>
                        <a:pt x="152" y="223"/>
                      </a:lnTo>
                      <a:lnTo>
                        <a:pt x="165" y="194"/>
                      </a:lnTo>
                      <a:lnTo>
                        <a:pt x="153" y="194"/>
                      </a:lnTo>
                      <a:lnTo>
                        <a:pt x="150" y="19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47" name="Freeform 29"/>
                <p:cNvSpPr>
                  <a:spLocks noChangeArrowheads="1"/>
                </p:cNvSpPr>
                <p:nvPr/>
              </p:nvSpPr>
              <p:spPr bwMode="auto">
                <a:xfrm>
                  <a:off x="3424" y="-403"/>
                  <a:ext cx="184" cy="224"/>
                </a:xfrm>
                <a:custGeom>
                  <a:avLst/>
                  <a:gdLst>
                    <a:gd name="T0" fmla="*/ 95 w 184"/>
                    <a:gd name="T1" fmla="*/ 79 h 224"/>
                    <a:gd name="T2" fmla="*/ 67 w 184"/>
                    <a:gd name="T3" fmla="*/ 79 h 224"/>
                    <a:gd name="T4" fmla="*/ 46 w 184"/>
                    <a:gd name="T5" fmla="*/ 83 h 224"/>
                    <a:gd name="T6" fmla="*/ 29 w 184"/>
                    <a:gd name="T7" fmla="*/ 89 h 224"/>
                    <a:gd name="T8" fmla="*/ 17 w 184"/>
                    <a:gd name="T9" fmla="*/ 97 h 224"/>
                    <a:gd name="T10" fmla="*/ 9 w 184"/>
                    <a:gd name="T11" fmla="*/ 108 h 224"/>
                    <a:gd name="T12" fmla="*/ 3 w 184"/>
                    <a:gd name="T13" fmla="*/ 120 h 224"/>
                    <a:gd name="T14" fmla="*/ 0 w 184"/>
                    <a:gd name="T15" fmla="*/ 141 h 224"/>
                    <a:gd name="T16" fmla="*/ 2 w 184"/>
                    <a:gd name="T17" fmla="*/ 160 h 224"/>
                    <a:gd name="T18" fmla="*/ 11 w 184"/>
                    <a:gd name="T19" fmla="*/ 176 h 224"/>
                    <a:gd name="T20" fmla="*/ 26 w 184"/>
                    <a:gd name="T21" fmla="*/ 188 h 224"/>
                    <a:gd name="T22" fmla="*/ 50 w 184"/>
                    <a:gd name="T23" fmla="*/ 195 h 224"/>
                    <a:gd name="T24" fmla="*/ 69 w 184"/>
                    <a:gd name="T25" fmla="*/ 196 h 224"/>
                    <a:gd name="T26" fmla="*/ 85 w 184"/>
                    <a:gd name="T27" fmla="*/ 193 h 224"/>
                    <a:gd name="T28" fmla="*/ 150 w 184"/>
                    <a:gd name="T29" fmla="*/ 193 h 224"/>
                    <a:gd name="T30" fmla="*/ 146 w 184"/>
                    <a:gd name="T31" fmla="*/ 191 h 224"/>
                    <a:gd name="T32" fmla="*/ 143 w 184"/>
                    <a:gd name="T33" fmla="*/ 182 h 224"/>
                    <a:gd name="T34" fmla="*/ 146 w 184"/>
                    <a:gd name="T35" fmla="*/ 171 h 224"/>
                    <a:gd name="T36" fmla="*/ 148 w 184"/>
                    <a:gd name="T37" fmla="*/ 165 h 224"/>
                    <a:gd name="T38" fmla="*/ 71 w 184"/>
                    <a:gd name="T39" fmla="*/ 165 h 224"/>
                    <a:gd name="T40" fmla="*/ 67 w 184"/>
                    <a:gd name="T41" fmla="*/ 165 h 224"/>
                    <a:gd name="T42" fmla="*/ 65 w 184"/>
                    <a:gd name="T43" fmla="*/ 164 h 224"/>
                    <a:gd name="T44" fmla="*/ 49 w 184"/>
                    <a:gd name="T45" fmla="*/ 153 h 224"/>
                    <a:gd name="T46" fmla="*/ 47 w 184"/>
                    <a:gd name="T47" fmla="*/ 134 h 224"/>
                    <a:gd name="T48" fmla="*/ 55 w 184"/>
                    <a:gd name="T49" fmla="*/ 121 h 224"/>
                    <a:gd name="T50" fmla="*/ 69 w 184"/>
                    <a:gd name="T51" fmla="*/ 114 h 224"/>
                    <a:gd name="T52" fmla="*/ 91 w 184"/>
                    <a:gd name="T53" fmla="*/ 111 h 224"/>
                    <a:gd name="T54" fmla="*/ 168 w 184"/>
                    <a:gd name="T55" fmla="*/ 111 h 224"/>
                    <a:gd name="T56" fmla="*/ 174 w 184"/>
                    <a:gd name="T57" fmla="*/ 93 h 224"/>
                    <a:gd name="T58" fmla="*/ 176 w 184"/>
                    <a:gd name="T59" fmla="*/ 88 h 224"/>
                    <a:gd name="T60" fmla="*/ 178 w 184"/>
                    <a:gd name="T61" fmla="*/ 83 h 224"/>
                    <a:gd name="T62" fmla="*/ 128 w 184"/>
                    <a:gd name="T63" fmla="*/ 83 h 224"/>
                    <a:gd name="T64" fmla="*/ 95 w 184"/>
                    <a:gd name="T65" fmla="*/ 7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224">
                      <a:moveTo>
                        <a:pt x="95" y="79"/>
                      </a:moveTo>
                      <a:lnTo>
                        <a:pt x="67" y="79"/>
                      </a:lnTo>
                      <a:lnTo>
                        <a:pt x="46" y="83"/>
                      </a:lnTo>
                      <a:lnTo>
                        <a:pt x="29" y="89"/>
                      </a:lnTo>
                      <a:lnTo>
                        <a:pt x="17" y="97"/>
                      </a:lnTo>
                      <a:lnTo>
                        <a:pt x="9" y="108"/>
                      </a:lnTo>
                      <a:lnTo>
                        <a:pt x="3" y="120"/>
                      </a:lnTo>
                      <a:lnTo>
                        <a:pt x="0" y="141"/>
                      </a:lnTo>
                      <a:lnTo>
                        <a:pt x="2" y="160"/>
                      </a:lnTo>
                      <a:lnTo>
                        <a:pt x="11" y="176"/>
                      </a:lnTo>
                      <a:lnTo>
                        <a:pt x="26" y="188"/>
                      </a:lnTo>
                      <a:lnTo>
                        <a:pt x="50" y="195"/>
                      </a:lnTo>
                      <a:lnTo>
                        <a:pt x="69" y="196"/>
                      </a:lnTo>
                      <a:lnTo>
                        <a:pt x="85" y="193"/>
                      </a:lnTo>
                      <a:lnTo>
                        <a:pt x="150" y="193"/>
                      </a:lnTo>
                      <a:lnTo>
                        <a:pt x="146" y="191"/>
                      </a:lnTo>
                      <a:lnTo>
                        <a:pt x="143" y="182"/>
                      </a:lnTo>
                      <a:lnTo>
                        <a:pt x="146" y="171"/>
                      </a:lnTo>
                      <a:lnTo>
                        <a:pt x="148" y="165"/>
                      </a:lnTo>
                      <a:lnTo>
                        <a:pt x="71" y="165"/>
                      </a:lnTo>
                      <a:lnTo>
                        <a:pt x="67" y="165"/>
                      </a:lnTo>
                      <a:lnTo>
                        <a:pt x="65" y="164"/>
                      </a:lnTo>
                      <a:lnTo>
                        <a:pt x="49" y="153"/>
                      </a:lnTo>
                      <a:lnTo>
                        <a:pt x="47" y="134"/>
                      </a:lnTo>
                      <a:lnTo>
                        <a:pt x="55" y="121"/>
                      </a:lnTo>
                      <a:lnTo>
                        <a:pt x="69" y="114"/>
                      </a:lnTo>
                      <a:lnTo>
                        <a:pt x="91" y="111"/>
                      </a:lnTo>
                      <a:lnTo>
                        <a:pt x="168" y="111"/>
                      </a:lnTo>
                      <a:lnTo>
                        <a:pt x="174" y="93"/>
                      </a:lnTo>
                      <a:lnTo>
                        <a:pt x="176" y="88"/>
                      </a:lnTo>
                      <a:lnTo>
                        <a:pt x="178" y="83"/>
                      </a:lnTo>
                      <a:lnTo>
                        <a:pt x="128" y="83"/>
                      </a:lnTo>
                      <a:lnTo>
                        <a:pt x="95" y="7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48" name="Freeform 30"/>
                <p:cNvSpPr>
                  <a:spLocks noChangeArrowheads="1"/>
                </p:cNvSpPr>
                <p:nvPr/>
              </p:nvSpPr>
              <p:spPr bwMode="auto">
                <a:xfrm>
                  <a:off x="3424" y="-403"/>
                  <a:ext cx="184" cy="224"/>
                </a:xfrm>
                <a:custGeom>
                  <a:avLst/>
                  <a:gdLst>
                    <a:gd name="T0" fmla="*/ 166 w 184"/>
                    <a:gd name="T1" fmla="*/ 192 h 224"/>
                    <a:gd name="T2" fmla="*/ 157 w 184"/>
                    <a:gd name="T3" fmla="*/ 194 h 224"/>
                    <a:gd name="T4" fmla="*/ 153 w 184"/>
                    <a:gd name="T5" fmla="*/ 194 h 224"/>
                    <a:gd name="T6" fmla="*/ 165 w 184"/>
                    <a:gd name="T7" fmla="*/ 194 h 224"/>
                    <a:gd name="T8" fmla="*/ 166 w 184"/>
                    <a:gd name="T9" fmla="*/ 192 h 224"/>
                  </a:gdLst>
                  <a:ahLst/>
                  <a:cxnLst>
                    <a:cxn ang="0">
                      <a:pos x="T0" y="T1"/>
                    </a:cxn>
                    <a:cxn ang="0">
                      <a:pos x="T2" y="T3"/>
                    </a:cxn>
                    <a:cxn ang="0">
                      <a:pos x="T4" y="T5"/>
                    </a:cxn>
                    <a:cxn ang="0">
                      <a:pos x="T6" y="T7"/>
                    </a:cxn>
                    <a:cxn ang="0">
                      <a:pos x="T8" y="T9"/>
                    </a:cxn>
                  </a:cxnLst>
                  <a:rect l="0" t="0" r="r" b="b"/>
                  <a:pathLst>
                    <a:path w="184" h="224">
                      <a:moveTo>
                        <a:pt x="166" y="192"/>
                      </a:moveTo>
                      <a:lnTo>
                        <a:pt x="157" y="194"/>
                      </a:lnTo>
                      <a:lnTo>
                        <a:pt x="153" y="194"/>
                      </a:lnTo>
                      <a:lnTo>
                        <a:pt x="165" y="194"/>
                      </a:lnTo>
                      <a:lnTo>
                        <a:pt x="166" y="19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49" name="Freeform 31"/>
                <p:cNvSpPr>
                  <a:spLocks noChangeArrowheads="1"/>
                </p:cNvSpPr>
                <p:nvPr/>
              </p:nvSpPr>
              <p:spPr bwMode="auto">
                <a:xfrm>
                  <a:off x="3424" y="-403"/>
                  <a:ext cx="184" cy="224"/>
                </a:xfrm>
                <a:custGeom>
                  <a:avLst/>
                  <a:gdLst>
                    <a:gd name="T0" fmla="*/ 168 w 184"/>
                    <a:gd name="T1" fmla="*/ 111 h 224"/>
                    <a:gd name="T2" fmla="*/ 91 w 184"/>
                    <a:gd name="T3" fmla="*/ 111 h 224"/>
                    <a:gd name="T4" fmla="*/ 104 w 184"/>
                    <a:gd name="T5" fmla="*/ 157 h 224"/>
                    <a:gd name="T6" fmla="*/ 93 w 184"/>
                    <a:gd name="T7" fmla="*/ 163 h 224"/>
                    <a:gd name="T8" fmla="*/ 83 w 184"/>
                    <a:gd name="T9" fmla="*/ 165 h 224"/>
                    <a:gd name="T10" fmla="*/ 148 w 184"/>
                    <a:gd name="T11" fmla="*/ 165 h 224"/>
                    <a:gd name="T12" fmla="*/ 149 w 184"/>
                    <a:gd name="T13" fmla="*/ 163 h 224"/>
                    <a:gd name="T14" fmla="*/ 155 w 184"/>
                    <a:gd name="T15" fmla="*/ 148 h 224"/>
                    <a:gd name="T16" fmla="*/ 168 w 184"/>
                    <a:gd name="T17" fmla="*/ 11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24">
                      <a:moveTo>
                        <a:pt x="168" y="111"/>
                      </a:moveTo>
                      <a:lnTo>
                        <a:pt x="91" y="111"/>
                      </a:lnTo>
                      <a:lnTo>
                        <a:pt x="104" y="157"/>
                      </a:lnTo>
                      <a:lnTo>
                        <a:pt x="93" y="163"/>
                      </a:lnTo>
                      <a:lnTo>
                        <a:pt x="83" y="165"/>
                      </a:lnTo>
                      <a:lnTo>
                        <a:pt x="148" y="165"/>
                      </a:lnTo>
                      <a:lnTo>
                        <a:pt x="149" y="163"/>
                      </a:lnTo>
                      <a:lnTo>
                        <a:pt x="155" y="148"/>
                      </a:lnTo>
                      <a:lnTo>
                        <a:pt x="168" y="11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50" name="Freeform 32"/>
                <p:cNvSpPr>
                  <a:spLocks noChangeArrowheads="1"/>
                </p:cNvSpPr>
                <p:nvPr/>
              </p:nvSpPr>
              <p:spPr bwMode="auto">
                <a:xfrm>
                  <a:off x="3424" y="-403"/>
                  <a:ext cx="184" cy="224"/>
                </a:xfrm>
                <a:custGeom>
                  <a:avLst/>
                  <a:gdLst>
                    <a:gd name="T0" fmla="*/ 179 w 184"/>
                    <a:gd name="T1" fmla="*/ 36 h 224"/>
                    <a:gd name="T2" fmla="*/ 107 w 184"/>
                    <a:gd name="T3" fmla="*/ 36 h 224"/>
                    <a:gd name="T4" fmla="*/ 118 w 184"/>
                    <a:gd name="T5" fmla="*/ 38 h 224"/>
                    <a:gd name="T6" fmla="*/ 132 w 184"/>
                    <a:gd name="T7" fmla="*/ 47 h 224"/>
                    <a:gd name="T8" fmla="*/ 134 w 184"/>
                    <a:gd name="T9" fmla="*/ 66 h 224"/>
                    <a:gd name="T10" fmla="*/ 128 w 184"/>
                    <a:gd name="T11" fmla="*/ 83 h 224"/>
                    <a:gd name="T12" fmla="*/ 178 w 184"/>
                    <a:gd name="T13" fmla="*/ 83 h 224"/>
                    <a:gd name="T14" fmla="*/ 180 w 184"/>
                    <a:gd name="T15" fmla="*/ 77 h 224"/>
                    <a:gd name="T16" fmla="*/ 183 w 184"/>
                    <a:gd name="T17" fmla="*/ 55 h 224"/>
                    <a:gd name="T18" fmla="*/ 179 w 184"/>
                    <a:gd name="T19" fmla="*/ 3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24">
                      <a:moveTo>
                        <a:pt x="179" y="36"/>
                      </a:moveTo>
                      <a:lnTo>
                        <a:pt x="107" y="36"/>
                      </a:lnTo>
                      <a:lnTo>
                        <a:pt x="118" y="38"/>
                      </a:lnTo>
                      <a:lnTo>
                        <a:pt x="132" y="47"/>
                      </a:lnTo>
                      <a:lnTo>
                        <a:pt x="134" y="66"/>
                      </a:lnTo>
                      <a:lnTo>
                        <a:pt x="128" y="83"/>
                      </a:lnTo>
                      <a:lnTo>
                        <a:pt x="178" y="83"/>
                      </a:lnTo>
                      <a:lnTo>
                        <a:pt x="180" y="77"/>
                      </a:lnTo>
                      <a:lnTo>
                        <a:pt x="183" y="55"/>
                      </a:lnTo>
                      <a:lnTo>
                        <a:pt x="179" y="36"/>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51" name="Freeform 33"/>
                <p:cNvSpPr>
                  <a:spLocks noChangeArrowheads="1"/>
                </p:cNvSpPr>
                <p:nvPr/>
              </p:nvSpPr>
              <p:spPr bwMode="auto">
                <a:xfrm>
                  <a:off x="3424" y="-403"/>
                  <a:ext cx="184" cy="224"/>
                </a:xfrm>
                <a:custGeom>
                  <a:avLst/>
                  <a:gdLst>
                    <a:gd name="T0" fmla="*/ 116 w 184"/>
                    <a:gd name="T1" fmla="*/ 0 h 224"/>
                    <a:gd name="T2" fmla="*/ 100 w 184"/>
                    <a:gd name="T3" fmla="*/ 1 h 224"/>
                    <a:gd name="T4" fmla="*/ 82 w 184"/>
                    <a:gd name="T5" fmla="*/ 4 h 224"/>
                    <a:gd name="T6" fmla="*/ 61 w 184"/>
                    <a:gd name="T7" fmla="*/ 11 h 224"/>
                    <a:gd name="T8" fmla="*/ 46 w 184"/>
                    <a:gd name="T9" fmla="*/ 16 h 224"/>
                    <a:gd name="T10" fmla="*/ 60 w 184"/>
                    <a:gd name="T11" fmla="*/ 48 h 224"/>
                    <a:gd name="T12" fmla="*/ 89 w 184"/>
                    <a:gd name="T13" fmla="*/ 39 h 224"/>
                    <a:gd name="T14" fmla="*/ 107 w 184"/>
                    <a:gd name="T15" fmla="*/ 36 h 224"/>
                    <a:gd name="T16" fmla="*/ 179 w 184"/>
                    <a:gd name="T17" fmla="*/ 36 h 224"/>
                    <a:gd name="T18" fmla="*/ 169 w 184"/>
                    <a:gd name="T19" fmla="*/ 21 h 224"/>
                    <a:gd name="T20" fmla="*/ 155 w 184"/>
                    <a:gd name="T21" fmla="*/ 10 h 224"/>
                    <a:gd name="T22" fmla="*/ 132 w 184"/>
                    <a:gd name="T23" fmla="*/ 2 h 224"/>
                    <a:gd name="T24" fmla="*/ 116 w 184"/>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24">
                      <a:moveTo>
                        <a:pt x="116" y="0"/>
                      </a:moveTo>
                      <a:lnTo>
                        <a:pt x="100" y="1"/>
                      </a:lnTo>
                      <a:lnTo>
                        <a:pt x="82" y="4"/>
                      </a:lnTo>
                      <a:lnTo>
                        <a:pt x="61" y="11"/>
                      </a:lnTo>
                      <a:lnTo>
                        <a:pt x="46" y="16"/>
                      </a:lnTo>
                      <a:lnTo>
                        <a:pt x="60" y="48"/>
                      </a:lnTo>
                      <a:lnTo>
                        <a:pt x="89" y="39"/>
                      </a:lnTo>
                      <a:lnTo>
                        <a:pt x="107" y="36"/>
                      </a:lnTo>
                      <a:lnTo>
                        <a:pt x="179" y="36"/>
                      </a:lnTo>
                      <a:lnTo>
                        <a:pt x="169" y="21"/>
                      </a:lnTo>
                      <a:lnTo>
                        <a:pt x="155" y="10"/>
                      </a:lnTo>
                      <a:lnTo>
                        <a:pt x="132" y="2"/>
                      </a:lnTo>
                      <a:lnTo>
                        <a:pt x="116"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2252" name="Group 34"/>
              <p:cNvGrpSpPr/>
              <p:nvPr/>
            </p:nvGrpSpPr>
            <p:grpSpPr bwMode="auto">
              <a:xfrm>
                <a:off x="3630" y="-385"/>
                <a:ext cx="178" cy="214"/>
                <a:chOff x="3630" y="-385"/>
                <a:chExt cx="178" cy="214"/>
              </a:xfrm>
            </p:grpSpPr>
            <p:sp>
              <p:nvSpPr>
                <p:cNvPr id="52253" name="Freeform 35"/>
                <p:cNvSpPr>
                  <a:spLocks noChangeArrowheads="1"/>
                </p:cNvSpPr>
                <p:nvPr/>
              </p:nvSpPr>
              <p:spPr bwMode="auto">
                <a:xfrm>
                  <a:off x="3630" y="-385"/>
                  <a:ext cx="178" cy="214"/>
                </a:xfrm>
                <a:custGeom>
                  <a:avLst/>
                  <a:gdLst>
                    <a:gd name="T0" fmla="*/ 47 w 178"/>
                    <a:gd name="T1" fmla="*/ 9 h 214"/>
                    <a:gd name="T2" fmla="*/ 0 w 178"/>
                    <a:gd name="T3" fmla="*/ 12 h 214"/>
                    <a:gd name="T4" fmla="*/ 10 w 178"/>
                    <a:gd name="T5" fmla="*/ 214 h 214"/>
                    <a:gd name="T6" fmla="*/ 59 w 178"/>
                    <a:gd name="T7" fmla="*/ 211 h 214"/>
                    <a:gd name="T8" fmla="*/ 51 w 178"/>
                    <a:gd name="T9" fmla="*/ 74 h 214"/>
                    <a:gd name="T10" fmla="*/ 66 w 178"/>
                    <a:gd name="T11" fmla="*/ 59 h 214"/>
                    <a:gd name="T12" fmla="*/ 83 w 178"/>
                    <a:gd name="T13" fmla="*/ 48 h 214"/>
                    <a:gd name="T14" fmla="*/ 168 w 178"/>
                    <a:gd name="T15" fmla="*/ 48 h 214"/>
                    <a:gd name="T16" fmla="*/ 167 w 178"/>
                    <a:gd name="T17" fmla="*/ 39 h 214"/>
                    <a:gd name="T18" fmla="*/ 165 w 178"/>
                    <a:gd name="T19" fmla="*/ 34 h 214"/>
                    <a:gd name="T20" fmla="*/ 49 w 178"/>
                    <a:gd name="T21" fmla="*/ 34 h 214"/>
                    <a:gd name="T22" fmla="*/ 47 w 178"/>
                    <a:gd name="T23" fmla="*/ 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14">
                      <a:moveTo>
                        <a:pt x="47" y="9"/>
                      </a:moveTo>
                      <a:lnTo>
                        <a:pt x="0" y="12"/>
                      </a:lnTo>
                      <a:lnTo>
                        <a:pt x="10" y="214"/>
                      </a:lnTo>
                      <a:lnTo>
                        <a:pt x="59" y="211"/>
                      </a:lnTo>
                      <a:lnTo>
                        <a:pt x="51" y="74"/>
                      </a:lnTo>
                      <a:lnTo>
                        <a:pt x="66" y="59"/>
                      </a:lnTo>
                      <a:lnTo>
                        <a:pt x="83" y="48"/>
                      </a:lnTo>
                      <a:lnTo>
                        <a:pt x="168" y="48"/>
                      </a:lnTo>
                      <a:lnTo>
                        <a:pt x="167" y="39"/>
                      </a:lnTo>
                      <a:lnTo>
                        <a:pt x="165" y="34"/>
                      </a:lnTo>
                      <a:lnTo>
                        <a:pt x="49" y="34"/>
                      </a:lnTo>
                      <a:lnTo>
                        <a:pt x="47" y="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54" name="Freeform 36"/>
                <p:cNvSpPr>
                  <a:spLocks noChangeArrowheads="1"/>
                </p:cNvSpPr>
                <p:nvPr/>
              </p:nvSpPr>
              <p:spPr bwMode="auto">
                <a:xfrm>
                  <a:off x="3630" y="-385"/>
                  <a:ext cx="178" cy="214"/>
                </a:xfrm>
                <a:custGeom>
                  <a:avLst/>
                  <a:gdLst>
                    <a:gd name="T0" fmla="*/ 168 w 178"/>
                    <a:gd name="T1" fmla="*/ 48 h 214"/>
                    <a:gd name="T2" fmla="*/ 83 w 178"/>
                    <a:gd name="T3" fmla="*/ 48 h 214"/>
                    <a:gd name="T4" fmla="*/ 109 w 178"/>
                    <a:gd name="T5" fmla="*/ 48 h 214"/>
                    <a:gd name="T6" fmla="*/ 120 w 178"/>
                    <a:gd name="T7" fmla="*/ 61 h 214"/>
                    <a:gd name="T8" fmla="*/ 122 w 178"/>
                    <a:gd name="T9" fmla="*/ 84 h 214"/>
                    <a:gd name="T10" fmla="*/ 124 w 178"/>
                    <a:gd name="T11" fmla="*/ 104 h 214"/>
                    <a:gd name="T12" fmla="*/ 125 w 178"/>
                    <a:gd name="T13" fmla="*/ 123 h 214"/>
                    <a:gd name="T14" fmla="*/ 129 w 178"/>
                    <a:gd name="T15" fmla="*/ 206 h 214"/>
                    <a:gd name="T16" fmla="*/ 178 w 178"/>
                    <a:gd name="T17" fmla="*/ 203 h 214"/>
                    <a:gd name="T18" fmla="*/ 173 w 178"/>
                    <a:gd name="T19" fmla="*/ 102 h 214"/>
                    <a:gd name="T20" fmla="*/ 171 w 178"/>
                    <a:gd name="T21" fmla="*/ 63 h 214"/>
                    <a:gd name="T22" fmla="*/ 168 w 178"/>
                    <a:gd name="T23" fmla="*/ 4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14">
                      <a:moveTo>
                        <a:pt x="168" y="48"/>
                      </a:moveTo>
                      <a:lnTo>
                        <a:pt x="83" y="48"/>
                      </a:lnTo>
                      <a:lnTo>
                        <a:pt x="109" y="48"/>
                      </a:lnTo>
                      <a:lnTo>
                        <a:pt x="120" y="61"/>
                      </a:lnTo>
                      <a:lnTo>
                        <a:pt x="122" y="84"/>
                      </a:lnTo>
                      <a:lnTo>
                        <a:pt x="124" y="104"/>
                      </a:lnTo>
                      <a:lnTo>
                        <a:pt x="125" y="123"/>
                      </a:lnTo>
                      <a:lnTo>
                        <a:pt x="129" y="206"/>
                      </a:lnTo>
                      <a:lnTo>
                        <a:pt x="178" y="203"/>
                      </a:lnTo>
                      <a:lnTo>
                        <a:pt x="173" y="102"/>
                      </a:lnTo>
                      <a:lnTo>
                        <a:pt x="171" y="63"/>
                      </a:lnTo>
                      <a:lnTo>
                        <a:pt x="168" y="48"/>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55" name="Freeform 37"/>
                <p:cNvSpPr>
                  <a:spLocks noChangeArrowheads="1"/>
                </p:cNvSpPr>
                <p:nvPr/>
              </p:nvSpPr>
              <p:spPr bwMode="auto">
                <a:xfrm>
                  <a:off x="3630" y="-385"/>
                  <a:ext cx="178" cy="214"/>
                </a:xfrm>
                <a:custGeom>
                  <a:avLst/>
                  <a:gdLst>
                    <a:gd name="T0" fmla="*/ 122 w 178"/>
                    <a:gd name="T1" fmla="*/ 0 h 214"/>
                    <a:gd name="T2" fmla="*/ 113 w 178"/>
                    <a:gd name="T3" fmla="*/ 0 h 214"/>
                    <a:gd name="T4" fmla="*/ 92 w 178"/>
                    <a:gd name="T5" fmla="*/ 4 h 214"/>
                    <a:gd name="T6" fmla="*/ 73 w 178"/>
                    <a:gd name="T7" fmla="*/ 12 h 214"/>
                    <a:gd name="T8" fmla="*/ 57 w 178"/>
                    <a:gd name="T9" fmla="*/ 25 h 214"/>
                    <a:gd name="T10" fmla="*/ 49 w 178"/>
                    <a:gd name="T11" fmla="*/ 34 h 214"/>
                    <a:gd name="T12" fmla="*/ 165 w 178"/>
                    <a:gd name="T13" fmla="*/ 34 h 214"/>
                    <a:gd name="T14" fmla="*/ 159 w 178"/>
                    <a:gd name="T15" fmla="*/ 19 h 214"/>
                    <a:gd name="T16" fmla="*/ 144 w 178"/>
                    <a:gd name="T17" fmla="*/ 5 h 214"/>
                    <a:gd name="T18" fmla="*/ 122 w 178"/>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214">
                      <a:moveTo>
                        <a:pt x="122" y="0"/>
                      </a:moveTo>
                      <a:lnTo>
                        <a:pt x="113" y="0"/>
                      </a:lnTo>
                      <a:lnTo>
                        <a:pt x="92" y="4"/>
                      </a:lnTo>
                      <a:lnTo>
                        <a:pt x="73" y="12"/>
                      </a:lnTo>
                      <a:lnTo>
                        <a:pt x="57" y="25"/>
                      </a:lnTo>
                      <a:lnTo>
                        <a:pt x="49" y="34"/>
                      </a:lnTo>
                      <a:lnTo>
                        <a:pt x="165" y="34"/>
                      </a:lnTo>
                      <a:lnTo>
                        <a:pt x="159" y="19"/>
                      </a:lnTo>
                      <a:lnTo>
                        <a:pt x="144" y="5"/>
                      </a:lnTo>
                      <a:lnTo>
                        <a:pt x="122"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2256" name="Group 38"/>
              <p:cNvGrpSpPr/>
              <p:nvPr/>
            </p:nvGrpSpPr>
            <p:grpSpPr bwMode="auto">
              <a:xfrm>
                <a:off x="3834" y="-389"/>
                <a:ext cx="147" cy="215"/>
                <a:chOff x="3834" y="-389"/>
                <a:chExt cx="147" cy="215"/>
              </a:xfrm>
            </p:grpSpPr>
            <p:sp>
              <p:nvSpPr>
                <p:cNvPr id="52257" name="Freeform 39"/>
                <p:cNvSpPr>
                  <a:spLocks noChangeArrowheads="1"/>
                </p:cNvSpPr>
                <p:nvPr/>
              </p:nvSpPr>
              <p:spPr bwMode="auto">
                <a:xfrm>
                  <a:off x="3834" y="-389"/>
                  <a:ext cx="147" cy="215"/>
                </a:xfrm>
                <a:custGeom>
                  <a:avLst/>
                  <a:gdLst>
                    <a:gd name="T0" fmla="*/ 43 w 147"/>
                    <a:gd name="T1" fmla="*/ 172 h 215"/>
                    <a:gd name="T2" fmla="*/ 17 w 147"/>
                    <a:gd name="T3" fmla="*/ 204 h 215"/>
                    <a:gd name="T4" fmla="*/ 36 w 147"/>
                    <a:gd name="T5" fmla="*/ 210 h 215"/>
                    <a:gd name="T6" fmla="*/ 55 w 147"/>
                    <a:gd name="T7" fmla="*/ 213 h 215"/>
                    <a:gd name="T8" fmla="*/ 75 w 147"/>
                    <a:gd name="T9" fmla="*/ 214 h 215"/>
                    <a:gd name="T10" fmla="*/ 99 w 147"/>
                    <a:gd name="T11" fmla="*/ 209 h 215"/>
                    <a:gd name="T12" fmla="*/ 120 w 147"/>
                    <a:gd name="T13" fmla="*/ 200 h 215"/>
                    <a:gd name="T14" fmla="*/ 137 w 147"/>
                    <a:gd name="T15" fmla="*/ 189 h 215"/>
                    <a:gd name="T16" fmla="*/ 147 w 147"/>
                    <a:gd name="T17" fmla="*/ 176 h 215"/>
                    <a:gd name="T18" fmla="*/ 62 w 147"/>
                    <a:gd name="T19" fmla="*/ 176 h 215"/>
                    <a:gd name="T20" fmla="*/ 43 w 147"/>
                    <a:gd name="T21" fmla="*/ 17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15">
                      <a:moveTo>
                        <a:pt x="43" y="172"/>
                      </a:moveTo>
                      <a:lnTo>
                        <a:pt x="17" y="204"/>
                      </a:lnTo>
                      <a:lnTo>
                        <a:pt x="36" y="210"/>
                      </a:lnTo>
                      <a:lnTo>
                        <a:pt x="55" y="213"/>
                      </a:lnTo>
                      <a:lnTo>
                        <a:pt x="75" y="214"/>
                      </a:lnTo>
                      <a:lnTo>
                        <a:pt x="99" y="209"/>
                      </a:lnTo>
                      <a:lnTo>
                        <a:pt x="120" y="200"/>
                      </a:lnTo>
                      <a:lnTo>
                        <a:pt x="137" y="189"/>
                      </a:lnTo>
                      <a:lnTo>
                        <a:pt x="147" y="176"/>
                      </a:lnTo>
                      <a:lnTo>
                        <a:pt x="62" y="176"/>
                      </a:lnTo>
                      <a:lnTo>
                        <a:pt x="43" y="17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58" name="Freeform 40"/>
                <p:cNvSpPr>
                  <a:spLocks noChangeArrowheads="1"/>
                </p:cNvSpPr>
                <p:nvPr/>
              </p:nvSpPr>
              <p:spPr bwMode="auto">
                <a:xfrm>
                  <a:off x="3834" y="-389"/>
                  <a:ext cx="147" cy="215"/>
                </a:xfrm>
                <a:custGeom>
                  <a:avLst/>
                  <a:gdLst>
                    <a:gd name="T0" fmla="*/ 77 w 147"/>
                    <a:gd name="T1" fmla="*/ 0 h 215"/>
                    <a:gd name="T2" fmla="*/ 71 w 147"/>
                    <a:gd name="T3" fmla="*/ 0 h 215"/>
                    <a:gd name="T4" fmla="*/ 65 w 147"/>
                    <a:gd name="T5" fmla="*/ 1 h 215"/>
                    <a:gd name="T6" fmla="*/ 44 w 147"/>
                    <a:gd name="T7" fmla="*/ 6 h 215"/>
                    <a:gd name="T8" fmla="*/ 25 w 147"/>
                    <a:gd name="T9" fmla="*/ 16 h 215"/>
                    <a:gd name="T10" fmla="*/ 11 w 147"/>
                    <a:gd name="T11" fmla="*/ 29 h 215"/>
                    <a:gd name="T12" fmla="*/ 2 w 147"/>
                    <a:gd name="T13" fmla="*/ 46 h 215"/>
                    <a:gd name="T14" fmla="*/ 0 w 147"/>
                    <a:gd name="T15" fmla="*/ 67 h 215"/>
                    <a:gd name="T16" fmla="*/ 5 w 147"/>
                    <a:gd name="T17" fmla="*/ 89 h 215"/>
                    <a:gd name="T18" fmla="*/ 15 w 147"/>
                    <a:gd name="T19" fmla="*/ 105 h 215"/>
                    <a:gd name="T20" fmla="*/ 27 w 147"/>
                    <a:gd name="T21" fmla="*/ 115 h 215"/>
                    <a:gd name="T22" fmla="*/ 40 w 147"/>
                    <a:gd name="T23" fmla="*/ 121 h 215"/>
                    <a:gd name="T24" fmla="*/ 55 w 147"/>
                    <a:gd name="T25" fmla="*/ 125 h 215"/>
                    <a:gd name="T26" fmla="*/ 82 w 147"/>
                    <a:gd name="T27" fmla="*/ 130 h 215"/>
                    <a:gd name="T28" fmla="*/ 94 w 147"/>
                    <a:gd name="T29" fmla="*/ 133 h 215"/>
                    <a:gd name="T30" fmla="*/ 102 w 147"/>
                    <a:gd name="T31" fmla="*/ 139 h 215"/>
                    <a:gd name="T32" fmla="*/ 106 w 147"/>
                    <a:gd name="T33" fmla="*/ 148 h 215"/>
                    <a:gd name="T34" fmla="*/ 101 w 147"/>
                    <a:gd name="T35" fmla="*/ 168 h 215"/>
                    <a:gd name="T36" fmla="*/ 82 w 147"/>
                    <a:gd name="T37" fmla="*/ 176 h 215"/>
                    <a:gd name="T38" fmla="*/ 62 w 147"/>
                    <a:gd name="T39" fmla="*/ 176 h 215"/>
                    <a:gd name="T40" fmla="*/ 147 w 147"/>
                    <a:gd name="T41" fmla="*/ 176 h 215"/>
                    <a:gd name="T42" fmla="*/ 148 w 147"/>
                    <a:gd name="T43" fmla="*/ 174 h 215"/>
                    <a:gd name="T44" fmla="*/ 154 w 147"/>
                    <a:gd name="T45" fmla="*/ 157 h 215"/>
                    <a:gd name="T46" fmla="*/ 148 w 147"/>
                    <a:gd name="T47" fmla="*/ 133 h 215"/>
                    <a:gd name="T48" fmla="*/ 139 w 147"/>
                    <a:gd name="T49" fmla="*/ 116 h 215"/>
                    <a:gd name="T50" fmla="*/ 127 w 147"/>
                    <a:gd name="T51" fmla="*/ 104 h 215"/>
                    <a:gd name="T52" fmla="*/ 113 w 147"/>
                    <a:gd name="T53" fmla="*/ 96 h 215"/>
                    <a:gd name="T54" fmla="*/ 98 w 147"/>
                    <a:gd name="T55" fmla="*/ 91 h 215"/>
                    <a:gd name="T56" fmla="*/ 69 w 147"/>
                    <a:gd name="T57" fmla="*/ 84 h 215"/>
                    <a:gd name="T58" fmla="*/ 58 w 147"/>
                    <a:gd name="T59" fmla="*/ 80 h 215"/>
                    <a:gd name="T60" fmla="*/ 50 w 147"/>
                    <a:gd name="T61" fmla="*/ 74 h 215"/>
                    <a:gd name="T62" fmla="*/ 51 w 147"/>
                    <a:gd name="T63" fmla="*/ 51 h 215"/>
                    <a:gd name="T64" fmla="*/ 64 w 147"/>
                    <a:gd name="T65" fmla="*/ 39 h 215"/>
                    <a:gd name="T66" fmla="*/ 87 w 147"/>
                    <a:gd name="T67" fmla="*/ 38 h 215"/>
                    <a:gd name="T68" fmla="*/ 109 w 147"/>
                    <a:gd name="T69" fmla="*/ 38 h 215"/>
                    <a:gd name="T70" fmla="*/ 136 w 147"/>
                    <a:gd name="T71" fmla="*/ 13 h 215"/>
                    <a:gd name="T72" fmla="*/ 118 w 147"/>
                    <a:gd name="T73" fmla="*/ 5 h 215"/>
                    <a:gd name="T74" fmla="*/ 98 w 147"/>
                    <a:gd name="T75" fmla="*/ 0 h 215"/>
                    <a:gd name="T76" fmla="*/ 77 w 147"/>
                    <a:gd name="T7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215">
                      <a:moveTo>
                        <a:pt x="77" y="0"/>
                      </a:moveTo>
                      <a:lnTo>
                        <a:pt x="71" y="0"/>
                      </a:lnTo>
                      <a:lnTo>
                        <a:pt x="65" y="1"/>
                      </a:lnTo>
                      <a:lnTo>
                        <a:pt x="44" y="6"/>
                      </a:lnTo>
                      <a:lnTo>
                        <a:pt x="25" y="16"/>
                      </a:lnTo>
                      <a:lnTo>
                        <a:pt x="11" y="29"/>
                      </a:lnTo>
                      <a:lnTo>
                        <a:pt x="2" y="46"/>
                      </a:lnTo>
                      <a:lnTo>
                        <a:pt x="0" y="67"/>
                      </a:lnTo>
                      <a:lnTo>
                        <a:pt x="5" y="89"/>
                      </a:lnTo>
                      <a:lnTo>
                        <a:pt x="15" y="105"/>
                      </a:lnTo>
                      <a:lnTo>
                        <a:pt x="27" y="115"/>
                      </a:lnTo>
                      <a:lnTo>
                        <a:pt x="40" y="121"/>
                      </a:lnTo>
                      <a:lnTo>
                        <a:pt x="55" y="125"/>
                      </a:lnTo>
                      <a:lnTo>
                        <a:pt x="82" y="130"/>
                      </a:lnTo>
                      <a:lnTo>
                        <a:pt x="94" y="133"/>
                      </a:lnTo>
                      <a:lnTo>
                        <a:pt x="102" y="139"/>
                      </a:lnTo>
                      <a:lnTo>
                        <a:pt x="106" y="148"/>
                      </a:lnTo>
                      <a:lnTo>
                        <a:pt x="101" y="168"/>
                      </a:lnTo>
                      <a:lnTo>
                        <a:pt x="82" y="176"/>
                      </a:lnTo>
                      <a:lnTo>
                        <a:pt x="62" y="176"/>
                      </a:lnTo>
                      <a:lnTo>
                        <a:pt x="147" y="176"/>
                      </a:lnTo>
                      <a:lnTo>
                        <a:pt x="148" y="174"/>
                      </a:lnTo>
                      <a:lnTo>
                        <a:pt x="154" y="157"/>
                      </a:lnTo>
                      <a:lnTo>
                        <a:pt x="148" y="133"/>
                      </a:lnTo>
                      <a:lnTo>
                        <a:pt x="139" y="116"/>
                      </a:lnTo>
                      <a:lnTo>
                        <a:pt x="127" y="104"/>
                      </a:lnTo>
                      <a:lnTo>
                        <a:pt x="113" y="96"/>
                      </a:lnTo>
                      <a:lnTo>
                        <a:pt x="98" y="91"/>
                      </a:lnTo>
                      <a:lnTo>
                        <a:pt x="69" y="84"/>
                      </a:lnTo>
                      <a:lnTo>
                        <a:pt x="58" y="80"/>
                      </a:lnTo>
                      <a:lnTo>
                        <a:pt x="50" y="74"/>
                      </a:lnTo>
                      <a:lnTo>
                        <a:pt x="51" y="51"/>
                      </a:lnTo>
                      <a:lnTo>
                        <a:pt x="64" y="39"/>
                      </a:lnTo>
                      <a:lnTo>
                        <a:pt x="87" y="38"/>
                      </a:lnTo>
                      <a:lnTo>
                        <a:pt x="109" y="38"/>
                      </a:lnTo>
                      <a:lnTo>
                        <a:pt x="136" y="13"/>
                      </a:lnTo>
                      <a:lnTo>
                        <a:pt x="118" y="5"/>
                      </a:lnTo>
                      <a:lnTo>
                        <a:pt x="98" y="0"/>
                      </a:lnTo>
                      <a:lnTo>
                        <a:pt x="77"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59" name="Freeform 41"/>
                <p:cNvSpPr>
                  <a:spLocks noChangeArrowheads="1"/>
                </p:cNvSpPr>
                <p:nvPr/>
              </p:nvSpPr>
              <p:spPr bwMode="auto">
                <a:xfrm>
                  <a:off x="3834" y="-389"/>
                  <a:ext cx="147" cy="215"/>
                </a:xfrm>
                <a:custGeom>
                  <a:avLst/>
                  <a:gdLst>
                    <a:gd name="T0" fmla="*/ 109 w 147"/>
                    <a:gd name="T1" fmla="*/ 38 h 215"/>
                    <a:gd name="T2" fmla="*/ 87 w 147"/>
                    <a:gd name="T3" fmla="*/ 38 h 215"/>
                    <a:gd name="T4" fmla="*/ 106 w 147"/>
                    <a:gd name="T5" fmla="*/ 41 h 215"/>
                    <a:gd name="T6" fmla="*/ 109 w 147"/>
                    <a:gd name="T7" fmla="*/ 38 h 215"/>
                  </a:gdLst>
                  <a:ahLst/>
                  <a:cxnLst>
                    <a:cxn ang="0">
                      <a:pos x="T0" y="T1"/>
                    </a:cxn>
                    <a:cxn ang="0">
                      <a:pos x="T2" y="T3"/>
                    </a:cxn>
                    <a:cxn ang="0">
                      <a:pos x="T4" y="T5"/>
                    </a:cxn>
                    <a:cxn ang="0">
                      <a:pos x="T6" y="T7"/>
                    </a:cxn>
                  </a:cxnLst>
                  <a:rect l="0" t="0" r="r" b="b"/>
                  <a:pathLst>
                    <a:path w="147" h="215">
                      <a:moveTo>
                        <a:pt x="109" y="38"/>
                      </a:moveTo>
                      <a:lnTo>
                        <a:pt x="87" y="38"/>
                      </a:lnTo>
                      <a:lnTo>
                        <a:pt x="106" y="41"/>
                      </a:lnTo>
                      <a:lnTo>
                        <a:pt x="109" y="38"/>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2260" name="Group 42"/>
              <p:cNvGrpSpPr/>
              <p:nvPr/>
            </p:nvGrpSpPr>
            <p:grpSpPr bwMode="auto">
              <a:xfrm>
                <a:off x="3987" y="-431"/>
                <a:ext cx="296" cy="239"/>
                <a:chOff x="3987" y="-431"/>
                <a:chExt cx="296" cy="239"/>
              </a:xfrm>
            </p:grpSpPr>
            <p:sp>
              <p:nvSpPr>
                <p:cNvPr id="52261" name="Freeform 43"/>
                <p:cNvSpPr>
                  <a:spLocks noChangeArrowheads="1"/>
                </p:cNvSpPr>
                <p:nvPr/>
              </p:nvSpPr>
              <p:spPr bwMode="auto">
                <a:xfrm>
                  <a:off x="3987" y="-431"/>
                  <a:ext cx="296" cy="239"/>
                </a:xfrm>
                <a:custGeom>
                  <a:avLst/>
                  <a:gdLst>
                    <a:gd name="T0" fmla="*/ 45 w 296"/>
                    <a:gd name="T1" fmla="*/ 37 h 239"/>
                    <a:gd name="T2" fmla="*/ 0 w 296"/>
                    <a:gd name="T3" fmla="*/ 58 h 239"/>
                    <a:gd name="T4" fmla="*/ 96 w 296"/>
                    <a:gd name="T5" fmla="*/ 239 h 239"/>
                    <a:gd name="T6" fmla="*/ 144 w 296"/>
                    <a:gd name="T7" fmla="*/ 230 h 239"/>
                    <a:gd name="T8" fmla="*/ 148 w 296"/>
                    <a:gd name="T9" fmla="*/ 176 h 239"/>
                    <a:gd name="T10" fmla="*/ 108 w 296"/>
                    <a:gd name="T11" fmla="*/ 176 h 239"/>
                    <a:gd name="T12" fmla="*/ 45 w 296"/>
                    <a:gd name="T13" fmla="*/ 37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45" y="37"/>
                      </a:moveTo>
                      <a:lnTo>
                        <a:pt x="0" y="58"/>
                      </a:lnTo>
                      <a:lnTo>
                        <a:pt x="96" y="239"/>
                      </a:lnTo>
                      <a:lnTo>
                        <a:pt x="144" y="230"/>
                      </a:lnTo>
                      <a:lnTo>
                        <a:pt x="148" y="176"/>
                      </a:lnTo>
                      <a:lnTo>
                        <a:pt x="108" y="176"/>
                      </a:lnTo>
                      <a:lnTo>
                        <a:pt x="45" y="3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62" name="Freeform 44"/>
                <p:cNvSpPr>
                  <a:spLocks noChangeArrowheads="1"/>
                </p:cNvSpPr>
                <p:nvPr/>
              </p:nvSpPr>
              <p:spPr bwMode="auto">
                <a:xfrm>
                  <a:off x="3987" y="-431"/>
                  <a:ext cx="296" cy="239"/>
                </a:xfrm>
                <a:custGeom>
                  <a:avLst/>
                  <a:gdLst>
                    <a:gd name="T0" fmla="*/ 199 w 296"/>
                    <a:gd name="T1" fmla="*/ 77 h 239"/>
                    <a:gd name="T2" fmla="*/ 156 w 296"/>
                    <a:gd name="T3" fmla="*/ 77 h 239"/>
                    <a:gd name="T4" fmla="*/ 218 w 296"/>
                    <a:gd name="T5" fmla="*/ 216 h 239"/>
                    <a:gd name="T6" fmla="*/ 267 w 296"/>
                    <a:gd name="T7" fmla="*/ 207 h 239"/>
                    <a:gd name="T8" fmla="*/ 275 w 296"/>
                    <a:gd name="T9" fmla="*/ 152 h 239"/>
                    <a:gd name="T10" fmla="*/ 235 w 296"/>
                    <a:gd name="T11" fmla="*/ 152 h 239"/>
                    <a:gd name="T12" fmla="*/ 199 w 296"/>
                    <a:gd name="T13" fmla="*/ 77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199" y="77"/>
                      </a:moveTo>
                      <a:lnTo>
                        <a:pt x="156" y="77"/>
                      </a:lnTo>
                      <a:lnTo>
                        <a:pt x="218" y="216"/>
                      </a:lnTo>
                      <a:lnTo>
                        <a:pt x="267" y="207"/>
                      </a:lnTo>
                      <a:lnTo>
                        <a:pt x="275" y="152"/>
                      </a:lnTo>
                      <a:lnTo>
                        <a:pt x="235" y="152"/>
                      </a:lnTo>
                      <a:lnTo>
                        <a:pt x="199" y="7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63" name="Freeform 45"/>
                <p:cNvSpPr>
                  <a:spLocks noChangeArrowheads="1"/>
                </p:cNvSpPr>
                <p:nvPr/>
              </p:nvSpPr>
              <p:spPr bwMode="auto">
                <a:xfrm>
                  <a:off x="3987" y="-431"/>
                  <a:ext cx="296" cy="239"/>
                </a:xfrm>
                <a:custGeom>
                  <a:avLst/>
                  <a:gdLst>
                    <a:gd name="T0" fmla="*/ 172 w 296"/>
                    <a:gd name="T1" fmla="*/ 19 h 239"/>
                    <a:gd name="T2" fmla="*/ 121 w 296"/>
                    <a:gd name="T3" fmla="*/ 29 h 239"/>
                    <a:gd name="T4" fmla="*/ 108 w 296"/>
                    <a:gd name="T5" fmla="*/ 176 h 239"/>
                    <a:gd name="T6" fmla="*/ 148 w 296"/>
                    <a:gd name="T7" fmla="*/ 176 h 239"/>
                    <a:gd name="T8" fmla="*/ 156 w 296"/>
                    <a:gd name="T9" fmla="*/ 77 h 239"/>
                    <a:gd name="T10" fmla="*/ 199 w 296"/>
                    <a:gd name="T11" fmla="*/ 77 h 239"/>
                    <a:gd name="T12" fmla="*/ 172 w 296"/>
                    <a:gd name="T13" fmla="*/ 19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172" y="19"/>
                      </a:moveTo>
                      <a:lnTo>
                        <a:pt x="121" y="29"/>
                      </a:lnTo>
                      <a:lnTo>
                        <a:pt x="108" y="176"/>
                      </a:lnTo>
                      <a:lnTo>
                        <a:pt x="148" y="176"/>
                      </a:lnTo>
                      <a:lnTo>
                        <a:pt x="156" y="77"/>
                      </a:lnTo>
                      <a:lnTo>
                        <a:pt x="199" y="77"/>
                      </a:lnTo>
                      <a:lnTo>
                        <a:pt x="172" y="1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64" name="Freeform 46"/>
                <p:cNvSpPr>
                  <a:spLocks noChangeArrowheads="1"/>
                </p:cNvSpPr>
                <p:nvPr/>
              </p:nvSpPr>
              <p:spPr bwMode="auto">
                <a:xfrm>
                  <a:off x="3987" y="-431"/>
                  <a:ext cx="296" cy="239"/>
                </a:xfrm>
                <a:custGeom>
                  <a:avLst/>
                  <a:gdLst>
                    <a:gd name="T0" fmla="*/ 249 w 296"/>
                    <a:gd name="T1" fmla="*/ 0 h 239"/>
                    <a:gd name="T2" fmla="*/ 235 w 296"/>
                    <a:gd name="T3" fmla="*/ 152 h 239"/>
                    <a:gd name="T4" fmla="*/ 275 w 296"/>
                    <a:gd name="T5" fmla="*/ 152 h 239"/>
                    <a:gd name="T6" fmla="*/ 296 w 296"/>
                    <a:gd name="T7" fmla="*/ 6 h 239"/>
                    <a:gd name="T8" fmla="*/ 249 w 296"/>
                    <a:gd name="T9" fmla="*/ 0 h 239"/>
                  </a:gdLst>
                  <a:ahLst/>
                  <a:cxnLst>
                    <a:cxn ang="0">
                      <a:pos x="T0" y="T1"/>
                    </a:cxn>
                    <a:cxn ang="0">
                      <a:pos x="T2" y="T3"/>
                    </a:cxn>
                    <a:cxn ang="0">
                      <a:pos x="T4" y="T5"/>
                    </a:cxn>
                    <a:cxn ang="0">
                      <a:pos x="T6" y="T7"/>
                    </a:cxn>
                    <a:cxn ang="0">
                      <a:pos x="T8" y="T9"/>
                    </a:cxn>
                  </a:cxnLst>
                  <a:rect l="0" t="0" r="r" b="b"/>
                  <a:pathLst>
                    <a:path w="296" h="239">
                      <a:moveTo>
                        <a:pt x="249" y="0"/>
                      </a:moveTo>
                      <a:lnTo>
                        <a:pt x="235" y="152"/>
                      </a:lnTo>
                      <a:lnTo>
                        <a:pt x="275" y="152"/>
                      </a:lnTo>
                      <a:lnTo>
                        <a:pt x="296" y="6"/>
                      </a:lnTo>
                      <a:lnTo>
                        <a:pt x="249"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2265" name="Group 47"/>
              <p:cNvGrpSpPr/>
              <p:nvPr/>
            </p:nvGrpSpPr>
            <p:grpSpPr bwMode="auto">
              <a:xfrm>
                <a:off x="4292" y="-427"/>
                <a:ext cx="179" cy="210"/>
                <a:chOff x="4292" y="-427"/>
                <a:chExt cx="179" cy="210"/>
              </a:xfrm>
            </p:grpSpPr>
            <p:sp>
              <p:nvSpPr>
                <p:cNvPr id="52266" name="Freeform 48"/>
                <p:cNvSpPr>
                  <a:spLocks noChangeArrowheads="1"/>
                </p:cNvSpPr>
                <p:nvPr/>
              </p:nvSpPr>
              <p:spPr bwMode="auto">
                <a:xfrm>
                  <a:off x="4292" y="-427"/>
                  <a:ext cx="179" cy="210"/>
                </a:xfrm>
                <a:custGeom>
                  <a:avLst/>
                  <a:gdLst>
                    <a:gd name="T0" fmla="*/ 104 w 179"/>
                    <a:gd name="T1" fmla="*/ 0 h 210"/>
                    <a:gd name="T2" fmla="*/ 97 w 179"/>
                    <a:gd name="T3" fmla="*/ 0 h 210"/>
                    <a:gd name="T4" fmla="*/ 76 w 179"/>
                    <a:gd name="T5" fmla="*/ 2 h 210"/>
                    <a:gd name="T6" fmla="*/ 56 w 179"/>
                    <a:gd name="T7" fmla="*/ 10 h 210"/>
                    <a:gd name="T8" fmla="*/ 39 w 179"/>
                    <a:gd name="T9" fmla="*/ 23 h 210"/>
                    <a:gd name="T10" fmla="*/ 25 w 179"/>
                    <a:gd name="T11" fmla="*/ 38 h 210"/>
                    <a:gd name="T12" fmla="*/ 13 w 179"/>
                    <a:gd name="T13" fmla="*/ 57 h 210"/>
                    <a:gd name="T14" fmla="*/ 5 w 179"/>
                    <a:gd name="T15" fmla="*/ 77 h 210"/>
                    <a:gd name="T16" fmla="*/ 3 w 179"/>
                    <a:gd name="T17" fmla="*/ 84 h 210"/>
                    <a:gd name="T18" fmla="*/ 0 w 179"/>
                    <a:gd name="T19" fmla="*/ 108 h 210"/>
                    <a:gd name="T20" fmla="*/ 0 w 179"/>
                    <a:gd name="T21" fmla="*/ 130 h 210"/>
                    <a:gd name="T22" fmla="*/ 3 w 179"/>
                    <a:gd name="T23" fmla="*/ 150 h 210"/>
                    <a:gd name="T24" fmla="*/ 11 w 179"/>
                    <a:gd name="T25" fmla="*/ 168 h 210"/>
                    <a:gd name="T26" fmla="*/ 21 w 179"/>
                    <a:gd name="T27" fmla="*/ 183 h 210"/>
                    <a:gd name="T28" fmla="*/ 35 w 179"/>
                    <a:gd name="T29" fmla="*/ 195 h 210"/>
                    <a:gd name="T30" fmla="*/ 51 w 179"/>
                    <a:gd name="T31" fmla="*/ 204 h 210"/>
                    <a:gd name="T32" fmla="*/ 75 w 179"/>
                    <a:gd name="T33" fmla="*/ 208 h 210"/>
                    <a:gd name="T34" fmla="*/ 95 w 179"/>
                    <a:gd name="T35" fmla="*/ 209 h 210"/>
                    <a:gd name="T36" fmla="*/ 114 w 179"/>
                    <a:gd name="T37" fmla="*/ 207 h 210"/>
                    <a:gd name="T38" fmla="*/ 131 w 179"/>
                    <a:gd name="T39" fmla="*/ 201 h 210"/>
                    <a:gd name="T40" fmla="*/ 147 w 179"/>
                    <a:gd name="T41" fmla="*/ 193 h 210"/>
                    <a:gd name="T42" fmla="*/ 138 w 179"/>
                    <a:gd name="T43" fmla="*/ 172 h 210"/>
                    <a:gd name="T44" fmla="*/ 96 w 179"/>
                    <a:gd name="T45" fmla="*/ 172 h 210"/>
                    <a:gd name="T46" fmla="*/ 70 w 179"/>
                    <a:gd name="T47" fmla="*/ 163 h 210"/>
                    <a:gd name="T48" fmla="*/ 55 w 179"/>
                    <a:gd name="T49" fmla="*/ 149 h 210"/>
                    <a:gd name="T50" fmla="*/ 48 w 179"/>
                    <a:gd name="T51" fmla="*/ 131 h 210"/>
                    <a:gd name="T52" fmla="*/ 48 w 179"/>
                    <a:gd name="T53" fmla="*/ 112 h 210"/>
                    <a:gd name="T54" fmla="*/ 176 w 179"/>
                    <a:gd name="T55" fmla="*/ 112 h 210"/>
                    <a:gd name="T56" fmla="*/ 177 w 179"/>
                    <a:gd name="T57" fmla="*/ 106 h 210"/>
                    <a:gd name="T58" fmla="*/ 179 w 179"/>
                    <a:gd name="T59" fmla="*/ 84 h 210"/>
                    <a:gd name="T60" fmla="*/ 179 w 179"/>
                    <a:gd name="T61" fmla="*/ 82 h 210"/>
                    <a:gd name="T62" fmla="*/ 136 w 179"/>
                    <a:gd name="T63" fmla="*/ 82 h 210"/>
                    <a:gd name="T64" fmla="*/ 60 w 179"/>
                    <a:gd name="T65" fmla="*/ 68 h 210"/>
                    <a:gd name="T66" fmla="*/ 70 w 179"/>
                    <a:gd name="T67" fmla="*/ 52 h 210"/>
                    <a:gd name="T68" fmla="*/ 85 w 179"/>
                    <a:gd name="T69" fmla="*/ 39 h 210"/>
                    <a:gd name="T70" fmla="*/ 104 w 179"/>
                    <a:gd name="T71" fmla="*/ 35 h 210"/>
                    <a:gd name="T72" fmla="*/ 166 w 179"/>
                    <a:gd name="T73" fmla="*/ 35 h 210"/>
                    <a:gd name="T74" fmla="*/ 163 w 179"/>
                    <a:gd name="T75" fmla="*/ 29 h 210"/>
                    <a:gd name="T76" fmla="*/ 150 w 179"/>
                    <a:gd name="T77" fmla="*/ 17 h 210"/>
                    <a:gd name="T78" fmla="*/ 134 w 179"/>
                    <a:gd name="T79" fmla="*/ 7 h 210"/>
                    <a:gd name="T80" fmla="*/ 111 w 179"/>
                    <a:gd name="T81" fmla="*/ 0 h 210"/>
                    <a:gd name="T82" fmla="*/ 104 w 179"/>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210">
                      <a:moveTo>
                        <a:pt x="104" y="0"/>
                      </a:moveTo>
                      <a:lnTo>
                        <a:pt x="97" y="0"/>
                      </a:lnTo>
                      <a:lnTo>
                        <a:pt x="76" y="2"/>
                      </a:lnTo>
                      <a:lnTo>
                        <a:pt x="56" y="10"/>
                      </a:lnTo>
                      <a:lnTo>
                        <a:pt x="39" y="23"/>
                      </a:lnTo>
                      <a:lnTo>
                        <a:pt x="25" y="38"/>
                      </a:lnTo>
                      <a:lnTo>
                        <a:pt x="13" y="57"/>
                      </a:lnTo>
                      <a:lnTo>
                        <a:pt x="5" y="77"/>
                      </a:lnTo>
                      <a:lnTo>
                        <a:pt x="3" y="84"/>
                      </a:lnTo>
                      <a:lnTo>
                        <a:pt x="0" y="108"/>
                      </a:lnTo>
                      <a:lnTo>
                        <a:pt x="0" y="130"/>
                      </a:lnTo>
                      <a:lnTo>
                        <a:pt x="3" y="150"/>
                      </a:lnTo>
                      <a:lnTo>
                        <a:pt x="11" y="168"/>
                      </a:lnTo>
                      <a:lnTo>
                        <a:pt x="21" y="183"/>
                      </a:lnTo>
                      <a:lnTo>
                        <a:pt x="35" y="195"/>
                      </a:lnTo>
                      <a:lnTo>
                        <a:pt x="51" y="204"/>
                      </a:lnTo>
                      <a:lnTo>
                        <a:pt x="75" y="208"/>
                      </a:lnTo>
                      <a:lnTo>
                        <a:pt x="95" y="209"/>
                      </a:lnTo>
                      <a:lnTo>
                        <a:pt x="114" y="207"/>
                      </a:lnTo>
                      <a:lnTo>
                        <a:pt x="131" y="201"/>
                      </a:lnTo>
                      <a:lnTo>
                        <a:pt x="147" y="193"/>
                      </a:lnTo>
                      <a:lnTo>
                        <a:pt x="138" y="172"/>
                      </a:lnTo>
                      <a:lnTo>
                        <a:pt x="96" y="172"/>
                      </a:lnTo>
                      <a:lnTo>
                        <a:pt x="70" y="163"/>
                      </a:lnTo>
                      <a:lnTo>
                        <a:pt x="55" y="149"/>
                      </a:lnTo>
                      <a:lnTo>
                        <a:pt x="48" y="131"/>
                      </a:lnTo>
                      <a:lnTo>
                        <a:pt x="48" y="112"/>
                      </a:lnTo>
                      <a:lnTo>
                        <a:pt x="176" y="112"/>
                      </a:lnTo>
                      <a:lnTo>
                        <a:pt x="177" y="106"/>
                      </a:lnTo>
                      <a:lnTo>
                        <a:pt x="179" y="84"/>
                      </a:lnTo>
                      <a:lnTo>
                        <a:pt x="179" y="82"/>
                      </a:lnTo>
                      <a:lnTo>
                        <a:pt x="136" y="82"/>
                      </a:lnTo>
                      <a:lnTo>
                        <a:pt x="60" y="68"/>
                      </a:lnTo>
                      <a:lnTo>
                        <a:pt x="70" y="52"/>
                      </a:lnTo>
                      <a:lnTo>
                        <a:pt x="85" y="39"/>
                      </a:lnTo>
                      <a:lnTo>
                        <a:pt x="104" y="35"/>
                      </a:lnTo>
                      <a:lnTo>
                        <a:pt x="166" y="35"/>
                      </a:lnTo>
                      <a:lnTo>
                        <a:pt x="163" y="29"/>
                      </a:lnTo>
                      <a:lnTo>
                        <a:pt x="150" y="17"/>
                      </a:lnTo>
                      <a:lnTo>
                        <a:pt x="134" y="7"/>
                      </a:lnTo>
                      <a:lnTo>
                        <a:pt x="111" y="0"/>
                      </a:lnTo>
                      <a:lnTo>
                        <a:pt x="104"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67" name="Freeform 49"/>
                <p:cNvSpPr>
                  <a:spLocks noChangeArrowheads="1"/>
                </p:cNvSpPr>
                <p:nvPr/>
              </p:nvSpPr>
              <p:spPr bwMode="auto">
                <a:xfrm>
                  <a:off x="4292" y="-427"/>
                  <a:ext cx="179" cy="210"/>
                </a:xfrm>
                <a:custGeom>
                  <a:avLst/>
                  <a:gdLst>
                    <a:gd name="T0" fmla="*/ 132 w 179"/>
                    <a:gd name="T1" fmla="*/ 157 h 210"/>
                    <a:gd name="T2" fmla="*/ 115 w 179"/>
                    <a:gd name="T3" fmla="*/ 167 h 210"/>
                    <a:gd name="T4" fmla="*/ 96 w 179"/>
                    <a:gd name="T5" fmla="*/ 172 h 210"/>
                    <a:gd name="T6" fmla="*/ 138 w 179"/>
                    <a:gd name="T7" fmla="*/ 172 h 210"/>
                    <a:gd name="T8" fmla="*/ 132 w 179"/>
                    <a:gd name="T9" fmla="*/ 157 h 210"/>
                  </a:gdLst>
                  <a:ahLst/>
                  <a:cxnLst>
                    <a:cxn ang="0">
                      <a:pos x="T0" y="T1"/>
                    </a:cxn>
                    <a:cxn ang="0">
                      <a:pos x="T2" y="T3"/>
                    </a:cxn>
                    <a:cxn ang="0">
                      <a:pos x="T4" y="T5"/>
                    </a:cxn>
                    <a:cxn ang="0">
                      <a:pos x="T6" y="T7"/>
                    </a:cxn>
                    <a:cxn ang="0">
                      <a:pos x="T8" y="T9"/>
                    </a:cxn>
                  </a:cxnLst>
                  <a:rect l="0" t="0" r="r" b="b"/>
                  <a:pathLst>
                    <a:path w="179" h="210">
                      <a:moveTo>
                        <a:pt x="132" y="157"/>
                      </a:moveTo>
                      <a:lnTo>
                        <a:pt x="115" y="167"/>
                      </a:lnTo>
                      <a:lnTo>
                        <a:pt x="96" y="172"/>
                      </a:lnTo>
                      <a:lnTo>
                        <a:pt x="138" y="172"/>
                      </a:lnTo>
                      <a:lnTo>
                        <a:pt x="132" y="15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68" name="Freeform 50"/>
                <p:cNvSpPr>
                  <a:spLocks noChangeArrowheads="1"/>
                </p:cNvSpPr>
                <p:nvPr/>
              </p:nvSpPr>
              <p:spPr bwMode="auto">
                <a:xfrm>
                  <a:off x="4292" y="-427"/>
                  <a:ext cx="179" cy="210"/>
                </a:xfrm>
                <a:custGeom>
                  <a:avLst/>
                  <a:gdLst>
                    <a:gd name="T0" fmla="*/ 176 w 179"/>
                    <a:gd name="T1" fmla="*/ 112 h 210"/>
                    <a:gd name="T2" fmla="*/ 48 w 179"/>
                    <a:gd name="T3" fmla="*/ 112 h 210"/>
                    <a:gd name="T4" fmla="*/ 172 w 179"/>
                    <a:gd name="T5" fmla="*/ 131 h 210"/>
                    <a:gd name="T6" fmla="*/ 176 w 179"/>
                    <a:gd name="T7" fmla="*/ 112 h 210"/>
                  </a:gdLst>
                  <a:ahLst/>
                  <a:cxnLst>
                    <a:cxn ang="0">
                      <a:pos x="T0" y="T1"/>
                    </a:cxn>
                    <a:cxn ang="0">
                      <a:pos x="T2" y="T3"/>
                    </a:cxn>
                    <a:cxn ang="0">
                      <a:pos x="T4" y="T5"/>
                    </a:cxn>
                    <a:cxn ang="0">
                      <a:pos x="T6" y="T7"/>
                    </a:cxn>
                  </a:cxnLst>
                  <a:rect l="0" t="0" r="r" b="b"/>
                  <a:pathLst>
                    <a:path w="179" h="210">
                      <a:moveTo>
                        <a:pt x="176" y="112"/>
                      </a:moveTo>
                      <a:lnTo>
                        <a:pt x="48" y="112"/>
                      </a:lnTo>
                      <a:lnTo>
                        <a:pt x="172" y="131"/>
                      </a:lnTo>
                      <a:lnTo>
                        <a:pt x="176" y="11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69" name="Freeform 51"/>
                <p:cNvSpPr>
                  <a:spLocks noChangeArrowheads="1"/>
                </p:cNvSpPr>
                <p:nvPr/>
              </p:nvSpPr>
              <p:spPr bwMode="auto">
                <a:xfrm>
                  <a:off x="4292" y="-427"/>
                  <a:ext cx="179" cy="210"/>
                </a:xfrm>
                <a:custGeom>
                  <a:avLst/>
                  <a:gdLst>
                    <a:gd name="T0" fmla="*/ 166 w 179"/>
                    <a:gd name="T1" fmla="*/ 35 h 210"/>
                    <a:gd name="T2" fmla="*/ 104 w 179"/>
                    <a:gd name="T3" fmla="*/ 35 h 210"/>
                    <a:gd name="T4" fmla="*/ 126 w 179"/>
                    <a:gd name="T5" fmla="*/ 45 h 210"/>
                    <a:gd name="T6" fmla="*/ 135 w 179"/>
                    <a:gd name="T7" fmla="*/ 62 h 210"/>
                    <a:gd name="T8" fmla="*/ 136 w 179"/>
                    <a:gd name="T9" fmla="*/ 82 h 210"/>
                    <a:gd name="T10" fmla="*/ 179 w 179"/>
                    <a:gd name="T11" fmla="*/ 82 h 210"/>
                    <a:gd name="T12" fmla="*/ 177 w 179"/>
                    <a:gd name="T13" fmla="*/ 62 h 210"/>
                    <a:gd name="T14" fmla="*/ 172 w 179"/>
                    <a:gd name="T15" fmla="*/ 44 h 210"/>
                    <a:gd name="T16" fmla="*/ 166 w 179"/>
                    <a:gd name="T17" fmla="*/ 3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0">
                      <a:moveTo>
                        <a:pt x="166" y="35"/>
                      </a:moveTo>
                      <a:lnTo>
                        <a:pt x="104" y="35"/>
                      </a:lnTo>
                      <a:lnTo>
                        <a:pt x="126" y="45"/>
                      </a:lnTo>
                      <a:lnTo>
                        <a:pt x="135" y="62"/>
                      </a:lnTo>
                      <a:lnTo>
                        <a:pt x="136" y="82"/>
                      </a:lnTo>
                      <a:lnTo>
                        <a:pt x="179" y="82"/>
                      </a:lnTo>
                      <a:lnTo>
                        <a:pt x="177" y="62"/>
                      </a:lnTo>
                      <a:lnTo>
                        <a:pt x="172" y="44"/>
                      </a:lnTo>
                      <a:lnTo>
                        <a:pt x="166" y="35"/>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2270" name="Group 52"/>
              <p:cNvGrpSpPr/>
              <p:nvPr/>
            </p:nvGrpSpPr>
            <p:grpSpPr bwMode="auto">
              <a:xfrm>
                <a:off x="4496" y="-428"/>
                <a:ext cx="110" cy="214"/>
                <a:chOff x="4496" y="-428"/>
                <a:chExt cx="110" cy="214"/>
              </a:xfrm>
            </p:grpSpPr>
            <p:sp>
              <p:nvSpPr>
                <p:cNvPr id="52271" name="Freeform 53"/>
                <p:cNvSpPr>
                  <a:spLocks noChangeArrowheads="1"/>
                </p:cNvSpPr>
                <p:nvPr/>
              </p:nvSpPr>
              <p:spPr bwMode="auto">
                <a:xfrm>
                  <a:off x="4496" y="-428"/>
                  <a:ext cx="110" cy="214"/>
                </a:xfrm>
                <a:custGeom>
                  <a:avLst/>
                  <a:gdLst>
                    <a:gd name="T0" fmla="*/ 48 w 110"/>
                    <a:gd name="T1" fmla="*/ 9 h 214"/>
                    <a:gd name="T2" fmla="*/ 0 w 110"/>
                    <a:gd name="T3" fmla="*/ 13 h 214"/>
                    <a:gd name="T4" fmla="*/ 13 w 110"/>
                    <a:gd name="T5" fmla="*/ 214 h 214"/>
                    <a:gd name="T6" fmla="*/ 62 w 110"/>
                    <a:gd name="T7" fmla="*/ 210 h 214"/>
                    <a:gd name="T8" fmla="*/ 54 w 110"/>
                    <a:gd name="T9" fmla="*/ 85 h 214"/>
                    <a:gd name="T10" fmla="*/ 64 w 110"/>
                    <a:gd name="T11" fmla="*/ 65 h 214"/>
                    <a:gd name="T12" fmla="*/ 79 w 110"/>
                    <a:gd name="T13" fmla="*/ 51 h 214"/>
                    <a:gd name="T14" fmla="*/ 97 w 110"/>
                    <a:gd name="T15" fmla="*/ 47 h 214"/>
                    <a:gd name="T16" fmla="*/ 105 w 110"/>
                    <a:gd name="T17" fmla="*/ 47 h 214"/>
                    <a:gd name="T18" fmla="*/ 105 w 110"/>
                    <a:gd name="T19" fmla="*/ 46 h 214"/>
                    <a:gd name="T20" fmla="*/ 51 w 110"/>
                    <a:gd name="T21" fmla="*/ 46 h 214"/>
                    <a:gd name="T22" fmla="*/ 48 w 110"/>
                    <a:gd name="T23" fmla="*/ 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214">
                      <a:moveTo>
                        <a:pt x="48" y="9"/>
                      </a:moveTo>
                      <a:lnTo>
                        <a:pt x="0" y="13"/>
                      </a:lnTo>
                      <a:lnTo>
                        <a:pt x="13" y="214"/>
                      </a:lnTo>
                      <a:lnTo>
                        <a:pt x="62" y="210"/>
                      </a:lnTo>
                      <a:lnTo>
                        <a:pt x="54" y="85"/>
                      </a:lnTo>
                      <a:lnTo>
                        <a:pt x="64" y="65"/>
                      </a:lnTo>
                      <a:lnTo>
                        <a:pt x="79" y="51"/>
                      </a:lnTo>
                      <a:lnTo>
                        <a:pt x="97" y="47"/>
                      </a:lnTo>
                      <a:lnTo>
                        <a:pt x="105" y="47"/>
                      </a:lnTo>
                      <a:lnTo>
                        <a:pt x="105" y="46"/>
                      </a:lnTo>
                      <a:lnTo>
                        <a:pt x="51" y="46"/>
                      </a:lnTo>
                      <a:lnTo>
                        <a:pt x="48" y="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72" name="Freeform 54"/>
                <p:cNvSpPr>
                  <a:spLocks noChangeArrowheads="1"/>
                </p:cNvSpPr>
                <p:nvPr/>
              </p:nvSpPr>
              <p:spPr bwMode="auto">
                <a:xfrm>
                  <a:off x="4496" y="-428"/>
                  <a:ext cx="110" cy="214"/>
                </a:xfrm>
                <a:custGeom>
                  <a:avLst/>
                  <a:gdLst>
                    <a:gd name="T0" fmla="*/ 105 w 110"/>
                    <a:gd name="T1" fmla="*/ 47 h 214"/>
                    <a:gd name="T2" fmla="*/ 97 w 110"/>
                    <a:gd name="T3" fmla="*/ 47 h 214"/>
                    <a:gd name="T4" fmla="*/ 105 w 110"/>
                    <a:gd name="T5" fmla="*/ 48 h 214"/>
                    <a:gd name="T6" fmla="*/ 105 w 110"/>
                    <a:gd name="T7" fmla="*/ 47 h 214"/>
                  </a:gdLst>
                  <a:ahLst/>
                  <a:cxnLst>
                    <a:cxn ang="0">
                      <a:pos x="T0" y="T1"/>
                    </a:cxn>
                    <a:cxn ang="0">
                      <a:pos x="T2" y="T3"/>
                    </a:cxn>
                    <a:cxn ang="0">
                      <a:pos x="T4" y="T5"/>
                    </a:cxn>
                    <a:cxn ang="0">
                      <a:pos x="T6" y="T7"/>
                    </a:cxn>
                  </a:cxnLst>
                  <a:rect l="0" t="0" r="r" b="b"/>
                  <a:pathLst>
                    <a:path w="110" h="214">
                      <a:moveTo>
                        <a:pt x="105" y="47"/>
                      </a:moveTo>
                      <a:lnTo>
                        <a:pt x="97" y="47"/>
                      </a:lnTo>
                      <a:lnTo>
                        <a:pt x="105" y="48"/>
                      </a:lnTo>
                      <a:lnTo>
                        <a:pt x="105" y="4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273" name="Freeform 55"/>
                <p:cNvSpPr>
                  <a:spLocks noChangeArrowheads="1"/>
                </p:cNvSpPr>
                <p:nvPr/>
              </p:nvSpPr>
              <p:spPr bwMode="auto">
                <a:xfrm>
                  <a:off x="4496" y="-428"/>
                  <a:ext cx="110" cy="214"/>
                </a:xfrm>
                <a:custGeom>
                  <a:avLst/>
                  <a:gdLst>
                    <a:gd name="T0" fmla="*/ 102 w 110"/>
                    <a:gd name="T1" fmla="*/ 0 h 214"/>
                    <a:gd name="T2" fmla="*/ 95 w 110"/>
                    <a:gd name="T3" fmla="*/ 0 h 214"/>
                    <a:gd name="T4" fmla="*/ 75 w 110"/>
                    <a:gd name="T5" fmla="*/ 7 h 214"/>
                    <a:gd name="T6" fmla="*/ 62 w 110"/>
                    <a:gd name="T7" fmla="*/ 22 h 214"/>
                    <a:gd name="T8" fmla="*/ 53 w 110"/>
                    <a:gd name="T9" fmla="*/ 42 h 214"/>
                    <a:gd name="T10" fmla="*/ 51 w 110"/>
                    <a:gd name="T11" fmla="*/ 46 h 214"/>
                    <a:gd name="T12" fmla="*/ 105 w 110"/>
                    <a:gd name="T13" fmla="*/ 46 h 214"/>
                    <a:gd name="T14" fmla="*/ 109 w 110"/>
                    <a:gd name="T15" fmla="*/ 1 h 214"/>
                    <a:gd name="T16" fmla="*/ 106 w 110"/>
                    <a:gd name="T17" fmla="*/ 0 h 214"/>
                    <a:gd name="T18" fmla="*/ 102 w 11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14">
                      <a:moveTo>
                        <a:pt x="102" y="0"/>
                      </a:moveTo>
                      <a:lnTo>
                        <a:pt x="95" y="0"/>
                      </a:lnTo>
                      <a:lnTo>
                        <a:pt x="75" y="7"/>
                      </a:lnTo>
                      <a:lnTo>
                        <a:pt x="62" y="22"/>
                      </a:lnTo>
                      <a:lnTo>
                        <a:pt x="53" y="42"/>
                      </a:lnTo>
                      <a:lnTo>
                        <a:pt x="51" y="46"/>
                      </a:lnTo>
                      <a:lnTo>
                        <a:pt x="105" y="46"/>
                      </a:lnTo>
                      <a:lnTo>
                        <a:pt x="109" y="1"/>
                      </a:lnTo>
                      <a:lnTo>
                        <a:pt x="106" y="0"/>
                      </a:lnTo>
                      <a:lnTo>
                        <a:pt x="102"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7" name="Picture 5"/>
          <p:cNvPicPr>
            <a:picLocks noChangeAspect="1" noChangeArrowheads="1"/>
          </p:cNvPicPr>
          <p:nvPr/>
        </p:nvPicPr>
        <p:blipFill>
          <a:blip r:embed="rId2" cstate="print"/>
          <a:srcRect/>
          <a:stretch>
            <a:fillRect/>
          </a:stretch>
        </p:blipFill>
        <p:spPr bwMode="auto">
          <a:xfrm>
            <a:off x="2068512" y="1676400"/>
            <a:ext cx="516785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9218" name="组合 61"/>
          <p:cNvGrpSpPr/>
          <p:nvPr/>
        </p:nvGrpSpPr>
        <p:grpSpPr bwMode="auto">
          <a:xfrm>
            <a:off x="0" y="381000"/>
            <a:ext cx="4724400" cy="838200"/>
            <a:chOff x="0" y="0"/>
            <a:chExt cx="2743200" cy="485775"/>
          </a:xfrm>
        </p:grpSpPr>
        <p:pic>
          <p:nvPicPr>
            <p:cNvPr id="9219" name="Picture 3"/>
            <p:cNvPicPr>
              <a:picLocks noChangeAspect="1" noChangeArrowheads="1"/>
            </p:cNvPicPr>
            <p:nvPr/>
          </p:nvPicPr>
          <p:blipFill>
            <a:blip r:embed="rId3" cstate="email"/>
            <a:srcRect/>
            <a:stretch>
              <a:fillRect/>
            </a:stretch>
          </p:blipFill>
          <p:spPr bwMode="auto">
            <a:xfrm>
              <a:off x="0" y="0"/>
              <a:ext cx="1143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4" cstate="email"/>
            <a:srcRect/>
            <a:stretch>
              <a:fillRect/>
            </a:stretch>
          </p:blipFill>
          <p:spPr bwMode="auto">
            <a:xfrm>
              <a:off x="1209675" y="76200"/>
              <a:ext cx="15335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矩形 9"/>
          <p:cNvSpPr/>
          <p:nvPr/>
        </p:nvSpPr>
        <p:spPr>
          <a:xfrm>
            <a:off x="3733800" y="5257800"/>
            <a:ext cx="1649811"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defRPr/>
            </a:pPr>
            <a: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forest</a:t>
            </a:r>
            <a:endParaRPr lang="zh-CN"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object 14"/>
          <p:cNvSpPr>
            <a:spLocks noChangeArrowheads="1"/>
          </p:cNvSpPr>
          <p:nvPr/>
        </p:nvSpPr>
        <p:spPr bwMode="auto">
          <a:xfrm>
            <a:off x="381000" y="304800"/>
            <a:ext cx="3505200" cy="990600"/>
          </a:xfrm>
          <a:prstGeom prst="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zh-CN"/>
          </a:p>
        </p:txBody>
      </p:sp>
      <p:pic>
        <p:nvPicPr>
          <p:cNvPr id="3" name="Picture 4"/>
          <p:cNvPicPr>
            <a:picLocks noChangeAspect="1" noChangeArrowheads="1"/>
          </p:cNvPicPr>
          <p:nvPr/>
        </p:nvPicPr>
        <p:blipFill>
          <a:blip r:embed="rId4" cstate="print"/>
          <a:srcRect/>
          <a:stretch>
            <a:fillRect/>
          </a:stretch>
        </p:blipFill>
        <p:spPr bwMode="auto">
          <a:xfrm>
            <a:off x="1371600" y="1828800"/>
            <a:ext cx="6248400" cy="4155247"/>
          </a:xfrm>
          <a:prstGeom prst="rect">
            <a:avLst/>
          </a:prstGeom>
          <a:ln w="228600" cap="sq" cmpd="thickThin">
            <a:solidFill>
              <a:srgbClr val="000000"/>
            </a:solidFill>
            <a:prstDash val="solid"/>
            <a:miter lim="800000"/>
            <a:headEnd/>
            <a:tailEnd/>
          </a:ln>
          <a:effectLst>
            <a:innerShdw blurRad="76200">
              <a:srgbClr val="000000"/>
            </a:inn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31825" y="1243013"/>
            <a:ext cx="7750175" cy="4548187"/>
          </a:xfrm>
          <a:prstGeom prst="rect">
            <a:avLst/>
          </a:prstGeom>
          <a:noFill/>
          <a:ln w="9525">
            <a:noFill/>
            <a:miter lim="800000"/>
          </a:ln>
          <a:effectLst/>
        </p:spPr>
        <p:txBody>
          <a:bodyPr>
            <a:spAutoFit/>
          </a:bodyPr>
          <a:lstStyle/>
          <a:p>
            <a:pPr marL="342900" indent="-342900" algn="ctr">
              <a:buFontTx/>
              <a:buNone/>
              <a:defRPr/>
            </a:pPr>
            <a:r>
              <a:rPr lang="en-US" altLang="zh-CN" sz="3600" dirty="0">
                <a:solidFill>
                  <a:srgbClr val="00B050"/>
                </a:solidFill>
                <a:effectLst>
                  <a:outerShdw blurRad="38100" dist="38100" dir="2700000" algn="tl">
                    <a:srgbClr val="FFFFFF"/>
                  </a:outerShdw>
                </a:effectLst>
                <a:latin typeface="Arial Black" panose="020B0A04020102020204" pitchFamily="34" charset="0"/>
              </a:rPr>
              <a:t>Three things you can do </a:t>
            </a:r>
          </a:p>
          <a:p>
            <a:pPr marL="342900" indent="-342900" algn="ctr">
              <a:buFontTx/>
              <a:buNone/>
              <a:defRPr/>
            </a:pPr>
            <a:r>
              <a:rPr lang="en-US" altLang="zh-CN" sz="3600" dirty="0">
                <a:solidFill>
                  <a:srgbClr val="00B050"/>
                </a:solidFill>
                <a:effectLst>
                  <a:outerShdw blurRad="38100" dist="38100" dir="2700000" algn="tl">
                    <a:srgbClr val="FFFFFF"/>
                  </a:outerShdw>
                </a:effectLst>
                <a:latin typeface="Arial Black" panose="020B0A04020102020204" pitchFamily="34" charset="0"/>
              </a:rPr>
              <a:t>to help save the Earth</a:t>
            </a:r>
          </a:p>
          <a:p>
            <a:pPr marL="441325" indent="-441325">
              <a:spcBef>
                <a:spcPct val="50000"/>
              </a:spcBef>
              <a:buFontTx/>
              <a:buAutoNum type="arabicPeriod"/>
              <a:defRPr/>
            </a:pPr>
            <a:r>
              <a:rPr lang="en-US" altLang="zh-CN" sz="3000" dirty="0">
                <a:effectLst>
                  <a:outerShdw blurRad="38100" dist="38100" dir="2700000" algn="tl">
                    <a:srgbClr val="FFFFFF"/>
                  </a:outerShdw>
                </a:effectLst>
                <a:latin typeface="GCFrutiger" pitchFamily="50" charset="0"/>
              </a:rPr>
              <a:t>Save water.</a:t>
            </a:r>
          </a:p>
          <a:p>
            <a:pPr marL="441325" indent="-441325">
              <a:spcBef>
                <a:spcPct val="50000"/>
              </a:spcBef>
              <a:buFontTx/>
              <a:buAutoNum type="arabicPeriod"/>
              <a:defRPr/>
            </a:pPr>
            <a:r>
              <a:rPr lang="en-US" altLang="zh-CN" sz="3000" dirty="0">
                <a:effectLst>
                  <a:outerShdw blurRad="38100" dist="38100" dir="2700000" algn="tl">
                    <a:srgbClr val="FFFFFF"/>
                  </a:outerShdw>
                </a:effectLst>
                <a:latin typeface="GCFrutiger" pitchFamily="50" charset="0"/>
              </a:rPr>
              <a:t>Save energy.</a:t>
            </a:r>
          </a:p>
          <a:p>
            <a:pPr marL="342900" indent="-342900">
              <a:spcBef>
                <a:spcPct val="50000"/>
              </a:spcBef>
              <a:buFontTx/>
              <a:buAutoNum type="arabicPeriod"/>
              <a:defRPr/>
            </a:pPr>
            <a:r>
              <a:rPr lang="en-US" altLang="zh-CN" sz="3000" dirty="0">
                <a:effectLst>
                  <a:outerShdw blurRad="38100" dist="38100" dir="2700000" algn="tl">
                    <a:srgbClr val="FFFFFF"/>
                  </a:outerShdw>
                </a:effectLst>
                <a:latin typeface="GCFrutiger" pitchFamily="50" charset="0"/>
              </a:rPr>
              <a:t> Ride bikes or use public transport.</a:t>
            </a:r>
          </a:p>
          <a:p>
            <a:pPr>
              <a:spcBef>
                <a:spcPct val="50000"/>
              </a:spcBef>
              <a:buFontTx/>
              <a:buNone/>
              <a:defRPr/>
            </a:pPr>
            <a:r>
              <a:rPr lang="en-US" altLang="zh-CN" sz="3300" b="1" dirty="0">
                <a:solidFill>
                  <a:srgbClr val="FF66CC"/>
                </a:solidFill>
                <a:effectLst>
                  <a:outerShdw blurRad="38100" dist="38100" dir="2700000" algn="tl">
                    <a:srgbClr val="FFFFFF"/>
                  </a:outerShdw>
                </a:effectLst>
              </a:rPr>
              <a:t>Please remember: Little things can make a big difference.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a:srcRect/>
          <a:stretch>
            <a:fillRect/>
          </a:stretch>
        </p:blipFill>
        <p:spPr bwMode="auto">
          <a:xfrm>
            <a:off x="762000" y="1295400"/>
            <a:ext cx="77343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object 14"/>
          <p:cNvSpPr>
            <a:spLocks noChangeArrowheads="1"/>
          </p:cNvSpPr>
          <p:nvPr/>
        </p:nvSpPr>
        <p:spPr bwMode="auto">
          <a:xfrm>
            <a:off x="381000" y="304800"/>
            <a:ext cx="3505200" cy="990600"/>
          </a:xfrm>
          <a:prstGeom prst="rect">
            <a:avLst/>
          </a:prstGeom>
          <a:blipFill dpi="0" rotWithShape="1">
            <a:blip r:embed="rId4"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zh-C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62000"/>
            <a:ext cx="7989888" cy="5267325"/>
          </a:xfrm>
          <a:prstGeom prst="rect">
            <a:avLst/>
          </a:prstGeom>
        </p:spPr>
        <p:txBody>
          <a:bodyPr/>
          <a:lstStyle/>
          <a:p>
            <a:pPr algn="ctr">
              <a:buFontTx/>
              <a:buNone/>
              <a:defRPr/>
            </a:pPr>
            <a:r>
              <a:rPr lang="en-US" altLang="zh-CN" sz="4000" kern="0" dirty="0">
                <a:solidFill>
                  <a:schemeClr val="tx2"/>
                </a:solidFill>
                <a:latin typeface="Times New Roman" panose="02020603050405020304" pitchFamily="18" charset="0"/>
                <a:cs typeface="+mj-cs"/>
              </a:rPr>
              <a:t>Take care of the Earth!</a:t>
            </a:r>
            <a:br>
              <a:rPr lang="en-US" altLang="zh-CN" sz="4000" kern="0" dirty="0">
                <a:solidFill>
                  <a:schemeClr val="tx2"/>
                </a:solidFill>
                <a:latin typeface="Times New Roman" panose="02020603050405020304" pitchFamily="18" charset="0"/>
                <a:cs typeface="+mj-cs"/>
              </a:rPr>
            </a:br>
            <a:r>
              <a:rPr lang="en-US" altLang="zh-CN" sz="4000" kern="0" dirty="0">
                <a:solidFill>
                  <a:schemeClr val="tx2"/>
                </a:solidFill>
                <a:latin typeface="Times New Roman" panose="02020603050405020304" pitchFamily="18" charset="0"/>
                <a:cs typeface="+mj-cs"/>
              </a:rPr>
              <a:t>Make it a better place!</a:t>
            </a:r>
          </a:p>
        </p:txBody>
      </p:sp>
      <p:pic>
        <p:nvPicPr>
          <p:cNvPr id="38916" name="Picture 4"/>
          <p:cNvPicPr>
            <a:picLocks noChangeAspect="1" noChangeArrowheads="1"/>
          </p:cNvPicPr>
          <p:nvPr/>
        </p:nvPicPr>
        <p:blipFill>
          <a:blip r:embed="rId3"/>
          <a:srcRect/>
          <a:stretch>
            <a:fillRect/>
          </a:stretch>
        </p:blipFill>
        <p:spPr bwMode="auto">
          <a:xfrm>
            <a:off x="990600" y="2362200"/>
            <a:ext cx="7206867"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noChangeArrowheads="1"/>
          </p:cNvPicPr>
          <p:nvPr/>
        </p:nvPicPr>
        <p:blipFill>
          <a:blip r:embed="rId3"/>
          <a:srcRect/>
          <a:stretch>
            <a:fillRect/>
          </a:stretch>
        </p:blipFill>
        <p:spPr bwMode="auto">
          <a:xfrm>
            <a:off x="874713" y="838200"/>
            <a:ext cx="71262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4" name="Picture 4"/>
          <p:cNvPicPr>
            <a:picLocks noChangeAspect="1" noChangeArrowheads="1"/>
          </p:cNvPicPr>
          <p:nvPr/>
        </p:nvPicPr>
        <p:blipFill>
          <a:blip r:embed="rId4"/>
          <a:srcRect/>
          <a:stretch>
            <a:fillRect/>
          </a:stretch>
        </p:blipFill>
        <p:spPr bwMode="auto">
          <a:xfrm>
            <a:off x="1484313" y="2133600"/>
            <a:ext cx="615315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3"/>
          <p:cNvSpPr txBox="1">
            <a:spLocks noChangeArrowheads="1"/>
          </p:cNvSpPr>
          <p:nvPr/>
        </p:nvSpPr>
        <p:spPr bwMode="auto">
          <a:xfrm>
            <a:off x="457200" y="1295400"/>
            <a:ext cx="8369300" cy="2554288"/>
          </a:xfrm>
          <a:prstGeom prst="rect">
            <a:avLst/>
          </a:prstGeom>
          <a:noFill/>
          <a:ln>
            <a:noFill/>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defRPr/>
            </a:pPr>
            <a:r>
              <a:rPr lang="en-US" altLang="zh-CN" dirty="0" smtClean="0">
                <a:solidFill>
                  <a:srgbClr val="FF6600"/>
                </a:solidFill>
              </a:rPr>
              <a:t>Listen to and read </a:t>
            </a:r>
            <a:r>
              <a:rPr lang="en-US" altLang="zh-CN" i="1" dirty="0" smtClean="0">
                <a:solidFill>
                  <a:srgbClr val="FF6600"/>
                </a:solidFill>
              </a:rPr>
              <a:t>Student’s Book</a:t>
            </a:r>
            <a:r>
              <a:rPr lang="en-US" altLang="zh-CN" dirty="0" smtClean="0">
                <a:solidFill>
                  <a:srgbClr val="FF6600"/>
                </a:solidFill>
              </a:rPr>
              <a:t> page 80.</a:t>
            </a:r>
          </a:p>
          <a:p>
            <a:pPr marL="514350" indent="-514350" eaLnBrk="1" hangingPunct="1">
              <a:spcBef>
                <a:spcPct val="0"/>
              </a:spcBef>
              <a:buFontTx/>
              <a:buAutoNum type="arabicPeriod"/>
              <a:defRPr/>
            </a:pPr>
            <a:r>
              <a:rPr lang="en-US" altLang="zh-CN" dirty="0" smtClean="0">
                <a:solidFill>
                  <a:srgbClr val="FF6600"/>
                </a:solidFill>
              </a:rPr>
              <a:t>Write down ten things we can do to save the Earth.</a:t>
            </a:r>
          </a:p>
          <a:p>
            <a:pPr eaLnBrk="1" hangingPunct="1">
              <a:spcBef>
                <a:spcPct val="0"/>
              </a:spcBef>
              <a:buFontTx/>
              <a:buNone/>
              <a:defRPr/>
            </a:pPr>
            <a:r>
              <a:rPr lang="en-US" altLang="zh-CN" dirty="0" smtClean="0">
                <a:solidFill>
                  <a:srgbClr val="FF6600"/>
                </a:solidFill>
              </a:rPr>
              <a:t>3. Make a poster “The Earth is sick!”</a:t>
            </a:r>
          </a:p>
          <a:p>
            <a:pPr eaLnBrk="1" hangingPunct="1">
              <a:spcBef>
                <a:spcPct val="0"/>
              </a:spcBef>
              <a:buFontTx/>
              <a:buNone/>
              <a:defRPr/>
            </a:pPr>
            <a:r>
              <a:rPr lang="en-US" altLang="zh-CN" dirty="0" smtClean="0">
                <a:solidFill>
                  <a:srgbClr val="FF6600"/>
                </a:solidFill>
              </a:rPr>
              <a:t>4. Finish </a:t>
            </a:r>
            <a:r>
              <a:rPr lang="en-US" altLang="zh-CN" i="1" dirty="0" smtClean="0">
                <a:solidFill>
                  <a:srgbClr val="FF6600"/>
                </a:solidFill>
              </a:rPr>
              <a:t>Workbook</a:t>
            </a:r>
            <a:r>
              <a:rPr lang="en-US" altLang="zh-CN" dirty="0" smtClean="0">
                <a:solidFill>
                  <a:srgbClr val="FF6600"/>
                </a:solidFill>
              </a:rPr>
              <a:t> pages 69 and 71. </a:t>
            </a:r>
            <a:endParaRPr lang="zh-CN" altLang="en-US" dirty="0" smtClean="0">
              <a:solidFill>
                <a:srgbClr val="FF6600"/>
              </a:solidFill>
            </a:endParaRPr>
          </a:p>
        </p:txBody>
      </p:sp>
      <p:sp>
        <p:nvSpPr>
          <p:cNvPr id="5" name="矩形 4"/>
          <p:cNvSpPr/>
          <p:nvPr/>
        </p:nvSpPr>
        <p:spPr>
          <a:xfrm>
            <a:off x="2892165" y="304800"/>
            <a:ext cx="3724097" cy="923330"/>
          </a:xfrm>
          <a:prstGeom prst="rect">
            <a:avLst/>
          </a:prstGeom>
          <a:noFill/>
        </p:spPr>
        <p:txBody>
          <a:bodyPr wrap="none">
            <a:spAutoFit/>
          </a:bodyPr>
          <a:lstStyle/>
          <a:p>
            <a:pPr algn="ctr">
              <a:buFontTx/>
              <a:buNone/>
              <a:defRPr/>
            </a:pPr>
            <a:r>
              <a:rPr lang="en-US" altLang="zh-CN"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Homework</a:t>
            </a:r>
            <a:endParaRPr lang="zh-CN" alt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65" name="Picture 5"/>
          <p:cNvPicPr>
            <a:picLocks noChangeAspect="1" noChangeArrowheads="1"/>
          </p:cNvPicPr>
          <p:nvPr/>
        </p:nvPicPr>
        <p:blipFill>
          <a:blip r:embed="rId2" cstate="email"/>
          <a:srcRect/>
          <a:stretch>
            <a:fillRect/>
          </a:stretch>
        </p:blipFill>
        <p:spPr bwMode="auto">
          <a:xfrm>
            <a:off x="1289337" y="3818330"/>
            <a:ext cx="1977251" cy="28109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0966" name="Picture 6"/>
          <p:cNvPicPr>
            <a:picLocks noChangeAspect="1" noChangeArrowheads="1"/>
          </p:cNvPicPr>
          <p:nvPr/>
        </p:nvPicPr>
        <p:blipFill>
          <a:blip r:embed="rId3" cstate="email"/>
          <a:srcRect/>
          <a:stretch>
            <a:fillRect/>
          </a:stretch>
        </p:blipFill>
        <p:spPr bwMode="auto">
          <a:xfrm>
            <a:off x="3817901" y="3823950"/>
            <a:ext cx="1973298" cy="28053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6566" name="矩形 40968"/>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6" name="Picture 4"/>
          <p:cNvPicPr>
            <a:picLocks noChangeAspect="1" noChangeArrowheads="1"/>
          </p:cNvPicPr>
          <p:nvPr/>
        </p:nvPicPr>
        <p:blipFill>
          <a:blip r:embed="rId2" cstate="print"/>
          <a:srcRect/>
          <a:stretch>
            <a:fillRect/>
          </a:stretch>
        </p:blipFill>
        <p:spPr bwMode="auto">
          <a:xfrm>
            <a:off x="1981200" y="1730513"/>
            <a:ext cx="5167849"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0242" name="组合 61"/>
          <p:cNvGrpSpPr/>
          <p:nvPr/>
        </p:nvGrpSpPr>
        <p:grpSpPr bwMode="auto">
          <a:xfrm>
            <a:off x="0" y="381000"/>
            <a:ext cx="4724400" cy="838200"/>
            <a:chOff x="0" y="0"/>
            <a:chExt cx="2743200" cy="485775"/>
          </a:xfrm>
        </p:grpSpPr>
        <p:pic>
          <p:nvPicPr>
            <p:cNvPr id="10243" name="Picture 3"/>
            <p:cNvPicPr>
              <a:picLocks noChangeAspect="1" noChangeArrowheads="1"/>
            </p:cNvPicPr>
            <p:nvPr/>
          </p:nvPicPr>
          <p:blipFill>
            <a:blip r:embed="rId3" cstate="email"/>
            <a:srcRect/>
            <a:stretch>
              <a:fillRect/>
            </a:stretch>
          </p:blipFill>
          <p:spPr bwMode="auto">
            <a:xfrm>
              <a:off x="0" y="0"/>
              <a:ext cx="1143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4" cstate="email"/>
            <a:srcRect/>
            <a:stretch>
              <a:fillRect/>
            </a:stretch>
          </p:blipFill>
          <p:spPr bwMode="auto">
            <a:xfrm>
              <a:off x="1209675" y="76200"/>
              <a:ext cx="15335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矩形 9"/>
          <p:cNvSpPr/>
          <p:nvPr/>
        </p:nvSpPr>
        <p:spPr>
          <a:xfrm>
            <a:off x="3962400" y="5388114"/>
            <a:ext cx="1263487"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defRPr/>
            </a:pPr>
            <a: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land</a:t>
            </a:r>
            <a:endParaRPr lang="zh-CN"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8" name="Picture 6"/>
          <p:cNvPicPr>
            <a:picLocks noChangeAspect="1" noChangeArrowheads="1"/>
          </p:cNvPicPr>
          <p:nvPr/>
        </p:nvPicPr>
        <p:blipFill>
          <a:blip r:embed="rId3" cstate="print"/>
          <a:srcRect/>
          <a:stretch>
            <a:fillRect/>
          </a:stretch>
        </p:blipFill>
        <p:spPr bwMode="auto">
          <a:xfrm>
            <a:off x="1828800" y="1730513"/>
            <a:ext cx="5167849"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266" name="组合 61"/>
          <p:cNvGrpSpPr/>
          <p:nvPr/>
        </p:nvGrpSpPr>
        <p:grpSpPr bwMode="auto">
          <a:xfrm>
            <a:off x="0" y="381000"/>
            <a:ext cx="4724400" cy="838200"/>
            <a:chOff x="0" y="0"/>
            <a:chExt cx="2743200" cy="485775"/>
          </a:xfrm>
        </p:grpSpPr>
        <p:pic>
          <p:nvPicPr>
            <p:cNvPr id="11267" name="Picture 3"/>
            <p:cNvPicPr>
              <a:picLocks noChangeAspect="1" noChangeArrowheads="1"/>
            </p:cNvPicPr>
            <p:nvPr/>
          </p:nvPicPr>
          <p:blipFill>
            <a:blip r:embed="rId4" cstate="email"/>
            <a:srcRect/>
            <a:stretch>
              <a:fillRect/>
            </a:stretch>
          </p:blipFill>
          <p:spPr bwMode="auto">
            <a:xfrm>
              <a:off x="0" y="0"/>
              <a:ext cx="1143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5" cstate="email"/>
            <a:srcRect/>
            <a:stretch>
              <a:fillRect/>
            </a:stretch>
          </p:blipFill>
          <p:spPr bwMode="auto">
            <a:xfrm>
              <a:off x="1209675" y="76200"/>
              <a:ext cx="15335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矩形 9"/>
          <p:cNvSpPr/>
          <p:nvPr/>
        </p:nvSpPr>
        <p:spPr>
          <a:xfrm>
            <a:off x="3505199" y="5464314"/>
            <a:ext cx="1697901"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defRPr/>
            </a:pPr>
            <a: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ocean</a:t>
            </a:r>
            <a:endParaRPr lang="zh-CN"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矩形 1"/>
          <p:cNvSpPr>
            <a:spLocks noChangeArrowheads="1"/>
          </p:cNvSpPr>
          <p:nvPr/>
        </p:nvSpPr>
        <p:spPr bwMode="auto">
          <a:xfrm>
            <a:off x="457200" y="1676400"/>
            <a:ext cx="838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err="1"/>
              <a:t>Ms</a:t>
            </a:r>
            <a:r>
              <a:rPr lang="en-US" altLang="zh-CN" sz="2400" dirty="0"/>
              <a:t> </a:t>
            </a:r>
            <a:r>
              <a:rPr lang="en-US" altLang="zh-CN" sz="2400" dirty="0" err="1"/>
              <a:t>Guo</a:t>
            </a:r>
            <a:r>
              <a:rPr lang="en-US" altLang="zh-CN" sz="2400" dirty="0"/>
              <a:t>:   Look at this picture. What is it?</a:t>
            </a:r>
          </a:p>
          <a:p>
            <a:r>
              <a:rPr lang="en-US" altLang="zh-CN" sz="2400" dirty="0">
                <a:solidFill>
                  <a:srgbClr val="FF00FF"/>
                </a:solidFill>
              </a:rPr>
              <a:t>      Kitty:   It’s the Earth.</a:t>
            </a:r>
          </a:p>
          <a:p>
            <a:r>
              <a:rPr lang="en-US" altLang="zh-CN" sz="2400" dirty="0" err="1"/>
              <a:t>Ms</a:t>
            </a:r>
            <a:r>
              <a:rPr lang="en-US" altLang="zh-CN" sz="2400" dirty="0"/>
              <a:t> </a:t>
            </a:r>
            <a:r>
              <a:rPr lang="en-US" altLang="zh-CN" sz="2400" dirty="0" err="1"/>
              <a:t>Guo</a:t>
            </a:r>
            <a:r>
              <a:rPr lang="en-US" altLang="zh-CN" sz="2400" dirty="0"/>
              <a:t>:   The green and brown parts are forests and land.               </a:t>
            </a:r>
          </a:p>
          <a:p>
            <a:r>
              <a:rPr lang="en-US" altLang="zh-CN" sz="2400" dirty="0"/>
              <a:t>                 What are the blue parts?</a:t>
            </a:r>
          </a:p>
          <a:p>
            <a:pPr lvl="1"/>
            <a:r>
              <a:rPr lang="en-US" altLang="zh-CN" sz="2400" dirty="0"/>
              <a:t> </a:t>
            </a:r>
            <a:r>
              <a:rPr lang="en-US" altLang="zh-CN" sz="2400" dirty="0">
                <a:solidFill>
                  <a:srgbClr val="FF3300"/>
                </a:solidFill>
              </a:rPr>
              <a:t>Joe:    I think they’re oceans.</a:t>
            </a:r>
          </a:p>
          <a:p>
            <a:r>
              <a:rPr lang="en-US" altLang="zh-CN" sz="2400" dirty="0" err="1"/>
              <a:t>Ms</a:t>
            </a:r>
            <a:r>
              <a:rPr lang="en-US" altLang="zh-CN" sz="2400" dirty="0"/>
              <a:t> </a:t>
            </a:r>
            <a:r>
              <a:rPr lang="en-US" altLang="zh-CN" sz="2400" dirty="0" err="1"/>
              <a:t>Guo</a:t>
            </a:r>
            <a:r>
              <a:rPr lang="en-US" altLang="zh-CN" sz="2400" dirty="0"/>
              <a:t>:    Yes, they are. The Earth was very clean and </a:t>
            </a:r>
          </a:p>
          <a:p>
            <a:r>
              <a:rPr lang="en-US" altLang="zh-CN" sz="2400" dirty="0"/>
              <a:t>                 beautiful in the past, but now some parts are dirty. </a:t>
            </a:r>
          </a:p>
          <a:p>
            <a:r>
              <a:rPr lang="en-US" altLang="zh-CN" sz="2400" dirty="0"/>
              <a:t>                 Can we do anything to help the Earth?</a:t>
            </a:r>
          </a:p>
          <a:p>
            <a:pPr lvl="1"/>
            <a:r>
              <a:rPr lang="en-US" altLang="zh-CN" sz="2400" dirty="0">
                <a:solidFill>
                  <a:srgbClr val="33CC33"/>
                </a:solidFill>
              </a:rPr>
              <a:t>Alice:   Yes. We should stop throwing rubbish into rivers.</a:t>
            </a:r>
          </a:p>
          <a:p>
            <a:r>
              <a:rPr lang="en-US" altLang="zh-CN" sz="2400" dirty="0"/>
              <a:t>     </a:t>
            </a:r>
            <a:r>
              <a:rPr lang="en-US" altLang="zh-CN" sz="2400" dirty="0">
                <a:solidFill>
                  <a:srgbClr val="0000FF"/>
                </a:solidFill>
              </a:rPr>
              <a:t>Peter:   We should stop cutting down so many trees.</a:t>
            </a:r>
          </a:p>
          <a:p>
            <a:r>
              <a:rPr lang="en-US" altLang="zh-CN" sz="2400" dirty="0"/>
              <a:t>       </a:t>
            </a:r>
            <a:r>
              <a:rPr lang="en-US" altLang="zh-CN" sz="2400" dirty="0">
                <a:solidFill>
                  <a:srgbClr val="FF00FF"/>
                </a:solidFill>
              </a:rPr>
              <a:t>Kitty:   We should stop using plastic bags.</a:t>
            </a:r>
          </a:p>
        </p:txBody>
      </p:sp>
      <p:pic>
        <p:nvPicPr>
          <p:cNvPr id="12290"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094413" y="457200"/>
            <a:ext cx="30495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p:cNvPicPr>
            <a:picLocks noChangeAspect="1" noChangeArrowheads="1"/>
          </p:cNvPicPr>
          <p:nvPr/>
        </p:nvPicPr>
        <p:blipFill>
          <a:blip r:embed="rId4" cstate="email"/>
          <a:srcRect/>
          <a:stretch>
            <a:fillRect/>
          </a:stretch>
        </p:blipFill>
        <p:spPr bwMode="auto">
          <a:xfrm>
            <a:off x="152400" y="381000"/>
            <a:ext cx="3946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2"/>
          <p:cNvSpPr>
            <a:spLocks noChangeArrowheads="1"/>
          </p:cNvSpPr>
          <p:nvPr/>
        </p:nvSpPr>
        <p:spPr bwMode="auto">
          <a:xfrm>
            <a:off x="5943600" y="1981200"/>
            <a:ext cx="1600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2400"/>
              <a:t>Ms Guo:</a:t>
            </a:r>
          </a:p>
          <a:p>
            <a:pPr algn="r"/>
            <a:r>
              <a:rPr lang="en-US" altLang="zh-CN" sz="2400">
                <a:solidFill>
                  <a:srgbClr val="FF00FF"/>
                </a:solidFill>
              </a:rPr>
              <a:t>      Kitty:</a:t>
            </a:r>
          </a:p>
          <a:p>
            <a:pPr algn="r"/>
            <a:r>
              <a:rPr lang="en-US" altLang="zh-CN" sz="2400"/>
              <a:t>Ms Guo: </a:t>
            </a:r>
          </a:p>
          <a:p>
            <a:pPr algn="r"/>
            <a:r>
              <a:rPr lang="en-US" altLang="zh-CN" sz="2400">
                <a:solidFill>
                  <a:srgbClr val="FF3300"/>
                </a:solidFill>
              </a:rPr>
              <a:t>       Joe:</a:t>
            </a:r>
          </a:p>
          <a:p>
            <a:pPr algn="r"/>
            <a:r>
              <a:rPr lang="en-US" altLang="zh-CN" sz="2400"/>
              <a:t>Ms Guo:</a:t>
            </a:r>
          </a:p>
          <a:p>
            <a:pPr lvl="1" algn="r"/>
            <a:r>
              <a:rPr lang="en-US" altLang="zh-CN" sz="2400">
                <a:solidFill>
                  <a:srgbClr val="33CC33"/>
                </a:solidFill>
              </a:rPr>
              <a:t>Alice:</a:t>
            </a:r>
          </a:p>
          <a:p>
            <a:pPr algn="r"/>
            <a:r>
              <a:rPr lang="en-US" altLang="zh-CN" sz="2400"/>
              <a:t>     </a:t>
            </a:r>
            <a:r>
              <a:rPr lang="en-US" altLang="zh-CN" sz="2400">
                <a:solidFill>
                  <a:srgbClr val="0000FF"/>
                </a:solidFill>
              </a:rPr>
              <a:t>Peter:</a:t>
            </a:r>
          </a:p>
          <a:p>
            <a:pPr algn="r"/>
            <a:r>
              <a:rPr lang="en-US" altLang="zh-CN" sz="2400"/>
              <a:t>       </a:t>
            </a:r>
            <a:r>
              <a:rPr lang="en-US" altLang="zh-CN" sz="2400">
                <a:solidFill>
                  <a:srgbClr val="FF00FF"/>
                </a:solidFill>
              </a:rPr>
              <a:t>Kitty:</a:t>
            </a:r>
          </a:p>
        </p:txBody>
      </p:sp>
      <p:pic>
        <p:nvPicPr>
          <p:cNvPr id="14338" name="Picture 2"/>
          <p:cNvPicPr>
            <a:picLocks noChangeAspect="1" noChangeArrowheads="1"/>
          </p:cNvPicPr>
          <p:nvPr/>
        </p:nvPicPr>
        <p:blipFill>
          <a:blip r:embed="rId3" cstate="email"/>
          <a:srcRect/>
          <a:stretch>
            <a:fillRect/>
          </a:stretch>
        </p:blipFill>
        <p:spPr bwMode="auto">
          <a:xfrm>
            <a:off x="304800" y="1752600"/>
            <a:ext cx="54213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3"/>
          <p:cNvSpPr>
            <a:spLocks noChangeArrowheads="1" noChangeShapeType="1" noTextEdit="1"/>
          </p:cNvSpPr>
          <p:nvPr/>
        </p:nvSpPr>
        <p:spPr bwMode="auto">
          <a:xfrm>
            <a:off x="457200" y="381000"/>
            <a:ext cx="3733800" cy="733425"/>
          </a:xfrm>
          <a:prstGeom prst="rect">
            <a:avLst/>
          </a:prstGeom>
        </p:spPr>
        <p:txBody>
          <a:bodyPr wrap="none" fromWordArt="1">
            <a:prstTxWarp prst="textDoubleWave1">
              <a:avLst>
                <a:gd name="adj1" fmla="val 6500"/>
                <a:gd name="adj2" fmla="val 0"/>
              </a:avLst>
            </a:prstTxWarp>
          </a:bodyPr>
          <a:lstStyle/>
          <a:p>
            <a:pPr algn="ctr"/>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Comic Sans MS" panose="030F0702030302020204"/>
              </a:rPr>
              <a:t>Say and act</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Comic Sans MS" panose="030F07020303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6"/>
          <p:cNvSpPr txBox="1">
            <a:spLocks noChangeArrowheads="1"/>
          </p:cNvSpPr>
          <p:nvPr/>
        </p:nvSpPr>
        <p:spPr bwMode="auto">
          <a:xfrm>
            <a:off x="762000" y="533400"/>
            <a:ext cx="6357938" cy="646113"/>
          </a:xfrm>
          <a:prstGeom prst="rect">
            <a:avLst/>
          </a:prstGeom>
          <a:noFill/>
          <a:ln w="9525">
            <a:noFill/>
            <a:miter lim="800000"/>
          </a:ln>
        </p:spPr>
        <p:txBody>
          <a:bodyPr>
            <a:spAutoFit/>
          </a:bodyPr>
          <a:lstStyle/>
          <a:p>
            <a:pPr>
              <a:buFontTx/>
              <a:buNone/>
              <a:defRPr/>
            </a:pPr>
            <a:r>
              <a:rPr lang="en-US" sz="3600" b="1" dirty="0">
                <a:solidFill>
                  <a:srgbClr val="0070C0"/>
                </a:solidFill>
                <a:effectLst>
                  <a:outerShdw blurRad="38100" dist="38100" dir="2700000" algn="tl">
                    <a:srgbClr val="C0C0C0"/>
                  </a:outerShdw>
                </a:effectLst>
                <a:latin typeface="Cooper Black" panose="0208090404030B020404" pitchFamily="18" charset="0"/>
              </a:rPr>
              <a:t>True or false.</a:t>
            </a:r>
          </a:p>
        </p:txBody>
      </p:sp>
      <p:graphicFrame>
        <p:nvGraphicFramePr>
          <p:cNvPr id="8232" name="Group 40"/>
          <p:cNvGraphicFramePr>
            <a:graphicFrameLocks noGrp="1"/>
          </p:cNvGraphicFramePr>
          <p:nvPr/>
        </p:nvGraphicFramePr>
        <p:xfrm>
          <a:off x="290513" y="1676400"/>
          <a:ext cx="8501063" cy="4672013"/>
        </p:xfrm>
        <a:graphic>
          <a:graphicData uri="http://schemas.openxmlformats.org/drawingml/2006/table">
            <a:tbl>
              <a:tblPr/>
              <a:tblGrid>
                <a:gridCol w="541338">
                  <a:extLst>
                    <a:ext uri="{9D8B030D-6E8A-4147-A177-3AD203B41FA5}">
                      <a16:colId xmlns:a16="http://schemas.microsoft.com/office/drawing/2014/main" val="20000"/>
                    </a:ext>
                  </a:extLst>
                </a:gridCol>
                <a:gridCol w="4103687">
                  <a:extLst>
                    <a:ext uri="{9D8B030D-6E8A-4147-A177-3AD203B41FA5}">
                      <a16:colId xmlns:a16="http://schemas.microsoft.com/office/drawing/2014/main" val="20001"/>
                    </a:ext>
                  </a:extLst>
                </a:gridCol>
                <a:gridCol w="722313">
                  <a:extLst>
                    <a:ext uri="{9D8B030D-6E8A-4147-A177-3AD203B41FA5}">
                      <a16:colId xmlns:a16="http://schemas.microsoft.com/office/drawing/2014/main" val="20002"/>
                    </a:ext>
                  </a:extLst>
                </a:gridCol>
                <a:gridCol w="3133725">
                  <a:extLst>
                    <a:ext uri="{9D8B030D-6E8A-4147-A177-3AD203B41FA5}">
                      <a16:colId xmlns:a16="http://schemas.microsoft.com/office/drawing/2014/main" val="20003"/>
                    </a:ext>
                  </a:extLst>
                </a:gridCol>
              </a:tblGrid>
              <a:tr h="1188721">
                <a:tc>
                  <a:txBody>
                    <a:bodyPr/>
                    <a:lstStyle/>
                    <a:p>
                      <a:pPr marL="0" marR="0" lvl="0" indent="0" algn="ctr" defTabSz="914400" rtl="0" eaLnBrk="1" fontAlgn="base" latinLnBrk="0" hangingPunct="1">
                        <a:spcBef>
                          <a:spcPct val="0"/>
                        </a:spcBef>
                        <a:spcAft>
                          <a:spcPct val="0"/>
                        </a:spcAft>
                        <a:buClrTx/>
                        <a:buSzTx/>
                        <a:buFontTx/>
                        <a:buNone/>
                      </a:pPr>
                      <a:endParaRPr kumimoji="0" lang="en-US" alt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The weather in different places on the Earth is different.</a:t>
                      </a: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base" latinLnBrk="0" hangingPunct="1">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zh-CN"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0"/>
                  </a:ext>
                </a:extLst>
              </a:tr>
              <a:tr h="965199">
                <a:tc>
                  <a:txBody>
                    <a:bodyPr/>
                    <a:lstStyle/>
                    <a:p>
                      <a:pPr marL="0" marR="0" lvl="0" indent="0" algn="ctr" defTabSz="914400" rtl="0" eaLnBrk="1" fontAlgn="base" latinLnBrk="0" hangingPunct="1">
                        <a:spcBef>
                          <a:spcPct val="0"/>
                        </a:spcBef>
                        <a:spcAft>
                          <a:spcPct val="0"/>
                        </a:spcAft>
                        <a:buClrTx/>
                        <a:buSzTx/>
                        <a:buFontTx/>
                        <a:buNone/>
                      </a:pP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Different animals live in different places.</a:t>
                      </a: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a:t>
                      </a:r>
                    </a:p>
                    <a:p>
                      <a:pPr marL="0" marR="0" lvl="0" indent="0" algn="ctr" defTabSz="914400" rtl="0" eaLnBrk="1" fontAlgn="base" latinLnBrk="0" hangingPunct="1">
                        <a:spcBef>
                          <a:spcPct val="0"/>
                        </a:spcBef>
                        <a:spcAft>
                          <a:spcPct val="0"/>
                        </a:spcAft>
                        <a:buClrTx/>
                        <a:buSzTx/>
                        <a:buFontTx/>
                        <a:buNone/>
                      </a:pP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1"/>
                  </a:ext>
                </a:extLst>
              </a:tr>
              <a:tr h="963612">
                <a:tc>
                  <a:txBody>
                    <a:bodyPr/>
                    <a:lstStyle/>
                    <a:p>
                      <a:pPr marL="0" marR="0" lvl="0" indent="0" algn="ctr" defTabSz="914400" rtl="0" eaLnBrk="1" fontAlgn="base" latinLnBrk="0" hangingPunct="1">
                        <a:spcBef>
                          <a:spcPct val="0"/>
                        </a:spcBef>
                        <a:spcAft>
                          <a:spcPct val="0"/>
                        </a:spcAft>
                        <a:buClrTx/>
                        <a:buSzTx/>
                        <a:buFontTx/>
                        <a:buNone/>
                      </a:pP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a:t>
                      </a: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People can get air, water and food from the Earth.</a:t>
                      </a: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base" latinLnBrk="0" hangingPunct="1">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p>
                    <a:p>
                      <a:pPr marL="0" marR="0" lvl="0" indent="0" algn="ctr" defTabSz="914400" rtl="0" eaLnBrk="1" fontAlgn="base" latinLnBrk="0" hangingPunct="1">
                        <a:spcBef>
                          <a:spcPct val="0"/>
                        </a:spcBef>
                        <a:spcAft>
                          <a:spcPct val="0"/>
                        </a:spcAft>
                        <a:buClrTx/>
                        <a:buSzTx/>
                        <a:buFontTx/>
                        <a:buNone/>
                      </a:pP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2"/>
                  </a:ext>
                </a:extLst>
              </a:tr>
              <a:tr h="1554480">
                <a:tc>
                  <a:txBody>
                    <a:bodyPr/>
                    <a:lstStyle/>
                    <a:p>
                      <a:pPr marL="0" marR="0" lvl="0" indent="0" algn="ctr" defTabSz="914400" rtl="0" eaLnBrk="1" fontAlgn="base" latinLnBrk="0" hangingPunct="1">
                        <a:spcBef>
                          <a:spcPct val="0"/>
                        </a:spcBef>
                        <a:spcAft>
                          <a:spcPct val="0"/>
                        </a:spcAft>
                        <a:buClrTx/>
                        <a:buSzTx/>
                        <a:buFontTx/>
                        <a:buNone/>
                      </a:pP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a:t>
                      </a: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People make the Earth dirty.</a:t>
                      </a:r>
                    </a:p>
                    <a:p>
                      <a:pPr marL="0" marR="0" lvl="0" indent="0" algn="l" defTabSz="914400" rtl="0" eaLnBrk="1" fontAlgn="base" latinLnBrk="0" hangingPunct="1">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It is pollution.</a:t>
                      </a: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 </a:t>
                      </a:r>
                      <a:r>
                        <a:rPr kumimoji="0" lang="en-US" altLang="zh-CN" sz="28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 </a:t>
                      </a: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1" marB="45721"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3"/>
                  </a:ext>
                </a:extLst>
              </a:tr>
            </a:tbl>
          </a:graphicData>
        </a:graphic>
      </p:graphicFrame>
      <p:sp>
        <p:nvSpPr>
          <p:cNvPr id="16417" name="矩形 8"/>
          <p:cNvSpPr>
            <a:spLocks noChangeArrowheads="1"/>
          </p:cNvSpPr>
          <p:nvPr/>
        </p:nvSpPr>
        <p:spPr bwMode="auto">
          <a:xfrm>
            <a:off x="5727700" y="1976438"/>
            <a:ext cx="320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rgbClr val="006600"/>
                </a:solidFill>
              </a:rPr>
              <a:t>Some parts of the Earth are very hot, and some are very cold.</a:t>
            </a:r>
          </a:p>
        </p:txBody>
      </p:sp>
      <p:sp>
        <p:nvSpPr>
          <p:cNvPr id="16418" name="矩形 9"/>
          <p:cNvSpPr>
            <a:spLocks noChangeArrowheads="1"/>
          </p:cNvSpPr>
          <p:nvPr/>
        </p:nvSpPr>
        <p:spPr bwMode="auto">
          <a:xfrm>
            <a:off x="5727700" y="2908300"/>
            <a:ext cx="3492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rgbClr val="006600"/>
                </a:solidFill>
              </a:rPr>
              <a:t>Some live on the land. </a:t>
            </a:r>
          </a:p>
          <a:p>
            <a:r>
              <a:rPr lang="en-US" altLang="zh-CN" sz="1600">
                <a:solidFill>
                  <a:srgbClr val="006600"/>
                </a:solidFill>
              </a:rPr>
              <a:t>Some fly in the sky. </a:t>
            </a:r>
          </a:p>
          <a:p>
            <a:r>
              <a:rPr lang="en-US" altLang="zh-CN" sz="1600">
                <a:solidFill>
                  <a:srgbClr val="006600"/>
                </a:solidFill>
              </a:rPr>
              <a:t>Some live under the water.</a:t>
            </a:r>
          </a:p>
        </p:txBody>
      </p:sp>
      <p:sp>
        <p:nvSpPr>
          <p:cNvPr id="8227" name="TextBox 13"/>
          <p:cNvSpPr txBox="1">
            <a:spLocks noChangeArrowheads="1"/>
          </p:cNvSpPr>
          <p:nvPr/>
        </p:nvSpPr>
        <p:spPr bwMode="auto">
          <a:xfrm>
            <a:off x="5080000" y="2905125"/>
            <a:ext cx="357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solidFill>
                  <a:srgbClr val="FF0000"/>
                </a:solidFill>
              </a:rPr>
              <a:t>T</a:t>
            </a:r>
            <a:endParaRPr lang="zh-CN" altLang="zh-CN" sz="2800">
              <a:solidFill>
                <a:srgbClr val="FF0000"/>
              </a:solidFill>
            </a:endParaRPr>
          </a:p>
        </p:txBody>
      </p:sp>
      <p:sp>
        <p:nvSpPr>
          <p:cNvPr id="8228" name="TextBox 14"/>
          <p:cNvSpPr txBox="1">
            <a:spLocks noChangeArrowheads="1"/>
          </p:cNvSpPr>
          <p:nvPr/>
        </p:nvSpPr>
        <p:spPr bwMode="auto">
          <a:xfrm>
            <a:off x="5080000" y="3871913"/>
            <a:ext cx="357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solidFill>
                  <a:srgbClr val="FF0000"/>
                </a:solidFill>
              </a:rPr>
              <a:t>T</a:t>
            </a:r>
            <a:endParaRPr lang="zh-CN" altLang="zh-CN" sz="2800">
              <a:solidFill>
                <a:srgbClr val="FF0000"/>
              </a:solidFill>
            </a:endParaRPr>
          </a:p>
        </p:txBody>
      </p:sp>
      <p:sp>
        <p:nvSpPr>
          <p:cNvPr id="12327" name="矩形 10"/>
          <p:cNvSpPr>
            <a:spLocks noChangeArrowheads="1"/>
          </p:cNvSpPr>
          <p:nvPr/>
        </p:nvSpPr>
        <p:spPr bwMode="auto">
          <a:xfrm>
            <a:off x="5727700" y="3990975"/>
            <a:ext cx="3095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rgbClr val="006600"/>
                </a:solidFill>
              </a:rPr>
              <a:t>The Earth gives us air, water and food.</a:t>
            </a:r>
          </a:p>
        </p:txBody>
      </p:sp>
      <p:sp>
        <p:nvSpPr>
          <p:cNvPr id="10287" name="矩形 11"/>
          <p:cNvSpPr>
            <a:spLocks noChangeArrowheads="1"/>
          </p:cNvSpPr>
          <p:nvPr/>
        </p:nvSpPr>
        <p:spPr bwMode="auto">
          <a:xfrm>
            <a:off x="5710238" y="4803775"/>
            <a:ext cx="30956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rgbClr val="006600"/>
                </a:solidFill>
              </a:rPr>
              <a:t>We burn things to make energy.      This pollutes the air. We put rubbish into the sea and under the ground. This pollutes the Earth and kills animals and plants. </a:t>
            </a:r>
          </a:p>
        </p:txBody>
      </p:sp>
      <p:sp>
        <p:nvSpPr>
          <p:cNvPr id="8233" name="Text Box 41"/>
          <p:cNvSpPr txBox="1">
            <a:spLocks noChangeArrowheads="1"/>
          </p:cNvSpPr>
          <p:nvPr/>
        </p:nvSpPr>
        <p:spPr bwMode="auto">
          <a:xfrm>
            <a:off x="5080000" y="17065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a:solidFill>
                  <a:srgbClr val="FF0000"/>
                </a:solidFill>
              </a:rPr>
              <a:t>T</a:t>
            </a:r>
          </a:p>
        </p:txBody>
      </p:sp>
      <p:sp>
        <p:nvSpPr>
          <p:cNvPr id="8234" name="Text Box 42"/>
          <p:cNvSpPr txBox="1">
            <a:spLocks noChangeArrowheads="1"/>
          </p:cNvSpPr>
          <p:nvPr/>
        </p:nvSpPr>
        <p:spPr bwMode="auto">
          <a:xfrm>
            <a:off x="5080000" y="48148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a:solidFill>
                  <a:srgbClr val="FF0000"/>
                </a:solidFill>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233"/>
                                        </p:tgtEl>
                                        <p:attrNameLst>
                                          <p:attrName>style.visibility</p:attrName>
                                        </p:attrNameLst>
                                      </p:cBhvr>
                                      <p:to>
                                        <p:strVal val="visible"/>
                                      </p:to>
                                    </p:set>
                                    <p:anim calcmode="lin" valueType="num">
                                      <p:cBhvr>
                                        <p:cTn id="7" dur="1000" fill="hold"/>
                                        <p:tgtEl>
                                          <p:spTgt spid="8233"/>
                                        </p:tgtEl>
                                        <p:attrNameLst>
                                          <p:attrName>ppt_w</p:attrName>
                                        </p:attrNameLst>
                                      </p:cBhvr>
                                      <p:tavLst>
                                        <p:tav tm="0">
                                          <p:val>
                                            <p:strVal val="#ppt_w+.3"/>
                                          </p:val>
                                        </p:tav>
                                        <p:tav tm="100000">
                                          <p:val>
                                            <p:strVal val="#ppt_w"/>
                                          </p:val>
                                        </p:tav>
                                      </p:tavLst>
                                    </p:anim>
                                    <p:anim calcmode="lin" valueType="num">
                                      <p:cBhvr>
                                        <p:cTn id="8" dur="1000" fill="hold"/>
                                        <p:tgtEl>
                                          <p:spTgt spid="8233"/>
                                        </p:tgtEl>
                                        <p:attrNameLst>
                                          <p:attrName>ppt_h</p:attrName>
                                        </p:attrNameLst>
                                      </p:cBhvr>
                                      <p:tavLst>
                                        <p:tav tm="0">
                                          <p:val>
                                            <p:strVal val="#ppt_h"/>
                                          </p:val>
                                        </p:tav>
                                        <p:tav tm="100000">
                                          <p:val>
                                            <p:strVal val="#ppt_h"/>
                                          </p:val>
                                        </p:tav>
                                      </p:tavLst>
                                    </p:anim>
                                    <p:animEffect transition="in" filter="fade">
                                      <p:cBhvr>
                                        <p:cTn id="9" dur="1000"/>
                                        <p:tgtEl>
                                          <p:spTgt spid="823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6417"/>
                                        </p:tgtEl>
                                        <p:attrNameLst>
                                          <p:attrName>style.visibility</p:attrName>
                                        </p:attrNameLst>
                                      </p:cBhvr>
                                      <p:to>
                                        <p:strVal val="visible"/>
                                      </p:to>
                                    </p:set>
                                    <p:anim calcmode="lin" valueType="num">
                                      <p:cBhvr>
                                        <p:cTn id="14" dur="1000" fill="hold"/>
                                        <p:tgtEl>
                                          <p:spTgt spid="16417"/>
                                        </p:tgtEl>
                                        <p:attrNameLst>
                                          <p:attrName>ppt_w</p:attrName>
                                        </p:attrNameLst>
                                      </p:cBhvr>
                                      <p:tavLst>
                                        <p:tav tm="0">
                                          <p:val>
                                            <p:strVal val="#ppt_w+.3"/>
                                          </p:val>
                                        </p:tav>
                                        <p:tav tm="100000">
                                          <p:val>
                                            <p:strVal val="#ppt_w"/>
                                          </p:val>
                                        </p:tav>
                                      </p:tavLst>
                                    </p:anim>
                                    <p:anim calcmode="lin" valueType="num">
                                      <p:cBhvr>
                                        <p:cTn id="15" dur="1000" fill="hold"/>
                                        <p:tgtEl>
                                          <p:spTgt spid="16417"/>
                                        </p:tgtEl>
                                        <p:attrNameLst>
                                          <p:attrName>ppt_h</p:attrName>
                                        </p:attrNameLst>
                                      </p:cBhvr>
                                      <p:tavLst>
                                        <p:tav tm="0">
                                          <p:val>
                                            <p:strVal val="#ppt_h"/>
                                          </p:val>
                                        </p:tav>
                                        <p:tav tm="100000">
                                          <p:val>
                                            <p:strVal val="#ppt_h"/>
                                          </p:val>
                                        </p:tav>
                                      </p:tavLst>
                                    </p:anim>
                                    <p:animEffect transition="in" filter="fade">
                                      <p:cBhvr>
                                        <p:cTn id="16" dur="1000"/>
                                        <p:tgtEl>
                                          <p:spTgt spid="1641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227"/>
                                        </p:tgtEl>
                                        <p:attrNameLst>
                                          <p:attrName>style.visibility</p:attrName>
                                        </p:attrNameLst>
                                      </p:cBhvr>
                                      <p:to>
                                        <p:strVal val="visible"/>
                                      </p:to>
                                    </p:set>
                                    <p:animEffect transition="in" filter="diamond(in)">
                                      <p:cBhvr>
                                        <p:cTn id="21" dur="1000"/>
                                        <p:tgtEl>
                                          <p:spTgt spid="8227"/>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6418"/>
                                        </p:tgtEl>
                                        <p:attrNameLst>
                                          <p:attrName>style.visibility</p:attrName>
                                        </p:attrNameLst>
                                      </p:cBhvr>
                                      <p:to>
                                        <p:strVal val="visible"/>
                                      </p:to>
                                    </p:set>
                                    <p:animEffect transition="in" filter="diamond(in)">
                                      <p:cBhvr>
                                        <p:cTn id="26" dur="1000"/>
                                        <p:tgtEl>
                                          <p:spTgt spid="1641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228"/>
                                        </p:tgtEl>
                                        <p:attrNameLst>
                                          <p:attrName>style.visibility</p:attrName>
                                        </p:attrNameLst>
                                      </p:cBhvr>
                                      <p:to>
                                        <p:strVal val="visible"/>
                                      </p:to>
                                    </p:set>
                                    <p:animEffect transition="in" filter="blinds(horizontal)">
                                      <p:cBhvr>
                                        <p:cTn id="31" dur="500"/>
                                        <p:tgtEl>
                                          <p:spTgt spid="822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327"/>
                                        </p:tgtEl>
                                        <p:attrNameLst>
                                          <p:attrName>style.visibility</p:attrName>
                                        </p:attrNameLst>
                                      </p:cBhvr>
                                      <p:to>
                                        <p:strVal val="visible"/>
                                      </p:to>
                                    </p:set>
                                    <p:animEffect transition="in" filter="blinds(horizontal)">
                                      <p:cBhvr>
                                        <p:cTn id="36" dur="500"/>
                                        <p:tgtEl>
                                          <p:spTgt spid="123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234"/>
                                        </p:tgtEl>
                                        <p:attrNameLst>
                                          <p:attrName>style.visibility</p:attrName>
                                        </p:attrNameLst>
                                      </p:cBhvr>
                                      <p:to>
                                        <p:strVal val="visible"/>
                                      </p:to>
                                    </p:set>
                                    <p:animEffect transition="in" filter="wipe(down)">
                                      <p:cBhvr>
                                        <p:cTn id="41" dur="500"/>
                                        <p:tgtEl>
                                          <p:spTgt spid="823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287"/>
                                        </p:tgtEl>
                                        <p:attrNameLst>
                                          <p:attrName>style.visibility</p:attrName>
                                        </p:attrNameLst>
                                      </p:cBhvr>
                                      <p:to>
                                        <p:strVal val="visible"/>
                                      </p:to>
                                    </p:set>
                                    <p:animEffect transition="in" filter="wipe(down)">
                                      <p:cBhvr>
                                        <p:cTn id="46" dur="500"/>
                                        <p:tgtEl>
                                          <p:spTgt spid="10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7" grpId="0"/>
      <p:bldP spid="16418" grpId="0"/>
      <p:bldP spid="8227" grpId="0"/>
      <p:bldP spid="8228" grpId="0"/>
      <p:bldP spid="12327" grpId="0"/>
      <p:bldP spid="10287" grpId="0"/>
      <p:bldP spid="8233" grpId="0"/>
      <p:bldP spid="82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WordArt 4" descr="羊皮纸"/>
          <p:cNvSpPr>
            <a:spLocks noChangeArrowheads="1" noChangeShapeType="1" noTextEdit="1"/>
          </p:cNvSpPr>
          <p:nvPr/>
        </p:nvSpPr>
        <p:spPr bwMode="auto">
          <a:xfrm>
            <a:off x="609600" y="1339850"/>
            <a:ext cx="6840538" cy="936625"/>
          </a:xfrm>
          <a:prstGeom prst="rect">
            <a:avLst/>
          </a:prstGeom>
        </p:spPr>
        <p:txBody>
          <a:bodyPr wrap="none" fromWordArt="1">
            <a:prstTxWarp prst="textPlain">
              <a:avLst>
                <a:gd name="adj" fmla="val 50000"/>
              </a:avLst>
            </a:prstTxWarp>
          </a:bodyPr>
          <a:lstStyle/>
          <a:p>
            <a:pPr algn="ctr"/>
            <a:r>
              <a:rPr lang="en-US" altLang="zh-CN" sz="3600" kern="10" dirty="0">
                <a:ln w="9525">
                  <a:solidFill>
                    <a:srgbClr val="008000"/>
                  </a:solidFill>
                  <a:round/>
                </a:ln>
                <a:blipFill dpi="0" rotWithShape="0">
                  <a:blip r:embed="rId3"/>
                  <a:srcRect/>
                  <a:tile tx="0" ty="0" sx="100000" sy="100000" flip="none" algn="tl"/>
                </a:blipFill>
                <a:effectLst>
                  <a:outerShdw dist="563970" dir="14049734" sx="125000" sy="125000" algn="tl" rotWithShape="0">
                    <a:srgbClr val="C7DFD3">
                      <a:alpha val="79999"/>
                    </a:srgbClr>
                  </a:outerShdw>
                </a:effectLst>
                <a:latin typeface="Arial Black" panose="020B0A04020102020204"/>
              </a:rPr>
              <a:t>We must save the Earth</a:t>
            </a:r>
            <a:endParaRPr lang="zh-CN" altLang="en-US" sz="3600" kern="10" dirty="0">
              <a:ln w="9525">
                <a:solidFill>
                  <a:srgbClr val="008000"/>
                </a:solidFill>
                <a:round/>
              </a:ln>
              <a:blipFill dpi="0" rotWithShape="0">
                <a:blip r:embed="rId3"/>
                <a:srcRect/>
                <a:tile tx="0" ty="0" sx="100000" sy="100000" flip="none" algn="tl"/>
              </a:blipFill>
              <a:effectLst>
                <a:outerShdw dist="563970" dir="14049734" sx="125000" sy="125000" algn="tl" rotWithShape="0">
                  <a:srgbClr val="C7DFD3">
                    <a:alpha val="79999"/>
                  </a:srgbClr>
                </a:outerShdw>
              </a:effectLst>
              <a:latin typeface="Arial Black" panose="020B0A04020102020204"/>
            </a:endParaRPr>
          </a:p>
        </p:txBody>
      </p:sp>
      <p:pic>
        <p:nvPicPr>
          <p:cNvPr id="18434" name="Picture 5"/>
          <p:cNvPicPr>
            <a:picLocks noChangeAspect="1" noChangeArrowheads="1"/>
          </p:cNvPicPr>
          <p:nvPr/>
        </p:nvPicPr>
        <p:blipFill>
          <a:blip r:embed="rId4"/>
          <a:srcRect/>
          <a:stretch>
            <a:fillRect/>
          </a:stretch>
        </p:blipFill>
        <p:spPr bwMode="auto">
          <a:xfrm>
            <a:off x="762000" y="2590800"/>
            <a:ext cx="77835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WWW.2PPT.COM&#10;">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798</Words>
  <Application>Microsoft Office PowerPoint</Application>
  <PresentationFormat>全屏显示(4:3)</PresentationFormat>
  <Paragraphs>145</Paragraphs>
  <Slides>35</Slides>
  <Notes>25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Broadway BT</vt:lpstr>
      <vt:lpstr>EucrosiaUPC</vt:lpstr>
      <vt:lpstr>GCFrutiger</vt:lpstr>
      <vt:lpstr>宋体</vt:lpstr>
      <vt:lpstr>微软雅黑</vt:lpstr>
      <vt:lpstr>Arial</vt:lpstr>
      <vt:lpstr>Arial Black</vt:lpstr>
      <vt:lpstr>Calibri</vt:lpstr>
      <vt:lpstr>Comic Sans MS</vt:lpstr>
      <vt:lpstr>Cooper Black</vt:lpstr>
      <vt:lpstr>Jokerman</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2015-12-09T02:56:00Z</dcterms:created>
  <dcterms:modified xsi:type="dcterms:W3CDTF">2023-01-17T02:46:00Z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2052-11.1.0.11294</vt:lpwstr>
  </property>
  <property fmtid="{D5CDD505-2E9C-101B-9397-08002B2CF9AE}" pid="4" name="ICV">
    <vt:lpwstr>790C5A61CE2C4D5E920CAE76D98C0F1D</vt:lpwstr>
  </property>
  <property fmtid="{A09F084E-AD41-489F-8076-AA5BE3082BCA}" pid="100">
    <vt:ui4>5</vt:ui4>
  </property>
  <property fmtid="{64440492-4C8B-11D1-8B70-080036B11A03}" pid="11">
    <vt:lpwstr>www.2ppt.com-爱PPT提供资源下载</vt:lpwstr>
  </property>
</Properties>
</file>