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69" r:id="rId2"/>
    <p:sldId id="272" r:id="rId3"/>
    <p:sldId id="303" r:id="rId4"/>
    <p:sldId id="320" r:id="rId5"/>
    <p:sldId id="325" r:id="rId6"/>
    <p:sldId id="326" r:id="rId7"/>
    <p:sldId id="327" r:id="rId8"/>
    <p:sldId id="328" r:id="rId9"/>
    <p:sldId id="329" r:id="rId10"/>
    <p:sldId id="330" r:id="rId11"/>
    <p:sldId id="331" r:id="rId1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F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#1">
  <dgm:title val=""/>
  <dgm:desc val=""/>
  <dgm:catLst>
    <dgm:cat type="mainScheme" pri="10200"/>
  </dgm:catLst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59F5F-2E3D-4F91-AAFE-36D6FB42240F}" type="doc">
      <dgm:prSet loTypeId="urn:microsoft.com/office/officeart/2008/layout/HorizontalMultiLevelHierarchy#1" loCatId="hierarchy" qsTypeId="urn:microsoft.com/office/officeart/2005/8/quickstyle/simple1#1" qsCatId="simple" csTypeId="urn:microsoft.com/office/officeart/2005/8/colors/accent0_2#1" csCatId="mainScheme" phldr="1"/>
      <dgm:spPr/>
      <dgm:t>
        <a:bodyPr/>
        <a:lstStyle/>
        <a:p>
          <a:endParaRPr lang="zh-CN" altLang="en-US"/>
        </a:p>
      </dgm:t>
    </dgm:pt>
    <dgm:pt modelId="{66DBB963-CF2F-4F54-AF41-0A4836E8AC9A}">
      <dgm:prSet phldrT="[文本]"/>
      <dgm:spPr/>
      <dgm:t>
        <a:bodyPr vert="vert"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整式</a:t>
          </a:r>
        </a:p>
      </dgm:t>
    </dgm:pt>
    <dgm:pt modelId="{B5DD7828-A204-4DC2-BC6D-DE07CD27BBA5}" type="parTrans" cxnId="{356A2336-CCCC-4D94-8620-C60983E36237}">
      <dgm:prSet/>
      <dgm:spPr/>
      <dgm:t>
        <a:bodyPr/>
        <a:lstStyle/>
        <a:p>
          <a:endParaRPr lang="zh-CN" altLang="en-US"/>
        </a:p>
      </dgm:t>
    </dgm:pt>
    <dgm:pt modelId="{40C60FFC-C01F-4015-A040-D3D33BB8CD5F}" type="sibTrans" cxnId="{356A2336-CCCC-4D94-8620-C60983E36237}">
      <dgm:prSet/>
      <dgm:spPr/>
      <dgm:t>
        <a:bodyPr/>
        <a:lstStyle/>
        <a:p>
          <a:endParaRPr lang="zh-CN" altLang="en-US"/>
        </a:p>
      </dgm:t>
    </dgm:pt>
    <dgm:pt modelId="{FDAFEDDA-8233-4677-B838-6A463DFD0AC9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单项式</a:t>
          </a:r>
        </a:p>
      </dgm:t>
    </dgm:pt>
    <dgm:pt modelId="{B4120CAC-9A19-4682-9296-088DDCCCD51A}" type="parTrans" cxnId="{F60413DD-2321-4D93-BD8B-5B0F56162AE2}">
      <dgm:prSet/>
      <dgm:spPr/>
      <dgm:t>
        <a:bodyPr/>
        <a:lstStyle/>
        <a:p>
          <a:endParaRPr lang="zh-CN" altLang="en-US"/>
        </a:p>
      </dgm:t>
    </dgm:pt>
    <dgm:pt modelId="{C66971CE-EBDF-4A09-BBEF-F041FC6D7595}" type="sibTrans" cxnId="{F60413DD-2321-4D93-BD8B-5B0F56162AE2}">
      <dgm:prSet/>
      <dgm:spPr/>
      <dgm:t>
        <a:bodyPr/>
        <a:lstStyle/>
        <a:p>
          <a:endParaRPr lang="zh-CN" altLang="en-US"/>
        </a:p>
      </dgm:t>
    </dgm:pt>
    <dgm:pt modelId="{53CAEF1B-DFD6-4A15-8489-62D7B54D7831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多项式</a:t>
          </a:r>
        </a:p>
      </dgm:t>
    </dgm:pt>
    <dgm:pt modelId="{C02BE0E6-82E6-4E73-B7B6-65E2E0C785AC}" type="parTrans" cxnId="{EFC271FF-AEB0-48CC-B987-5385837F6E4F}">
      <dgm:prSet/>
      <dgm:spPr/>
      <dgm:t>
        <a:bodyPr/>
        <a:lstStyle/>
        <a:p>
          <a:endParaRPr lang="zh-CN" altLang="en-US"/>
        </a:p>
      </dgm:t>
    </dgm:pt>
    <dgm:pt modelId="{DAACF073-06DD-427B-B221-47D504645904}" type="sibTrans" cxnId="{EFC271FF-AEB0-48CC-B987-5385837F6E4F}">
      <dgm:prSet/>
      <dgm:spPr/>
      <dgm:t>
        <a:bodyPr/>
        <a:lstStyle/>
        <a:p>
          <a:endParaRPr lang="zh-CN" altLang="en-US"/>
        </a:p>
      </dgm:t>
    </dgm:pt>
    <dgm:pt modelId="{AB2632C2-6399-4909-A59C-088663D72E92}" type="pres">
      <dgm:prSet presAssocID="{C9459F5F-2E3D-4F91-AAFE-36D6FB42240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54AFE82-87D1-4E1A-BD1A-0BF0C1528907}" type="pres">
      <dgm:prSet presAssocID="{66DBB963-CF2F-4F54-AF41-0A4836E8AC9A}" presName="root1" presStyleCnt="0"/>
      <dgm:spPr/>
    </dgm:pt>
    <dgm:pt modelId="{F28EC5BD-7506-4D75-BF01-A42A2810047C}" type="pres">
      <dgm:prSet presAssocID="{66DBB963-CF2F-4F54-AF41-0A4836E8AC9A}" presName="LevelOneTextNode" presStyleLbl="node0" presStyleIdx="0" presStyleCnt="1" custLinFactNeighborX="1140" custLinFactNeighborY="-780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81494C7-441B-45CD-998C-9F63110BE5A6}" type="pres">
      <dgm:prSet presAssocID="{66DBB963-CF2F-4F54-AF41-0A4836E8AC9A}" presName="level2hierChild" presStyleCnt="0"/>
      <dgm:spPr/>
    </dgm:pt>
    <dgm:pt modelId="{2D824410-8938-4EF5-B60A-E95FE72DA4CA}" type="pres">
      <dgm:prSet presAssocID="{B4120CAC-9A19-4682-9296-088DDCCCD51A}" presName="conn2-1" presStyleLbl="parChTrans1D2" presStyleIdx="0" presStyleCnt="2"/>
      <dgm:spPr/>
      <dgm:t>
        <a:bodyPr/>
        <a:lstStyle/>
        <a:p>
          <a:endParaRPr lang="zh-CN" altLang="en-US"/>
        </a:p>
      </dgm:t>
    </dgm:pt>
    <dgm:pt modelId="{945AAB47-A85F-4C13-A4E2-0D6BFDE3DB99}" type="pres">
      <dgm:prSet presAssocID="{B4120CAC-9A19-4682-9296-088DDCCCD51A}" presName="connTx" presStyleLbl="parChTrans1D2" presStyleIdx="0" presStyleCnt="2"/>
      <dgm:spPr/>
      <dgm:t>
        <a:bodyPr/>
        <a:lstStyle/>
        <a:p>
          <a:endParaRPr lang="zh-CN" altLang="en-US"/>
        </a:p>
      </dgm:t>
    </dgm:pt>
    <dgm:pt modelId="{0D84F7AB-E13E-43B3-8EBB-D1A9BCBC4F1E}" type="pres">
      <dgm:prSet presAssocID="{FDAFEDDA-8233-4677-B838-6A463DFD0AC9}" presName="root2" presStyleCnt="0"/>
      <dgm:spPr/>
    </dgm:pt>
    <dgm:pt modelId="{653BC77E-6F69-4876-AACB-046E1EF99186}" type="pres">
      <dgm:prSet presAssocID="{FDAFEDDA-8233-4677-B838-6A463DFD0AC9}" presName="LevelTwoTextNode" presStyleLbl="node2" presStyleIdx="0" presStyleCnt="2" custLinFactNeighborY="170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B08B03F-9B31-48C9-9A9B-75E2BA4929CA}" type="pres">
      <dgm:prSet presAssocID="{FDAFEDDA-8233-4677-B838-6A463DFD0AC9}" presName="level3hierChild" presStyleCnt="0"/>
      <dgm:spPr/>
    </dgm:pt>
    <dgm:pt modelId="{7A5D298F-908F-423A-B62F-EB90067AA1C9}" type="pres">
      <dgm:prSet presAssocID="{C02BE0E6-82E6-4E73-B7B6-65E2E0C785AC}" presName="conn2-1" presStyleLbl="parChTrans1D2" presStyleIdx="1" presStyleCnt="2"/>
      <dgm:spPr/>
      <dgm:t>
        <a:bodyPr/>
        <a:lstStyle/>
        <a:p>
          <a:endParaRPr lang="zh-CN" altLang="en-US"/>
        </a:p>
      </dgm:t>
    </dgm:pt>
    <dgm:pt modelId="{1E4DD804-4971-471B-A950-450FAD653FE7}" type="pres">
      <dgm:prSet presAssocID="{C02BE0E6-82E6-4E73-B7B6-65E2E0C785AC}" presName="connTx" presStyleLbl="parChTrans1D2" presStyleIdx="1" presStyleCnt="2"/>
      <dgm:spPr/>
      <dgm:t>
        <a:bodyPr/>
        <a:lstStyle/>
        <a:p>
          <a:endParaRPr lang="zh-CN" altLang="en-US"/>
        </a:p>
      </dgm:t>
    </dgm:pt>
    <dgm:pt modelId="{671E9914-DD5B-405A-B504-5B39DBC07760}" type="pres">
      <dgm:prSet presAssocID="{53CAEF1B-DFD6-4A15-8489-62D7B54D7831}" presName="root2" presStyleCnt="0"/>
      <dgm:spPr/>
    </dgm:pt>
    <dgm:pt modelId="{E8704FD7-6E8D-4CB3-8A74-F023B0DC0917}" type="pres">
      <dgm:prSet presAssocID="{53CAEF1B-DFD6-4A15-8489-62D7B54D783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3634F23-2B63-4C33-A217-EF82833BE439}" type="pres">
      <dgm:prSet presAssocID="{53CAEF1B-DFD6-4A15-8489-62D7B54D7831}" presName="level3hierChild" presStyleCnt="0"/>
      <dgm:spPr/>
    </dgm:pt>
  </dgm:ptLst>
  <dgm:cxnLst>
    <dgm:cxn modelId="{356A2336-CCCC-4D94-8620-C60983E36237}" srcId="{C9459F5F-2E3D-4F91-AAFE-36D6FB42240F}" destId="{66DBB963-CF2F-4F54-AF41-0A4836E8AC9A}" srcOrd="0" destOrd="0" parTransId="{B5DD7828-A204-4DC2-BC6D-DE07CD27BBA5}" sibTransId="{40C60FFC-C01F-4015-A040-D3D33BB8CD5F}"/>
    <dgm:cxn modelId="{FEAEC4E2-966F-4DDB-BB77-AC5072A23C9E}" type="presOf" srcId="{C9459F5F-2E3D-4F91-AAFE-36D6FB42240F}" destId="{AB2632C2-6399-4909-A59C-088663D72E92}" srcOrd="0" destOrd="0" presId="urn:microsoft.com/office/officeart/2008/layout/HorizontalMultiLevelHierarchy#1"/>
    <dgm:cxn modelId="{72D63399-D29C-4EA6-8651-D547FCB6E8D3}" type="presOf" srcId="{B4120CAC-9A19-4682-9296-088DDCCCD51A}" destId="{945AAB47-A85F-4C13-A4E2-0D6BFDE3DB99}" srcOrd="1" destOrd="0" presId="urn:microsoft.com/office/officeart/2008/layout/HorizontalMultiLevelHierarchy#1"/>
    <dgm:cxn modelId="{F60413DD-2321-4D93-BD8B-5B0F56162AE2}" srcId="{66DBB963-CF2F-4F54-AF41-0A4836E8AC9A}" destId="{FDAFEDDA-8233-4677-B838-6A463DFD0AC9}" srcOrd="0" destOrd="0" parTransId="{B4120CAC-9A19-4682-9296-088DDCCCD51A}" sibTransId="{C66971CE-EBDF-4A09-BBEF-F041FC6D7595}"/>
    <dgm:cxn modelId="{3F551A52-C8FB-493D-BF98-05E0A402B4D8}" type="presOf" srcId="{53CAEF1B-DFD6-4A15-8489-62D7B54D7831}" destId="{E8704FD7-6E8D-4CB3-8A74-F023B0DC0917}" srcOrd="0" destOrd="0" presId="urn:microsoft.com/office/officeart/2008/layout/HorizontalMultiLevelHierarchy#1"/>
    <dgm:cxn modelId="{D43B44CE-F436-487E-9FE6-831512B9E10C}" type="presOf" srcId="{B4120CAC-9A19-4682-9296-088DDCCCD51A}" destId="{2D824410-8938-4EF5-B60A-E95FE72DA4CA}" srcOrd="0" destOrd="0" presId="urn:microsoft.com/office/officeart/2008/layout/HorizontalMultiLevelHierarchy#1"/>
    <dgm:cxn modelId="{2FC9F5BA-5EC1-4816-A3C4-E81125BD8FD6}" type="presOf" srcId="{C02BE0E6-82E6-4E73-B7B6-65E2E0C785AC}" destId="{7A5D298F-908F-423A-B62F-EB90067AA1C9}" srcOrd="0" destOrd="0" presId="urn:microsoft.com/office/officeart/2008/layout/HorizontalMultiLevelHierarchy#1"/>
    <dgm:cxn modelId="{3687BCD5-80DC-4C87-9974-ACDD00554251}" type="presOf" srcId="{FDAFEDDA-8233-4677-B838-6A463DFD0AC9}" destId="{653BC77E-6F69-4876-AACB-046E1EF99186}" srcOrd="0" destOrd="0" presId="urn:microsoft.com/office/officeart/2008/layout/HorizontalMultiLevelHierarchy#1"/>
    <dgm:cxn modelId="{3B21C2C7-50FC-4E56-802F-AC4B15F31DF1}" type="presOf" srcId="{66DBB963-CF2F-4F54-AF41-0A4836E8AC9A}" destId="{F28EC5BD-7506-4D75-BF01-A42A2810047C}" srcOrd="0" destOrd="0" presId="urn:microsoft.com/office/officeart/2008/layout/HorizontalMultiLevelHierarchy#1"/>
    <dgm:cxn modelId="{EFC271FF-AEB0-48CC-B987-5385837F6E4F}" srcId="{66DBB963-CF2F-4F54-AF41-0A4836E8AC9A}" destId="{53CAEF1B-DFD6-4A15-8489-62D7B54D7831}" srcOrd="1" destOrd="0" parTransId="{C02BE0E6-82E6-4E73-B7B6-65E2E0C785AC}" sibTransId="{DAACF073-06DD-427B-B221-47D504645904}"/>
    <dgm:cxn modelId="{B61F9A9C-BC6D-4B4E-9BB6-493EDAD04617}" type="presOf" srcId="{C02BE0E6-82E6-4E73-B7B6-65E2E0C785AC}" destId="{1E4DD804-4971-471B-A950-450FAD653FE7}" srcOrd="1" destOrd="0" presId="urn:microsoft.com/office/officeart/2008/layout/HorizontalMultiLevelHierarchy#1"/>
    <dgm:cxn modelId="{0FB85D91-76FE-46C7-9F29-CEED78C63CFF}" type="presParOf" srcId="{AB2632C2-6399-4909-A59C-088663D72E92}" destId="{954AFE82-87D1-4E1A-BD1A-0BF0C1528907}" srcOrd="0" destOrd="0" presId="urn:microsoft.com/office/officeart/2008/layout/HorizontalMultiLevelHierarchy#1"/>
    <dgm:cxn modelId="{40344B7A-6678-4730-90AC-FEA024D3B915}" type="presParOf" srcId="{954AFE82-87D1-4E1A-BD1A-0BF0C1528907}" destId="{F28EC5BD-7506-4D75-BF01-A42A2810047C}" srcOrd="0" destOrd="0" presId="urn:microsoft.com/office/officeart/2008/layout/HorizontalMultiLevelHierarchy#1"/>
    <dgm:cxn modelId="{57075928-62AE-4ECE-843D-28D8E0D3B770}" type="presParOf" srcId="{954AFE82-87D1-4E1A-BD1A-0BF0C1528907}" destId="{781494C7-441B-45CD-998C-9F63110BE5A6}" srcOrd="1" destOrd="0" presId="urn:microsoft.com/office/officeart/2008/layout/HorizontalMultiLevelHierarchy#1"/>
    <dgm:cxn modelId="{81252964-BBD7-40BC-BC65-C382EF078C03}" type="presParOf" srcId="{781494C7-441B-45CD-998C-9F63110BE5A6}" destId="{2D824410-8938-4EF5-B60A-E95FE72DA4CA}" srcOrd="0" destOrd="0" presId="urn:microsoft.com/office/officeart/2008/layout/HorizontalMultiLevelHierarchy#1"/>
    <dgm:cxn modelId="{3E03C41B-98E7-4D37-991E-CF28F3F64F52}" type="presParOf" srcId="{2D824410-8938-4EF5-B60A-E95FE72DA4CA}" destId="{945AAB47-A85F-4C13-A4E2-0D6BFDE3DB99}" srcOrd="0" destOrd="0" presId="urn:microsoft.com/office/officeart/2008/layout/HorizontalMultiLevelHierarchy#1"/>
    <dgm:cxn modelId="{57FBC66E-F3BD-49C8-970F-A0710162E39B}" type="presParOf" srcId="{781494C7-441B-45CD-998C-9F63110BE5A6}" destId="{0D84F7AB-E13E-43B3-8EBB-D1A9BCBC4F1E}" srcOrd="1" destOrd="0" presId="urn:microsoft.com/office/officeart/2008/layout/HorizontalMultiLevelHierarchy#1"/>
    <dgm:cxn modelId="{AAA989FD-8BFC-4031-AA75-50B28F1705CB}" type="presParOf" srcId="{0D84F7AB-E13E-43B3-8EBB-D1A9BCBC4F1E}" destId="{653BC77E-6F69-4876-AACB-046E1EF99186}" srcOrd="0" destOrd="0" presId="urn:microsoft.com/office/officeart/2008/layout/HorizontalMultiLevelHierarchy#1"/>
    <dgm:cxn modelId="{C0519CBC-85C6-47EE-BF3A-28F52182EDDF}" type="presParOf" srcId="{0D84F7AB-E13E-43B3-8EBB-D1A9BCBC4F1E}" destId="{6B08B03F-9B31-48C9-9A9B-75E2BA4929CA}" srcOrd="1" destOrd="0" presId="urn:microsoft.com/office/officeart/2008/layout/HorizontalMultiLevelHierarchy#1"/>
    <dgm:cxn modelId="{DC663F25-BCBC-426B-985D-F139C5411004}" type="presParOf" srcId="{781494C7-441B-45CD-998C-9F63110BE5A6}" destId="{7A5D298F-908F-423A-B62F-EB90067AA1C9}" srcOrd="2" destOrd="0" presId="urn:microsoft.com/office/officeart/2008/layout/HorizontalMultiLevelHierarchy#1"/>
    <dgm:cxn modelId="{FA44C537-214D-462B-969A-14DD092A34BE}" type="presParOf" srcId="{7A5D298F-908F-423A-B62F-EB90067AA1C9}" destId="{1E4DD804-4971-471B-A950-450FAD653FE7}" srcOrd="0" destOrd="0" presId="urn:microsoft.com/office/officeart/2008/layout/HorizontalMultiLevelHierarchy#1"/>
    <dgm:cxn modelId="{20B8E80A-5066-4964-99EE-569B3E0EB3AB}" type="presParOf" srcId="{781494C7-441B-45CD-998C-9F63110BE5A6}" destId="{671E9914-DD5B-405A-B504-5B39DBC07760}" srcOrd="3" destOrd="0" presId="urn:microsoft.com/office/officeart/2008/layout/HorizontalMultiLevelHierarchy#1"/>
    <dgm:cxn modelId="{435C83BF-0923-4FE6-B993-C5E658731D37}" type="presParOf" srcId="{671E9914-DD5B-405A-B504-5B39DBC07760}" destId="{E8704FD7-6E8D-4CB3-8A74-F023B0DC0917}" srcOrd="0" destOrd="0" presId="urn:microsoft.com/office/officeart/2008/layout/HorizontalMultiLevelHierarchy#1"/>
    <dgm:cxn modelId="{E6BFBFD1-9792-4C06-9907-C69A6D2B33BE}" type="presParOf" srcId="{671E9914-DD5B-405A-B504-5B39DBC07760}" destId="{E3634F23-2B63-4C33-A217-EF82833BE439}" srcOrd="1" destOrd="0" presId="urn:microsoft.com/office/officeart/2008/layout/HorizontalMultiLevelHierarchy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D298F-908F-423A-B62F-EB90067AA1C9}">
      <dsp:nvSpPr>
        <dsp:cNvPr id="0" name=""/>
        <dsp:cNvSpPr/>
      </dsp:nvSpPr>
      <dsp:spPr>
        <a:xfrm>
          <a:off x="1120030" y="1206376"/>
          <a:ext cx="295499" cy="286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7749" y="0"/>
              </a:lnTo>
              <a:lnTo>
                <a:pt x="147749" y="286514"/>
              </a:lnTo>
              <a:lnTo>
                <a:pt x="295499" y="28651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257490" y="1339343"/>
        <a:ext cx="20579" cy="20579"/>
      </dsp:txXfrm>
    </dsp:sp>
    <dsp:sp modelId="{2D824410-8938-4EF5-B60A-E95FE72DA4CA}">
      <dsp:nvSpPr>
        <dsp:cNvPr id="0" name=""/>
        <dsp:cNvSpPr/>
      </dsp:nvSpPr>
      <dsp:spPr>
        <a:xfrm>
          <a:off x="1120030" y="927686"/>
          <a:ext cx="295499" cy="278689"/>
        </a:xfrm>
        <a:custGeom>
          <a:avLst/>
          <a:gdLst/>
          <a:ahLst/>
          <a:cxnLst/>
          <a:rect l="0" t="0" r="0" b="0"/>
          <a:pathLst>
            <a:path>
              <a:moveTo>
                <a:pt x="0" y="278689"/>
              </a:moveTo>
              <a:lnTo>
                <a:pt x="147749" y="278689"/>
              </a:lnTo>
              <a:lnTo>
                <a:pt x="147749" y="0"/>
              </a:lnTo>
              <a:lnTo>
                <a:pt x="295499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257625" y="1056876"/>
        <a:ext cx="20309" cy="20309"/>
      </dsp:txXfrm>
    </dsp:sp>
    <dsp:sp modelId="{F28EC5BD-7506-4D75-BF01-A42A2810047C}">
      <dsp:nvSpPr>
        <dsp:cNvPr id="0" name=""/>
        <dsp:cNvSpPr/>
      </dsp:nvSpPr>
      <dsp:spPr>
        <a:xfrm rot="16200000">
          <a:off x="-315557" y="977164"/>
          <a:ext cx="2412752" cy="4584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>
              <a:latin typeface="+mn-lt"/>
              <a:ea typeface="+mn-ea"/>
              <a:cs typeface="+mn-ea"/>
              <a:sym typeface="+mn-lt"/>
            </a:rPr>
            <a:t>整式</a:t>
          </a:r>
        </a:p>
      </dsp:txBody>
      <dsp:txXfrm>
        <a:off x="-315557" y="977164"/>
        <a:ext cx="2412752" cy="458422"/>
      </dsp:txXfrm>
    </dsp:sp>
    <dsp:sp modelId="{653BC77E-6F69-4876-AACB-046E1EF99186}">
      <dsp:nvSpPr>
        <dsp:cNvPr id="0" name=""/>
        <dsp:cNvSpPr/>
      </dsp:nvSpPr>
      <dsp:spPr>
        <a:xfrm>
          <a:off x="1415529" y="698475"/>
          <a:ext cx="1503627" cy="4584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kern="1200" dirty="0">
              <a:latin typeface="+mn-lt"/>
              <a:ea typeface="+mn-ea"/>
              <a:cs typeface="+mn-ea"/>
              <a:sym typeface="+mn-lt"/>
            </a:rPr>
            <a:t>单项式</a:t>
          </a:r>
        </a:p>
      </dsp:txBody>
      <dsp:txXfrm>
        <a:off x="1415529" y="698475"/>
        <a:ext cx="1503627" cy="458422"/>
      </dsp:txXfrm>
    </dsp:sp>
    <dsp:sp modelId="{E8704FD7-6E8D-4CB3-8A74-F023B0DC0917}">
      <dsp:nvSpPr>
        <dsp:cNvPr id="0" name=""/>
        <dsp:cNvSpPr/>
      </dsp:nvSpPr>
      <dsp:spPr>
        <a:xfrm>
          <a:off x="1415529" y="1263678"/>
          <a:ext cx="1503627" cy="4584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kern="1200" dirty="0">
              <a:latin typeface="+mn-lt"/>
              <a:ea typeface="+mn-ea"/>
              <a:cs typeface="+mn-ea"/>
              <a:sym typeface="+mn-lt"/>
            </a:rPr>
            <a:t>多项式</a:t>
          </a:r>
        </a:p>
      </dsp:txBody>
      <dsp:txXfrm>
        <a:off x="1415529" y="1263678"/>
        <a:ext cx="1503627" cy="458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#1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R"/>
                        <dgm:param type="endPts" val="midL"/>
                      </dgm:alg>
                    </dgm:if>
                    <dgm:else name="Name1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0A37FCED-86EE-4907-BDBB-184D539006FD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80F1A963-2564-4940-B764-02B88B0DEAB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1A963-2564-4940-B764-02B88B0DEAB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1A963-2564-4940-B764-02B88B0DEAB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 hasCustomPrompt="1"/>
          </p:nvPr>
        </p:nvSpPr>
        <p:spPr>
          <a:xfrm>
            <a:off x="3618594" y="2788853"/>
            <a:ext cx="1934605" cy="1934606"/>
          </a:xfrm>
          <a:custGeom>
            <a:avLst/>
            <a:gdLst>
              <a:gd name="connsiteX0" fmla="*/ 1341382 w 2579473"/>
              <a:gd name="connsiteY0" fmla="*/ 1010 h 2579475"/>
              <a:gd name="connsiteX1" fmla="*/ 2535218 w 2579473"/>
              <a:gd name="connsiteY1" fmla="*/ 956012 h 2579475"/>
              <a:gd name="connsiteX2" fmla="*/ 1623462 w 2579473"/>
              <a:gd name="connsiteY2" fmla="*/ 2535220 h 2579475"/>
              <a:gd name="connsiteX3" fmla="*/ 44255 w 2579473"/>
              <a:gd name="connsiteY3" fmla="*/ 1623463 h 2579475"/>
              <a:gd name="connsiteX4" fmla="*/ 956010 w 2579473"/>
              <a:gd name="connsiteY4" fmla="*/ 44255 h 2579475"/>
              <a:gd name="connsiteX5" fmla="*/ 1341382 w 2579473"/>
              <a:gd name="connsiteY5" fmla="*/ 1010 h 257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9473" h="2579475">
                <a:moveTo>
                  <a:pt x="1341382" y="1010"/>
                </a:moveTo>
                <a:cubicBezTo>
                  <a:pt x="1890632" y="22853"/>
                  <a:pt x="2385464" y="397124"/>
                  <a:pt x="2535218" y="956012"/>
                </a:cubicBezTo>
                <a:cubicBezTo>
                  <a:pt x="2719529" y="1643873"/>
                  <a:pt x="2311322" y="2350908"/>
                  <a:pt x="1623462" y="2535220"/>
                </a:cubicBezTo>
                <a:cubicBezTo>
                  <a:pt x="935602" y="2719531"/>
                  <a:pt x="228566" y="2311324"/>
                  <a:pt x="44255" y="1623463"/>
                </a:cubicBezTo>
                <a:cubicBezTo>
                  <a:pt x="-140057" y="935602"/>
                  <a:pt x="268150" y="228566"/>
                  <a:pt x="956010" y="44255"/>
                </a:cubicBezTo>
                <a:cubicBezTo>
                  <a:pt x="1084984" y="9696"/>
                  <a:pt x="1214632" y="-4031"/>
                  <a:pt x="1341382" y="1010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 hasCustomPrompt="1"/>
          </p:nvPr>
        </p:nvSpPr>
        <p:spPr>
          <a:xfrm>
            <a:off x="5348424" y="390355"/>
            <a:ext cx="2415620" cy="2415620"/>
          </a:xfrm>
          <a:custGeom>
            <a:avLst/>
            <a:gdLst>
              <a:gd name="connsiteX0" fmla="*/ 1674900 w 3220827"/>
              <a:gd name="connsiteY0" fmla="*/ 1261 h 3220826"/>
              <a:gd name="connsiteX1" fmla="*/ 3165568 w 3220827"/>
              <a:gd name="connsiteY1" fmla="*/ 1193710 h 3220826"/>
              <a:gd name="connsiteX2" fmla="*/ 2027116 w 3220827"/>
              <a:gd name="connsiteY2" fmla="*/ 3165567 h 3220826"/>
              <a:gd name="connsiteX3" fmla="*/ 55259 w 3220827"/>
              <a:gd name="connsiteY3" fmla="*/ 2027115 h 3220826"/>
              <a:gd name="connsiteX4" fmla="*/ 1193711 w 3220827"/>
              <a:gd name="connsiteY4" fmla="*/ 55259 h 3220826"/>
              <a:gd name="connsiteX5" fmla="*/ 1674900 w 3220827"/>
              <a:gd name="connsiteY5" fmla="*/ 1261 h 322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0827" h="3220826">
                <a:moveTo>
                  <a:pt x="1674900" y="1261"/>
                </a:moveTo>
                <a:cubicBezTo>
                  <a:pt x="2360714" y="28535"/>
                  <a:pt x="2978580" y="495864"/>
                  <a:pt x="3165568" y="1193710"/>
                </a:cubicBezTo>
                <a:cubicBezTo>
                  <a:pt x="3395706" y="2052598"/>
                  <a:pt x="2886004" y="2935429"/>
                  <a:pt x="2027116" y="3165567"/>
                </a:cubicBezTo>
                <a:cubicBezTo>
                  <a:pt x="1168228" y="3395705"/>
                  <a:pt x="285397" y="2886003"/>
                  <a:pt x="55259" y="2027115"/>
                </a:cubicBezTo>
                <a:cubicBezTo>
                  <a:pt x="-174879" y="1168227"/>
                  <a:pt x="334823" y="285397"/>
                  <a:pt x="1193711" y="55259"/>
                </a:cubicBezTo>
                <a:cubicBezTo>
                  <a:pt x="1354753" y="12108"/>
                  <a:pt x="1516636" y="-5033"/>
                  <a:pt x="1674900" y="1261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 hasCustomPrompt="1"/>
          </p:nvPr>
        </p:nvSpPr>
        <p:spPr>
          <a:xfrm>
            <a:off x="6082642" y="3460126"/>
            <a:ext cx="3289562" cy="3289563"/>
          </a:xfrm>
          <a:custGeom>
            <a:avLst/>
            <a:gdLst>
              <a:gd name="connsiteX0" fmla="*/ 2280859 w 4386082"/>
              <a:gd name="connsiteY0" fmla="*/ 1718 h 4386084"/>
              <a:gd name="connsiteX1" fmla="*/ 4310831 w 4386082"/>
              <a:gd name="connsiteY1" fmla="*/ 1625582 h 4386084"/>
              <a:gd name="connsiteX2" fmla="*/ 2760501 w 4386082"/>
              <a:gd name="connsiteY2" fmla="*/ 4310833 h 4386084"/>
              <a:gd name="connsiteX3" fmla="*/ 75251 w 4386082"/>
              <a:gd name="connsiteY3" fmla="*/ 2760502 h 4386084"/>
              <a:gd name="connsiteX4" fmla="*/ 1625581 w 4386082"/>
              <a:gd name="connsiteY4" fmla="*/ 75251 h 4386084"/>
              <a:gd name="connsiteX5" fmla="*/ 2280859 w 4386082"/>
              <a:gd name="connsiteY5" fmla="*/ 1718 h 438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6082" h="4386084">
                <a:moveTo>
                  <a:pt x="2280859" y="1718"/>
                </a:moveTo>
                <a:cubicBezTo>
                  <a:pt x="3214791" y="38859"/>
                  <a:pt x="4056194" y="675263"/>
                  <a:pt x="4310831" y="1625582"/>
                </a:cubicBezTo>
                <a:cubicBezTo>
                  <a:pt x="4624230" y="2795206"/>
                  <a:pt x="3930125" y="3997433"/>
                  <a:pt x="2760501" y="4310833"/>
                </a:cubicBezTo>
                <a:cubicBezTo>
                  <a:pt x="1590878" y="4624232"/>
                  <a:pt x="388651" y="3930125"/>
                  <a:pt x="75251" y="2760502"/>
                </a:cubicBezTo>
                <a:cubicBezTo>
                  <a:pt x="-238148" y="1590879"/>
                  <a:pt x="455958" y="388651"/>
                  <a:pt x="1625581" y="75251"/>
                </a:cubicBezTo>
                <a:cubicBezTo>
                  <a:pt x="1844885" y="16489"/>
                  <a:pt x="2065336" y="-6853"/>
                  <a:pt x="2280859" y="1718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28600"/>
            <a:ext cx="250372" cy="533400"/>
          </a:xfrm>
          <a:prstGeom prst="rect">
            <a:avLst/>
          </a:prstGeom>
          <a:solidFill>
            <a:srgbClr val="F1BF06"/>
          </a:solidFill>
          <a:ln>
            <a:solidFill>
              <a:srgbClr val="F1B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1.bin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tags" Target="../tags/tag5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3.png"/><Relationship Id="rId10" Type="http://schemas.openxmlformats.org/officeDocument/2006/relationships/image" Target="../media/image8.wmf"/><Relationship Id="rId4" Type="http://schemas.openxmlformats.org/officeDocument/2006/relationships/notesSlide" Target="../notesSlides/notesSlide7.xml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14400000">
            <a:off x="-3432321" y="3895889"/>
            <a:ext cx="5823615" cy="5823615"/>
            <a:chOff x="-2186432" y="-5388948"/>
            <a:chExt cx="7764820" cy="7764820"/>
          </a:xfrm>
        </p:grpSpPr>
        <p:sp>
          <p:nvSpPr>
            <p:cNvPr id="16" name="Oval 15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ID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ID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Oval 1"/>
          <p:cNvSpPr/>
          <p:nvPr/>
        </p:nvSpPr>
        <p:spPr>
          <a:xfrm rot="4500000">
            <a:off x="5620657" y="2985974"/>
            <a:ext cx="4213535" cy="4213535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" name="Oval 2"/>
          <p:cNvSpPr/>
          <p:nvPr/>
        </p:nvSpPr>
        <p:spPr>
          <a:xfrm rot="1788791">
            <a:off x="8362333" y="2865843"/>
            <a:ext cx="520752" cy="520752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" name="Freeform: Shape 5"/>
          <p:cNvSpPr/>
          <p:nvPr/>
        </p:nvSpPr>
        <p:spPr bwMode="auto">
          <a:xfrm rot="4500000">
            <a:off x="5854730" y="3216401"/>
            <a:ext cx="3745389" cy="3777014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Oval 8"/>
          <p:cNvSpPr/>
          <p:nvPr/>
        </p:nvSpPr>
        <p:spPr>
          <a:xfrm rot="4500000">
            <a:off x="4978064" y="-34408"/>
            <a:ext cx="3156339" cy="3265144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Oval 9"/>
          <p:cNvSpPr/>
          <p:nvPr/>
        </p:nvSpPr>
        <p:spPr>
          <a:xfrm rot="1788791">
            <a:off x="7903171" y="2063525"/>
            <a:ext cx="403540" cy="390093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1" name="Freeform: Shape 10"/>
          <p:cNvSpPr/>
          <p:nvPr/>
        </p:nvSpPr>
        <p:spPr bwMode="auto">
          <a:xfrm rot="4500000">
            <a:off x="5181061" y="211379"/>
            <a:ext cx="2750347" cy="2773571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Oval 18"/>
          <p:cNvSpPr/>
          <p:nvPr/>
        </p:nvSpPr>
        <p:spPr>
          <a:xfrm rot="4500000">
            <a:off x="3321982" y="2448672"/>
            <a:ext cx="2527827" cy="2614966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Oval 19"/>
          <p:cNvSpPr/>
          <p:nvPr/>
        </p:nvSpPr>
        <p:spPr>
          <a:xfrm rot="1788791">
            <a:off x="3578651" y="2592732"/>
            <a:ext cx="323184" cy="312415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1" name="Freeform: Shape 20"/>
          <p:cNvSpPr/>
          <p:nvPr/>
        </p:nvSpPr>
        <p:spPr bwMode="auto">
          <a:xfrm rot="4500000">
            <a:off x="3484556" y="2645516"/>
            <a:ext cx="2202679" cy="2221279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14" name="图片占位符 13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/>
      </p:pic>
      <p:pic>
        <p:nvPicPr>
          <p:cNvPr id="12" name="图片占位符 11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/>
          <a:srcRect/>
          <a:stretch>
            <a:fillRect/>
          </a:stretch>
        </p:blipFill>
        <p:spPr/>
      </p:pic>
      <p:pic>
        <p:nvPicPr>
          <p:cNvPr id="22" name="图片占位符 21"/>
          <p:cNvPicPr>
            <a:picLocks noGrp="1" noChangeAspect="1"/>
          </p:cNvPicPr>
          <p:nvPr>
            <p:ph type="pic" sz="quarter" idx="12"/>
          </p:nvPr>
        </p:nvPicPr>
        <p:blipFill>
          <a:blip r:embed="rId5" cstate="email"/>
          <a:srcRect/>
          <a:stretch>
            <a:fillRect/>
          </a:stretch>
        </p:blipFill>
        <p:spPr/>
      </p:pic>
      <p:grpSp>
        <p:nvGrpSpPr>
          <p:cNvPr id="30" name="组合 29"/>
          <p:cNvGrpSpPr/>
          <p:nvPr/>
        </p:nvGrpSpPr>
        <p:grpSpPr>
          <a:xfrm>
            <a:off x="489531" y="1151508"/>
            <a:ext cx="3882444" cy="1159683"/>
            <a:chOff x="1525092" y="2645592"/>
            <a:chExt cx="5176592" cy="1546243"/>
          </a:xfrm>
        </p:grpSpPr>
        <p:sp>
          <p:nvSpPr>
            <p:cNvPr id="31" name="矩形 30"/>
            <p:cNvSpPr/>
            <p:nvPr/>
          </p:nvSpPr>
          <p:spPr bwMode="auto">
            <a:xfrm>
              <a:off x="1525092" y="2645592"/>
              <a:ext cx="5176592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3800" b="1" kern="100" dirty="0">
                  <a:cs typeface="+mn-ea"/>
                  <a:sym typeface="+mn-lt"/>
                </a:rPr>
                <a:t>2.1 </a:t>
              </a:r>
              <a:r>
                <a:rPr lang="zh-CN" altLang="en-US" sz="3800" b="1" kern="100" dirty="0">
                  <a:cs typeface="+mn-ea"/>
                  <a:sym typeface="+mn-lt"/>
                </a:rPr>
                <a:t>整式</a:t>
              </a:r>
              <a:r>
                <a:rPr lang="zh-CN" altLang="en-US" sz="1800" b="1" kern="100" dirty="0">
                  <a:cs typeface="+mn-ea"/>
                  <a:sym typeface="+mn-lt"/>
                </a:rPr>
                <a:t>（</a:t>
              </a:r>
              <a:r>
                <a:rPr lang="en-US" altLang="zh-CN" sz="1800" b="1" kern="100" dirty="0">
                  <a:cs typeface="+mn-ea"/>
                  <a:sym typeface="+mn-lt"/>
                </a:rPr>
                <a:t>2.1.2 </a:t>
              </a:r>
              <a:r>
                <a:rPr lang="zh-CN" altLang="en-US" sz="1800" b="1" kern="100" dirty="0">
                  <a:cs typeface="+mn-ea"/>
                  <a:sym typeface="+mn-lt"/>
                </a:rPr>
                <a:t>多项式）</a:t>
              </a:r>
              <a:endParaRPr lang="zh-CN" altLang="en-US" sz="3800" b="1" kern="100" dirty="0">
                <a:cs typeface="+mn-ea"/>
                <a:sym typeface="+mn-lt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1" name="矩形 40"/>
          <p:cNvSpPr/>
          <p:nvPr/>
        </p:nvSpPr>
        <p:spPr bwMode="auto">
          <a:xfrm>
            <a:off x="495658" y="681602"/>
            <a:ext cx="257426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第二章  整式的加减 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530362" y="2269570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23938" y="1982854"/>
            <a:ext cx="2604537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sz="1200" dirty="0">
                <a:cs typeface="+mn-ea"/>
                <a:sym typeface="+mn-lt"/>
              </a:rPr>
              <a:t>人教版  数学（初中）  （七年级 上）</a:t>
            </a:r>
          </a:p>
        </p:txBody>
      </p:sp>
      <p:sp>
        <p:nvSpPr>
          <p:cNvPr id="27" name="矩形 26"/>
          <p:cNvSpPr/>
          <p:nvPr/>
        </p:nvSpPr>
        <p:spPr>
          <a:xfrm>
            <a:off x="532929" y="4320457"/>
            <a:ext cx="1767150" cy="32316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57175" indent="-257175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15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21323" y="1163221"/>
            <a:ext cx="83058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100" dirty="0">
                <a:solidFill>
                  <a:prstClr val="black"/>
                </a:solidFill>
                <a:cs typeface="+mn-ea"/>
                <a:sym typeface="+mn-lt"/>
              </a:rPr>
              <a:t>7.m</a:t>
            </a:r>
            <a:r>
              <a:rPr lang="zh-CN" altLang="en-US" sz="2100" dirty="0">
                <a:solidFill>
                  <a:prstClr val="black"/>
                </a:solidFill>
                <a:cs typeface="+mn-ea"/>
                <a:sym typeface="+mn-lt"/>
              </a:rPr>
              <a:t>为何值时，多项式                                       是五次二项式？</a:t>
            </a: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411751" y="1109290"/>
          <a:ext cx="2724945" cy="48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公式" r:id="rId5" imgW="1282700" imgH="254000" progId="Equation.3">
                  <p:embed/>
                </p:oleObj>
              </mc:Choice>
              <mc:Fallback>
                <p:oleObj name="公式" r:id="rId5" imgW="1282700" imgH="254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751" y="1109290"/>
                        <a:ext cx="2724945" cy="4867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2832799" y="1966411"/>
          <a:ext cx="4780052" cy="1422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公式" r:id="rId7" imgW="2044700" imgH="609600" progId="Equation.3">
                  <p:embed/>
                </p:oleObj>
              </mc:Choice>
              <mc:Fallback>
                <p:oleObj name="公式" r:id="rId7" imgW="2044700" imgH="609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799" y="1966411"/>
                        <a:ext cx="4780052" cy="1422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621323" y="2085841"/>
            <a:ext cx="286359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解：根据已知条件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探索提高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/>
          <p:nvPr/>
        </p:nvSpPr>
        <p:spPr>
          <a:xfrm>
            <a:off x="620486" y="845083"/>
            <a:ext cx="7794172" cy="1277633"/>
          </a:xfrm>
          <a:prstGeom prst="rect">
            <a:avLst/>
          </a:prstGeom>
        </p:spPr>
        <p:txBody>
          <a:bodyPr wrap="square" lIns="91440" tIns="45720" rIns="91440" bIns="45720" anchor="t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685800">
              <a:lnSpc>
                <a:spcPct val="300000"/>
              </a:lnSpc>
              <a:buNone/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8.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一个关于字母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的二次三项式的二次项 系数为４，一次项系数为１，常数项为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，则这个二次三项式为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_______________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1"/>
              <p:cNvSpPr txBox="1"/>
              <p:nvPr/>
            </p:nvSpPr>
            <p:spPr>
              <a:xfrm>
                <a:off x="3861508" y="1993158"/>
                <a:ext cx="3296725" cy="4469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68580" tIns="34290" rIns="68580" bIns="34290" anchor="t">
                <a:spAutoFit/>
              </a:bodyPr>
              <a:lstStyle/>
              <a:p>
                <a:pPr defTabSz="914400"/>
                <a:r>
                  <a:rPr lang="en-US" altLang="zh-CN" sz="2400" dirty="0">
                    <a:solidFill>
                      <a:srgbClr val="FF3300"/>
                    </a:solidFill>
                    <a:cs typeface="+mn-ea"/>
                    <a:sym typeface="+mn-lt"/>
                  </a:rPr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>
                        <a:solidFill>
                          <a:srgbClr val="FF33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400" i="1">
                        <a:solidFill>
                          <a:srgbClr val="FF33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>
                        <a:solidFill>
                          <a:srgbClr val="FF33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+7</m:t>
                    </m:r>
                  </m:oMath>
                </a14:m>
                <a:endParaRPr lang="zh-CN" altLang="en-US" sz="2400" dirty="0">
                  <a:solidFill>
                    <a:srgbClr val="FF33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508" y="1993158"/>
                <a:ext cx="3296725" cy="446949"/>
              </a:xfrm>
              <a:prstGeom prst="rect">
                <a:avLst/>
              </a:prstGeom>
              <a:blipFill rotWithShape="1">
                <a:blip r:embed="rId4"/>
                <a:stretch>
                  <a:fillRect l="-2" t="-118" r="16" b="98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探索提高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87914" y="126376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1BF0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87914" y="1987761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(1)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理解多项式、多项式的常数项和次数的概念．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(2)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会用多项式表示简单的数量关系．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87914" y="3118788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1BF0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87914" y="3842780"/>
            <a:ext cx="7533962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多项式、多项式的常数项和次数。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858181" y="989176"/>
                <a:ext cx="7427639" cy="970314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 defTabSz="914400"/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我们来看下面的式子有什么特点？</a:t>
                </a:r>
                <a:endParaRPr lang="en-US" altLang="zh-CN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algn="ctr" defTabSz="914400"/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V+2.5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v-2.5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3x+2y+3z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ab</m:t>
                    </m:r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sSup>
                      <m:sSup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𝜋</m:t>
                        </m:r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𝑟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</m:t>
                    </m:r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+18</m:t>
                    </m:r>
                  </m:oMath>
                </a14:m>
                <a:endParaRPr lang="en-US" altLang="zh-CN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181" y="989176"/>
                <a:ext cx="7427639" cy="970314"/>
              </a:xfrm>
              <a:prstGeom prst="rect">
                <a:avLst/>
              </a:prstGeom>
              <a:blipFill rotWithShape="1">
                <a:blip r:embed="rId4"/>
                <a:stretch>
                  <a:fillRect l="-4" t="-50" r="5" b="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509977" y="2106656"/>
            <a:ext cx="7287065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zh-CN" altLang="en-US" sz="1800" b="1" dirty="0">
                <a:cs typeface="+mn-ea"/>
                <a:sym typeface="+mn-lt"/>
              </a:rPr>
              <a:t>上面这些式子都可以看做几个单项式的和组成的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33661" y="2600070"/>
            <a:ext cx="250693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b="1" dirty="0">
                <a:cs typeface="+mn-ea"/>
                <a:sym typeface="+mn-lt"/>
              </a:rPr>
              <a:t>这样的式子叫做多项式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99902" y="1395240"/>
            <a:ext cx="569741" cy="4572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24709" y="1395240"/>
            <a:ext cx="569741" cy="4572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56948" y="1395240"/>
            <a:ext cx="569741" cy="4572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384512" y="1395240"/>
            <a:ext cx="569741" cy="4572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002259" y="1395240"/>
            <a:ext cx="569741" cy="4572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285896" y="1395240"/>
            <a:ext cx="569741" cy="4572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903643" y="1395240"/>
            <a:ext cx="569741" cy="4572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673902" y="1395240"/>
            <a:ext cx="569741" cy="4572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2924721" y="3361988"/>
                <a:ext cx="2665008" cy="56174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en-US" altLang="zh-CN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 +2</m:t>
                      </m:r>
                      <m:r>
                        <a:rPr lang="en-US" altLang="zh-CN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en-US" altLang="zh-CN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+18</m:t>
                      </m:r>
                    </m:oMath>
                  </m:oMathPara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4721" y="3361988"/>
                <a:ext cx="2665008" cy="561741"/>
              </a:xfrm>
              <a:prstGeom prst="rect">
                <a:avLst/>
              </a:prstGeom>
              <a:blipFill rotWithShape="1">
                <a:blip r:embed="rId5"/>
                <a:stretch>
                  <a:fillRect l="-20" t="-53" r="17" b="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矩形 17"/>
          <p:cNvSpPr/>
          <p:nvPr/>
        </p:nvSpPr>
        <p:spPr>
          <a:xfrm>
            <a:off x="3033662" y="3425775"/>
            <a:ext cx="569741" cy="4572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95286" y="3425775"/>
            <a:ext cx="569741" cy="4572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897827" y="3425775"/>
            <a:ext cx="569741" cy="4572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2" name="直接箭头连接符 21"/>
          <p:cNvCxnSpPr>
            <a:stCxn id="9" idx="1"/>
          </p:cNvCxnSpPr>
          <p:nvPr/>
        </p:nvCxnSpPr>
        <p:spPr>
          <a:xfrm flipH="1" flipV="1">
            <a:off x="2364336" y="3361991"/>
            <a:ext cx="560385" cy="280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255488" y="2928869"/>
            <a:ext cx="294135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dirty="0">
                <a:cs typeface="+mn-ea"/>
                <a:sym typeface="+mn-lt"/>
              </a:rPr>
              <a:t>每个单项式叫做多项式的项。</a:t>
            </a:r>
          </a:p>
        </p:txBody>
      </p:sp>
      <p:sp>
        <p:nvSpPr>
          <p:cNvPr id="24" name="矩形 23"/>
          <p:cNvSpPr/>
          <p:nvPr/>
        </p:nvSpPr>
        <p:spPr>
          <a:xfrm>
            <a:off x="4796931" y="3265394"/>
            <a:ext cx="838661" cy="82123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5" name="直接箭头连接符 24"/>
          <p:cNvCxnSpPr/>
          <p:nvPr/>
        </p:nvCxnSpPr>
        <p:spPr>
          <a:xfrm flipV="1">
            <a:off x="5635591" y="3214277"/>
            <a:ext cx="742614" cy="406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5975015" y="2889513"/>
            <a:ext cx="294135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dirty="0">
                <a:cs typeface="+mn-ea"/>
                <a:sym typeface="+mn-lt"/>
              </a:rPr>
              <a:t>不含字母的项叫做常数项。</a:t>
            </a:r>
          </a:p>
        </p:txBody>
      </p:sp>
      <p:sp>
        <p:nvSpPr>
          <p:cNvPr id="29" name="矩形 28"/>
          <p:cNvSpPr/>
          <p:nvPr/>
        </p:nvSpPr>
        <p:spPr>
          <a:xfrm>
            <a:off x="2889157" y="3271232"/>
            <a:ext cx="838661" cy="821238"/>
          </a:xfrm>
          <a:prstGeom prst="rect">
            <a:avLst/>
          </a:prstGeom>
          <a:noFill/>
          <a:ln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0" name="直接箭头连接符 29"/>
          <p:cNvCxnSpPr/>
          <p:nvPr/>
        </p:nvCxnSpPr>
        <p:spPr>
          <a:xfrm flipH="1">
            <a:off x="2644529" y="4086632"/>
            <a:ext cx="461199" cy="254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1324666" y="4394388"/>
            <a:ext cx="542658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dirty="0">
                <a:cs typeface="+mn-ea"/>
                <a:sym typeface="+mn-lt"/>
              </a:rPr>
              <a:t>多项式里次数最高项的次数叫做多项式的次数。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观  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9" grpId="0"/>
      <p:bldP spid="18" grpId="0" animBg="1"/>
      <p:bldP spid="19" grpId="0" animBg="1"/>
      <p:bldP spid="20" grpId="0" animBg="1"/>
      <p:bldP spid="23" grpId="0"/>
      <p:bldP spid="24" grpId="0" animBg="1"/>
      <p:bldP spid="28" grpId="0"/>
      <p:bldP spid="29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83236" y="1014898"/>
          <a:ext cx="7734752" cy="3507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3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50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+mn-lt"/>
                        </a:rPr>
                        <a:t>多项式</a:t>
                      </a:r>
                      <a:endParaRPr lang="zh-CN" altLang="en-US" sz="2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+mn-lt"/>
                        </a:rPr>
                        <a:t>多项式项</a:t>
                      </a:r>
                      <a:endParaRPr lang="zh-CN" altLang="en-US" sz="2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+mn-lt"/>
                        </a:rPr>
                        <a:t>多项式常数项</a:t>
                      </a:r>
                      <a:endParaRPr lang="zh-CN" altLang="en-US" sz="2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+mn-lt"/>
                        </a:rPr>
                        <a:t>多项式次数</a:t>
                      </a:r>
                      <a:endParaRPr lang="zh-CN" altLang="en-US" sz="2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63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ym typeface="+mn-lt"/>
                        </a:rPr>
                        <a:t>3x</a:t>
                      </a:r>
                      <a:r>
                        <a:rPr lang="en-US" altLang="zh-CN" sz="2400" baseline="30000" dirty="0">
                          <a:sym typeface="+mn-lt"/>
                        </a:rPr>
                        <a:t>3</a:t>
                      </a:r>
                      <a:r>
                        <a:rPr lang="en-US" altLang="zh-CN" sz="2400" dirty="0">
                          <a:sym typeface="+mn-lt"/>
                        </a:rPr>
                        <a:t>-4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63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ym typeface="+mn-lt"/>
                        </a:rPr>
                        <a:t>2</a:t>
                      </a:r>
                      <a:r>
                        <a:rPr kumimoji="1" lang="en-US" altLang="zh-CN" sz="2400" dirty="0">
                          <a:sym typeface="+mn-lt"/>
                        </a:rPr>
                        <a:t>ab-</a:t>
                      </a:r>
                      <a:r>
                        <a:rPr kumimoji="1" lang="el-GR" altLang="zh-CN" sz="2400" dirty="0">
                          <a:sym typeface="+mn-lt"/>
                        </a:rPr>
                        <a:t>π</a:t>
                      </a:r>
                      <a:r>
                        <a:rPr kumimoji="1" lang="en-US" altLang="zh-CN" sz="2400" dirty="0">
                          <a:sym typeface="+mn-lt"/>
                        </a:rPr>
                        <a:t>r</a:t>
                      </a:r>
                      <a:r>
                        <a:rPr kumimoji="1" lang="en-US" altLang="zh-CN" sz="2400" baseline="30000" dirty="0">
                          <a:sym typeface="+mn-lt"/>
                        </a:rPr>
                        <a:t>2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6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2400" dirty="0">
                          <a:sym typeface="+mn-lt"/>
                        </a:rPr>
                        <a:t>3x+5y+2z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63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ym typeface="+mn-lt"/>
                        </a:rPr>
                        <a:t>-2x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sym typeface="+mn-lt"/>
                        </a:rPr>
                        <a:t>+2x-1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3000810" y="2068775"/>
            <a:ext cx="140498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3x</a:t>
            </a:r>
            <a:r>
              <a:rPr lang="en-US" altLang="zh-CN" sz="2000" baseline="30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baseline="300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-4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995985" y="2712247"/>
            <a:ext cx="1410447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kumimoji="1"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kumimoji="1"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kumimoji="1"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</a:t>
            </a:r>
            <a:r>
              <a:rPr kumimoji="1" lang="el-GR" altLang="zh-CN" sz="2000" dirty="0">
                <a:solidFill>
                  <a:prstClr val="black"/>
                </a:solidFill>
                <a:cs typeface="+mn-ea"/>
                <a:sym typeface="+mn-lt"/>
              </a:rPr>
              <a:t>π</a:t>
            </a:r>
            <a:r>
              <a:rPr kumimoji="1"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r</a:t>
            </a:r>
            <a:r>
              <a:rPr kumimoji="1" lang="en-US" altLang="zh-CN" sz="20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848273" y="3357607"/>
            <a:ext cx="157779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kumimoji="1"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kumimoji="1"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kumimoji="1" lang="zh-CN" altLang="en-US" sz="2000" i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kumimoji="1"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kumimoji="1"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kumimoji="1" lang="zh-CN" altLang="en-US" sz="2000" i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kumimoji="1"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kumimoji="1"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z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48274" y="3958087"/>
            <a:ext cx="1723727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-2x</a:t>
            </a:r>
            <a:r>
              <a:rPr lang="en-US" altLang="zh-CN" sz="20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baseline="30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2x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229866" y="2084165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-4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229866" y="3978201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313365" y="2068776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327432" y="2743885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327432" y="3361043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356485" y="3978201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300204" y="2768681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300204" y="3373731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图示 10"/>
          <p:cNvGraphicFramePr/>
          <p:nvPr/>
        </p:nvGraphicFramePr>
        <p:xfrm>
          <a:off x="200246" y="1833344"/>
          <a:ext cx="3575538" cy="2412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椭圆 11"/>
          <p:cNvSpPr/>
          <p:nvPr/>
        </p:nvSpPr>
        <p:spPr>
          <a:xfrm>
            <a:off x="4362633" y="2816426"/>
            <a:ext cx="1499076" cy="8466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626835" y="3039720"/>
            <a:ext cx="114343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单项式</a:t>
            </a:r>
          </a:p>
        </p:txBody>
      </p:sp>
      <p:sp>
        <p:nvSpPr>
          <p:cNvPr id="14" name="椭圆 13"/>
          <p:cNvSpPr/>
          <p:nvPr/>
        </p:nvSpPr>
        <p:spPr>
          <a:xfrm>
            <a:off x="6744762" y="2816426"/>
            <a:ext cx="1499076" cy="8466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896423" y="3039720"/>
            <a:ext cx="114343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多项式</a:t>
            </a:r>
          </a:p>
        </p:txBody>
      </p:sp>
      <p:cxnSp>
        <p:nvCxnSpPr>
          <p:cNvPr id="17" name="直接箭头连接符 16"/>
          <p:cNvCxnSpPr>
            <a:stCxn id="12" idx="6"/>
            <a:endCxn id="14" idx="2"/>
          </p:cNvCxnSpPr>
          <p:nvPr/>
        </p:nvCxnSpPr>
        <p:spPr>
          <a:xfrm>
            <a:off x="5861710" y="3239776"/>
            <a:ext cx="8830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5978243" y="2816427"/>
            <a:ext cx="72522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相加</a:t>
            </a:r>
          </a:p>
        </p:txBody>
      </p:sp>
      <p:sp>
        <p:nvSpPr>
          <p:cNvPr id="21" name="椭圆 20"/>
          <p:cNvSpPr/>
          <p:nvPr/>
        </p:nvSpPr>
        <p:spPr>
          <a:xfrm>
            <a:off x="4084057" y="2190819"/>
            <a:ext cx="4438357" cy="19713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953152" y="2252119"/>
            <a:ext cx="114343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609235" y="981379"/>
            <a:ext cx="3829415" cy="377075"/>
          </a:xfrm>
          <a:prstGeom prst="rect">
            <a:avLst/>
          </a:prstGeom>
          <a:solidFill>
            <a:srgbClr val="F1BF06"/>
          </a:solidFill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单项式与多项式统称整式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整式的概念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2" grpId="0" animBg="1"/>
      <p:bldP spid="13" grpId="0"/>
      <p:bldP spid="14" grpId="0" animBg="1"/>
      <p:bldP spid="15" grpId="0"/>
      <p:bldP spid="20" grpId="0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88066"/>
          <p:cNvSpPr/>
          <p:nvPr/>
        </p:nvSpPr>
        <p:spPr>
          <a:xfrm>
            <a:off x="602601" y="954990"/>
            <a:ext cx="7704137" cy="3462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下列式子中哪些是单项式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哪些是多项式，哪些是整式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9" name="对象 88070"/>
          <p:cNvGraphicFramePr/>
          <p:nvPr/>
        </p:nvGraphicFramePr>
        <p:xfrm>
          <a:off x="1495929" y="1952015"/>
          <a:ext cx="6515588" cy="196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r:id="rId5" imgW="2374900" imgH="825500" progId="Equation.DSMT4">
                  <p:embed/>
                </p:oleObj>
              </mc:Choice>
              <mc:Fallback>
                <p:oleObj r:id="rId5" imgW="2374900" imgH="825500" progId="Equation.DSMT4">
                  <p:embed/>
                  <p:pic>
                    <p:nvPicPr>
                      <p:cNvPr id="0" name="对象 8807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95929" y="1952015"/>
                        <a:ext cx="6515588" cy="196270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727855" y="1486186"/>
            <a:ext cx="9358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单项式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117909" y="1486186"/>
            <a:ext cx="9358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单项式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873332" y="1486186"/>
            <a:ext cx="9358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多项式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113283" y="1486186"/>
            <a:ext cx="9358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单项式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948219" y="1486186"/>
            <a:ext cx="9358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单项式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259928" y="4109326"/>
            <a:ext cx="9358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单项式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285796" y="4109326"/>
            <a:ext cx="9358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多项式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382386" y="4109326"/>
            <a:ext cx="9358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多项式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705899" y="1030619"/>
            <a:ext cx="13716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2.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填空</a:t>
            </a:r>
          </a:p>
        </p:txBody>
      </p:sp>
      <p:grpSp>
        <p:nvGrpSpPr>
          <p:cNvPr id="9" name="Group 4"/>
          <p:cNvGrpSpPr/>
          <p:nvPr/>
        </p:nvGrpSpPr>
        <p:grpSpPr bwMode="auto">
          <a:xfrm>
            <a:off x="730744" y="1881607"/>
            <a:ext cx="7273925" cy="2663825"/>
            <a:chOff x="566" y="1616"/>
            <a:chExt cx="4582" cy="1678"/>
          </a:xfrm>
          <a:solidFill>
            <a:schemeClr val="accent6">
              <a:lumMod val="20000"/>
              <a:lumOff val="80000"/>
            </a:schemeClr>
          </a:solidFill>
        </p:grpSpPr>
        <p:grpSp>
          <p:nvGrpSpPr>
            <p:cNvPr id="10" name="Group 5"/>
            <p:cNvGrpSpPr/>
            <p:nvPr/>
          </p:nvGrpSpPr>
          <p:grpSpPr bwMode="auto">
            <a:xfrm>
              <a:off x="567" y="1616"/>
              <a:ext cx="4581" cy="1678"/>
              <a:chOff x="567" y="1752"/>
              <a:chExt cx="4581" cy="1678"/>
            </a:xfrm>
            <a:grpFill/>
          </p:grpSpPr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581" cy="167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/>
                <a:endParaRPr lang="zh-CN" altLang="en-US" sz="18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1" name="Group 7"/>
              <p:cNvGrpSpPr/>
              <p:nvPr/>
            </p:nvGrpSpPr>
            <p:grpSpPr bwMode="auto">
              <a:xfrm>
                <a:off x="975" y="1752"/>
                <a:ext cx="2540" cy="1678"/>
                <a:chOff x="975" y="1752"/>
                <a:chExt cx="2540" cy="1678"/>
              </a:xfrm>
              <a:grpFill/>
            </p:grpSpPr>
            <p:sp>
              <p:nvSpPr>
                <p:cNvPr id="25" name="Line 8"/>
                <p:cNvSpPr>
                  <a:spLocks noChangeShapeType="1"/>
                </p:cNvSpPr>
                <p:nvPr/>
              </p:nvSpPr>
              <p:spPr bwMode="auto">
                <a:xfrm>
                  <a:off x="975" y="1752"/>
                  <a:ext cx="0" cy="1678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 sz="18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Line 9"/>
                <p:cNvSpPr>
                  <a:spLocks noChangeShapeType="1"/>
                </p:cNvSpPr>
                <p:nvPr/>
              </p:nvSpPr>
              <p:spPr bwMode="auto">
                <a:xfrm>
                  <a:off x="1519" y="1752"/>
                  <a:ext cx="0" cy="1678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 sz="18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Line 10"/>
                <p:cNvSpPr>
                  <a:spLocks noChangeShapeType="1"/>
                </p:cNvSpPr>
                <p:nvPr/>
              </p:nvSpPr>
              <p:spPr bwMode="auto">
                <a:xfrm>
                  <a:off x="2064" y="1752"/>
                  <a:ext cx="0" cy="1678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 sz="18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Line 11"/>
                <p:cNvSpPr>
                  <a:spLocks noChangeShapeType="1"/>
                </p:cNvSpPr>
                <p:nvPr/>
              </p:nvSpPr>
              <p:spPr bwMode="auto">
                <a:xfrm>
                  <a:off x="2653" y="1752"/>
                  <a:ext cx="0" cy="1678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 sz="18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Line 12"/>
                <p:cNvSpPr>
                  <a:spLocks noChangeShapeType="1"/>
                </p:cNvSpPr>
                <p:nvPr/>
              </p:nvSpPr>
              <p:spPr bwMode="auto">
                <a:xfrm>
                  <a:off x="3515" y="1752"/>
                  <a:ext cx="0" cy="1678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 sz="18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>
                <a:off x="567" y="2296"/>
                <a:ext cx="4581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>
                <a:off x="567" y="2704"/>
                <a:ext cx="4581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>
                <a:off x="567" y="3067"/>
                <a:ext cx="4581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567" y="1797"/>
              <a:ext cx="726" cy="23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zh-CN" altLang="en-US" sz="1800">
                  <a:solidFill>
                    <a:prstClr val="black"/>
                  </a:solidFill>
                  <a:cs typeface="+mn-ea"/>
                  <a:sym typeface="+mn-lt"/>
                </a:rPr>
                <a:t>整式</a:t>
              </a:r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566" y="2247"/>
              <a:ext cx="726" cy="23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zh-CN" altLang="en-US" sz="1800">
                  <a:solidFill>
                    <a:prstClr val="black"/>
                  </a:solidFill>
                  <a:cs typeface="+mn-ea"/>
                  <a:sym typeface="+mn-lt"/>
                </a:rPr>
                <a:t>系数</a:t>
              </a: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567" y="2655"/>
              <a:ext cx="726" cy="23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zh-CN" altLang="en-US" sz="1800">
                  <a:solidFill>
                    <a:prstClr val="black"/>
                  </a:solidFill>
                  <a:cs typeface="+mn-ea"/>
                  <a:sym typeface="+mn-lt"/>
                </a:rPr>
                <a:t>次数</a:t>
              </a: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567" y="3018"/>
              <a:ext cx="726" cy="23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zh-CN" altLang="en-US" sz="1800">
                  <a:solidFill>
                    <a:prstClr val="black"/>
                  </a:solidFill>
                  <a:cs typeface="+mn-ea"/>
                  <a:sym typeface="+mn-lt"/>
                </a:rPr>
                <a:t>项数</a:t>
              </a:r>
            </a:p>
          </p:txBody>
        </p:sp>
        <p:graphicFrame>
          <p:nvGraphicFramePr>
            <p:cNvPr id="15" name="Object 20"/>
            <p:cNvGraphicFramePr>
              <a:graphicFrameLocks noChangeAspect="1"/>
            </p:cNvGraphicFramePr>
            <p:nvPr/>
          </p:nvGraphicFramePr>
          <p:xfrm>
            <a:off x="975" y="1824"/>
            <a:ext cx="499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38" name="公式" r:id="rId5" imgW="443865" imgH="177800" progId="Equation.3">
                    <p:embed/>
                  </p:oleObj>
                </mc:Choice>
                <mc:Fallback>
                  <p:oleObj name="公式" r:id="rId5" imgW="443865" imgH="1778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1824"/>
                          <a:ext cx="499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21"/>
            <p:cNvGraphicFramePr>
              <a:graphicFrameLocks noChangeAspect="1"/>
            </p:cNvGraphicFramePr>
            <p:nvPr/>
          </p:nvGraphicFramePr>
          <p:xfrm>
            <a:off x="1565" y="1797"/>
            <a:ext cx="499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39" name="公式" r:id="rId7" imgW="381000" imgH="203200" progId="Equation.3">
                    <p:embed/>
                  </p:oleObj>
                </mc:Choice>
                <mc:Fallback>
                  <p:oleObj name="公式" r:id="rId7" imgW="381000" imgH="2032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" y="1797"/>
                          <a:ext cx="499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22"/>
            <p:cNvGraphicFramePr>
              <a:graphicFrameLocks noChangeAspect="1"/>
            </p:cNvGraphicFramePr>
            <p:nvPr/>
          </p:nvGraphicFramePr>
          <p:xfrm>
            <a:off x="2745" y="1797"/>
            <a:ext cx="589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0" name="公式" r:id="rId9" imgW="469900" imgH="203200" progId="Equation.3">
                    <p:embed/>
                  </p:oleObj>
                </mc:Choice>
                <mc:Fallback>
                  <p:oleObj name="公式" r:id="rId9" imgW="469900" imgH="2032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5" y="1797"/>
                          <a:ext cx="589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23"/>
            <p:cNvGraphicFramePr>
              <a:graphicFrameLocks noChangeAspect="1"/>
            </p:cNvGraphicFramePr>
            <p:nvPr/>
          </p:nvGraphicFramePr>
          <p:xfrm>
            <a:off x="2109" y="1661"/>
            <a:ext cx="423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1" name="公式" r:id="rId11" imgW="355600" imgH="419100" progId="Equations">
                    <p:embed/>
                  </p:oleObj>
                </mc:Choice>
                <mc:Fallback>
                  <p:oleObj name="公式" r:id="rId11" imgW="355600" imgH="419100" progId="Equations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1661"/>
                          <a:ext cx="423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24"/>
            <p:cNvGraphicFramePr>
              <a:graphicFrameLocks noChangeAspect="1"/>
            </p:cNvGraphicFramePr>
            <p:nvPr/>
          </p:nvGraphicFramePr>
          <p:xfrm>
            <a:off x="3560" y="1752"/>
            <a:ext cx="1497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2" name="公式" r:id="rId13" imgW="939165" imgH="203200" progId="Equations">
                    <p:embed/>
                  </p:oleObj>
                </mc:Choice>
                <mc:Fallback>
                  <p:oleObj name="公式" r:id="rId13" imgW="939165" imgH="203200" progId="Equations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" y="1752"/>
                          <a:ext cx="1497" cy="3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1476230" y="2822995"/>
            <a:ext cx="742640" cy="377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５</a:t>
            </a: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1625216" y="3450057"/>
            <a:ext cx="444668" cy="377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2524009" y="2839198"/>
            <a:ext cx="409475" cy="377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2524009" y="3488485"/>
            <a:ext cx="409475" cy="377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cs typeface="+mn-ea"/>
                <a:sym typeface="+mn-lt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33"/>
              <p:cNvSpPr txBox="1">
                <a:spLocks noChangeArrowheads="1"/>
              </p:cNvSpPr>
              <p:nvPr/>
            </p:nvSpPr>
            <p:spPr bwMode="auto">
              <a:xfrm>
                <a:off x="3316126" y="2822996"/>
                <a:ext cx="476906" cy="53202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txBody>
              <a:bodyPr wrap="square" lIns="68580" tIns="34290" rIns="68580" bIns="34290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6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16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16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altLang="zh-CN" sz="16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4" name="Text 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6126" y="2822996"/>
                <a:ext cx="476906" cy="532021"/>
              </a:xfrm>
              <a:prstGeom prst="rect">
                <a:avLst/>
              </a:prstGeom>
              <a:blipFill rotWithShape="1">
                <a:blip r:embed="rId15"/>
                <a:stretch>
                  <a:fillRect l="-33" t="-79" r="37" b="5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3373618" y="3461965"/>
            <a:ext cx="406091" cy="377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4526435" y="3450056"/>
            <a:ext cx="625528" cy="377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6310807" y="3493383"/>
            <a:ext cx="1152525" cy="377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</a:p>
        </p:txBody>
      </p:sp>
      <p:graphicFrame>
        <p:nvGraphicFramePr>
          <p:cNvPr id="43" name="Object 22"/>
          <p:cNvGraphicFramePr>
            <a:graphicFrameLocks noChangeAspect="1"/>
          </p:cNvGraphicFramePr>
          <p:nvPr/>
        </p:nvGraphicFramePr>
        <p:xfrm>
          <a:off x="4261088" y="4070351"/>
          <a:ext cx="93503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3" name="公式" r:id="rId16" imgW="469900" imgH="203200" progId="Equations">
                  <p:embed/>
                </p:oleObj>
              </mc:Choice>
              <mc:Fallback>
                <p:oleObj name="公式" r:id="rId16" imgW="469900" imgH="203200" progId="Equations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1088" y="4070351"/>
                        <a:ext cx="93503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7134356" y="4165919"/>
            <a:ext cx="18899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‚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44" name="Object 24"/>
          <p:cNvGraphicFramePr>
            <a:graphicFrameLocks noChangeAspect="1"/>
          </p:cNvGraphicFramePr>
          <p:nvPr/>
        </p:nvGraphicFramePr>
        <p:xfrm>
          <a:off x="5592462" y="3969169"/>
          <a:ext cx="237648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" name="公式" r:id="rId17" imgW="939165" imgH="203200" progId="Equations">
                  <p:embed/>
                </p:oleObj>
              </mc:Choice>
              <mc:Fallback>
                <p:oleObj name="公式" r:id="rId17" imgW="939165" imgH="203200" progId="Equations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462" y="3969169"/>
                        <a:ext cx="237648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矩形 46"/>
          <p:cNvSpPr/>
          <p:nvPr/>
        </p:nvSpPr>
        <p:spPr>
          <a:xfrm>
            <a:off x="4610856" y="4167431"/>
            <a:ext cx="18899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‚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864105" y="4149062"/>
            <a:ext cx="235962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‚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7284463" y="4126849"/>
            <a:ext cx="256781" cy="293687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4" grpId="0"/>
      <p:bldP spid="47" grpId="0"/>
      <p:bldP spid="48" grpId="0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90843" y="1221789"/>
            <a:ext cx="8630529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3.</a:t>
            </a:r>
            <a:r>
              <a:rPr lang="zh-CN" altLang="en-US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单项式</a:t>
            </a:r>
            <a:r>
              <a:rPr lang="en-US" altLang="zh-CN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m</a:t>
            </a:r>
            <a:r>
              <a:rPr lang="en-US" altLang="zh-CN" sz="1800" baseline="30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2</a:t>
            </a:r>
            <a:r>
              <a:rPr lang="en-US" altLang="zh-CN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n</a:t>
            </a:r>
            <a:r>
              <a:rPr lang="en-US" altLang="zh-CN" sz="1800" baseline="30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2</a:t>
            </a:r>
            <a:r>
              <a:rPr lang="zh-CN" altLang="en-US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的系数是</a:t>
            </a:r>
            <a:r>
              <a:rPr lang="en-US" altLang="zh-CN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_______,</a:t>
            </a:r>
            <a:r>
              <a:rPr lang="zh-CN" altLang="en-US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次数是</a:t>
            </a:r>
            <a:r>
              <a:rPr lang="en-US" altLang="zh-CN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______, m</a:t>
            </a:r>
            <a:r>
              <a:rPr lang="en-US" altLang="zh-CN" sz="1800" baseline="30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2</a:t>
            </a:r>
            <a:r>
              <a:rPr lang="en-US" altLang="zh-CN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n</a:t>
            </a:r>
            <a:r>
              <a:rPr lang="en-US" altLang="zh-CN" sz="1800" baseline="30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2</a:t>
            </a:r>
            <a:r>
              <a:rPr lang="zh-CN" altLang="en-US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是</a:t>
            </a:r>
            <a:r>
              <a:rPr lang="en-US" altLang="zh-CN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____</a:t>
            </a:r>
            <a:r>
              <a:rPr lang="zh-CN" altLang="en-US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次单项式</a:t>
            </a:r>
            <a:r>
              <a:rPr lang="en-US" altLang="zh-CN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90844" y="1959210"/>
            <a:ext cx="8261057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4.</a:t>
            </a:r>
            <a:r>
              <a:rPr lang="zh-CN" altLang="en-US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多项式</a:t>
            </a:r>
            <a:r>
              <a:rPr lang="en-US" altLang="zh-CN" sz="1800" dirty="0" err="1">
                <a:solidFill>
                  <a:prstClr val="black"/>
                </a:solidFill>
                <a:cs typeface="+mn-ea"/>
                <a:sym typeface="+mn-lt"/>
              </a:rPr>
              <a:t>x+y-z</a:t>
            </a:r>
            <a:r>
              <a:rPr lang="zh-CN" altLang="en-US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是单项式</a:t>
            </a:r>
            <a:r>
              <a:rPr lang="zh-CN" altLang="en-US" sz="1800" u="sng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      </a:t>
            </a:r>
            <a:r>
              <a:rPr lang="en-US" altLang="zh-CN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, </a:t>
            </a:r>
            <a:r>
              <a:rPr lang="en-US" altLang="zh-CN" sz="1800" u="sng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      </a:t>
            </a:r>
            <a:r>
              <a:rPr lang="en-US" altLang="zh-CN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,___</a:t>
            </a:r>
            <a:r>
              <a:rPr lang="zh-CN" altLang="en-US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的和</a:t>
            </a:r>
            <a:r>
              <a:rPr lang="en-US" altLang="zh-CN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,</a:t>
            </a:r>
            <a:r>
              <a:rPr lang="zh-CN" altLang="en-US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它是</a:t>
            </a:r>
            <a:r>
              <a:rPr lang="en-US" altLang="zh-CN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___</a:t>
            </a:r>
            <a:r>
              <a:rPr lang="zh-CN" altLang="en-US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次</a:t>
            </a:r>
            <a:r>
              <a:rPr lang="en-US" altLang="zh-CN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___</a:t>
            </a:r>
            <a:r>
              <a:rPr lang="zh-CN" altLang="en-US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项式</a:t>
            </a:r>
            <a:r>
              <a:rPr lang="en-US" altLang="zh-CN" sz="18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12762" y="3066489"/>
            <a:ext cx="8851900" cy="4154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5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5.</a:t>
            </a:r>
            <a:r>
              <a:rPr lang="zh-CN" altLang="en-US" sz="15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多项式</a:t>
            </a:r>
            <a:r>
              <a:rPr lang="en-US" altLang="zh-CN" sz="15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3m</a:t>
            </a:r>
            <a:r>
              <a:rPr lang="en-US" altLang="zh-CN" sz="1500" baseline="30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3</a:t>
            </a:r>
            <a:r>
              <a:rPr lang="en-US" altLang="zh-CN" sz="15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-2m-5+m</a:t>
            </a:r>
            <a:r>
              <a:rPr lang="en-US" altLang="zh-CN" sz="1500" baseline="30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2</a:t>
            </a:r>
            <a:r>
              <a:rPr lang="zh-CN" altLang="en-US" sz="15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的常数项是</a:t>
            </a:r>
            <a:r>
              <a:rPr lang="en-US" altLang="zh-CN" sz="15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____,</a:t>
            </a:r>
            <a:r>
              <a:rPr lang="zh-CN" altLang="en-US" sz="15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一次项是</a:t>
            </a:r>
            <a:r>
              <a:rPr lang="en-US" altLang="zh-CN" sz="15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____    , </a:t>
            </a:r>
            <a:r>
              <a:rPr lang="zh-CN" altLang="en-US" sz="15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一次项的系数是</a:t>
            </a:r>
            <a:r>
              <a:rPr lang="en-US" altLang="zh-CN" sz="15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_____,</a:t>
            </a:r>
            <a:r>
              <a:rPr lang="zh-CN" altLang="en-US" sz="15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它是＿次＿项式。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19024" y="1126743"/>
            <a:ext cx="59084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43291" y="1122164"/>
            <a:ext cx="59084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299938" y="1118775"/>
            <a:ext cx="59084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067966" y="1838348"/>
            <a:ext cx="59084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514445" y="1816881"/>
            <a:ext cx="59084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900556" y="1814465"/>
            <a:ext cx="59084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-z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327455" y="1859770"/>
            <a:ext cx="59084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918298" y="1857807"/>
            <a:ext cx="59084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483613" y="3051742"/>
            <a:ext cx="59084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-5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749443" y="3006041"/>
            <a:ext cx="84116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-2m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890781" y="3005453"/>
            <a:ext cx="84116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712782" y="3005453"/>
            <a:ext cx="59084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120305" y="3015448"/>
            <a:ext cx="59084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01394" y="1004668"/>
            <a:ext cx="8353425" cy="505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6.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多项式                              的次数和项数分别为  （     ）</a:t>
            </a:r>
          </a:p>
          <a:p>
            <a:pPr marL="457200" indent="-457200" defTabSz="914400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      </a:t>
            </a:r>
          </a:p>
          <a:p>
            <a:pPr marL="457200" indent="-457200" defTabSz="914400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     </a:t>
            </a:r>
          </a:p>
          <a:p>
            <a:pPr marL="457200" indent="-457200" defTabSz="914400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     </a:t>
            </a:r>
          </a:p>
          <a:p>
            <a:pPr marL="457200" indent="-457200" defTabSz="914400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33134" y="961283"/>
          <a:ext cx="23622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公式" r:id="rId5" imgW="927100" imgH="228600" progId="Equation.3">
                  <p:embed/>
                </p:oleObj>
              </mc:Choice>
              <mc:Fallback>
                <p:oleObj name="公式" r:id="rId5" imgW="9271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134" y="961283"/>
                        <a:ext cx="236220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笑脸 1"/>
          <p:cNvSpPr/>
          <p:nvPr/>
        </p:nvSpPr>
        <p:spPr>
          <a:xfrm>
            <a:off x="601395" y="1867260"/>
            <a:ext cx="400963" cy="4079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">
  <a:themeElements>
    <a:clrScheme name="Custom 2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FFCA08"/>
      </a:accent1>
      <a:accent2>
        <a:srgbClr val="F8931D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0000FF"/>
      </a:hlink>
      <a:folHlink>
        <a:srgbClr val="800080"/>
      </a:folHlink>
    </a:clrScheme>
    <a:fontScheme name="vfzofckq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全屏显示(16:9)</PresentationFormat>
  <Paragraphs>125</Paragraphs>
  <Slides>11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阿里巴巴普惠体 R</vt:lpstr>
      <vt:lpstr>思源黑体 CN Regular</vt:lpstr>
      <vt:lpstr>宋体</vt:lpstr>
      <vt:lpstr>微软雅黑</vt:lpstr>
      <vt:lpstr>Arial</vt:lpstr>
      <vt:lpstr>Cambria Math</vt:lpstr>
      <vt:lpstr>www.2ppt.com</vt:lpstr>
      <vt:lpstr>Equation.DSMT4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2021-06-01T23:19:23Z</dcterms:created>
  <dcterms:modified xsi:type="dcterms:W3CDTF">2023-01-17T02:46:05Z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900D5EE247DE4141922030A8280FA9F7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