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1" r:id="rId2"/>
    <p:sldId id="310" r:id="rId3"/>
    <p:sldId id="262" r:id="rId4"/>
    <p:sldId id="264" r:id="rId5"/>
    <p:sldId id="265" r:id="rId6"/>
    <p:sldId id="272" r:id="rId7"/>
    <p:sldId id="283" r:id="rId8"/>
    <p:sldId id="280" r:id="rId9"/>
    <p:sldId id="318" r:id="rId10"/>
    <p:sldId id="313" r:id="rId11"/>
    <p:sldId id="305" r:id="rId12"/>
    <p:sldId id="306" r:id="rId13"/>
    <p:sldId id="307" r:id="rId14"/>
    <p:sldId id="308" r:id="rId15"/>
    <p:sldId id="309" r:id="rId16"/>
    <p:sldId id="320" r:id="rId17"/>
    <p:sldId id="277" r:id="rId18"/>
    <p:sldId id="316" r:id="rId19"/>
    <p:sldId id="294" r:id="rId20"/>
    <p:sldId id="314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4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A73"/>
    <a:srgbClr val="86146E"/>
    <a:srgbClr val="925000"/>
    <a:srgbClr val="00FF00"/>
    <a:srgbClr val="FF9900"/>
    <a:srgbClr val="FFCC00"/>
    <a:srgbClr val="E92605"/>
    <a:srgbClr val="FDA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60"/>
      </p:cViewPr>
      <p:guideLst>
        <p:guide orient="horz" pos="1614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102"/>
      </p:cViewPr>
      <p:guideLst>
        <p:guide orient="horz" pos="2868"/>
        <p:guide pos="2162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2DB9-936D-4A22-B583-6BC9BF6372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718D1-05BC-414C-9BAF-016EC2A49F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DAA97-6A8E-4B16-A0D3-596E0D64DF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5CBBC-188A-4913-AA4E-486F6AF63D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5CBBC-188A-4913-AA4E-486F6AF63D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10700A-9E78-49A1-8F5A-A555A11E3562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5591-AB0C-4C26-9B4D-4AC78F5066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5B7C-F205-46E8-A735-2E0B3B8FF54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F5E-986C-4BDD-985E-74642E0D5F8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00094D4-8569-4E9E-AB1E-F378B4E975F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5F7D-696F-4C2D-BBFC-CE96183439F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C245-8DC1-47E6-B4AA-A30A95D7A61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0FF-7732-4236-88DA-241D2360CD8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A27B-C56F-402E-A777-2C492A1E3FC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390D-8A53-4725-9EB4-DE7084709A6D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36F471E1-D2BF-4A6B-A4BB-64E8346468C7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415A7-321B-49DE-95A8-442B63E339D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U6L2_1.sw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2743248" y="2742923"/>
            <a:ext cx="3276600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Unit6 Lesson2</a:t>
            </a:r>
            <a:endParaRPr lang="zh-CN" altLang="en-US" sz="3600" b="1" i="1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1600278" y="1295408"/>
            <a:ext cx="5791200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noFill/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It's red and yellow.</a:t>
            </a:r>
            <a:endParaRPr lang="zh-CN" altLang="en-US" sz="3600" b="1" i="1" kern="10" dirty="0">
              <a:ln w="12700">
                <a:noFill/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05914" y="417190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U6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80513" cy="516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430214" y="141685"/>
            <a:ext cx="8713787" cy="4698206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429000" y="1657351"/>
            <a:ext cx="37480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我猜，我猜，</a:t>
            </a:r>
          </a:p>
          <a:p>
            <a:pPr algn="ctr"/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我猜猜猜</a:t>
            </a: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</a:p>
        </p:txBody>
      </p:sp>
      <p:pic>
        <p:nvPicPr>
          <p:cNvPr id="15364" name="Picture 5" descr="魔术师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031207"/>
            <a:ext cx="3333750" cy="245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3059113" y="1437085"/>
            <a:ext cx="4176712" cy="1458515"/>
          </a:xfrm>
          <a:prstGeom prst="cloudCallout">
            <a:avLst>
              <a:gd name="adj1" fmla="val -42245"/>
              <a:gd name="adj2" fmla="val 65593"/>
            </a:avLst>
          </a:prstGeom>
          <a:noFill/>
          <a:ln w="25400">
            <a:pattFill prst="pct75">
              <a:fgClr>
                <a:srgbClr val="3366FF"/>
              </a:fgClr>
              <a:bgClr>
                <a:srgbClr val="FFFFFF"/>
              </a:bgClr>
            </a:patt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5366" name="WordArt 7"/>
          <p:cNvSpPr>
            <a:spLocks noChangeArrowheads="1" noChangeShapeType="1" noTextEdit="1"/>
          </p:cNvSpPr>
          <p:nvPr/>
        </p:nvSpPr>
        <p:spPr bwMode="auto">
          <a:xfrm>
            <a:off x="900114" y="303610"/>
            <a:ext cx="3476625" cy="47863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gametime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879601" y="400051"/>
            <a:ext cx="5426075" cy="406003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387" name="Freeform 3"/>
          <p:cNvSpPr>
            <a:spLocks noChangeArrowheads="1"/>
          </p:cNvSpPr>
          <p:nvPr/>
        </p:nvSpPr>
        <p:spPr bwMode="auto">
          <a:xfrm rot="18909993">
            <a:off x="1600200" y="1885951"/>
            <a:ext cx="2719388" cy="1450181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Freeform 4"/>
          <p:cNvSpPr>
            <a:spLocks noChangeArrowheads="1"/>
          </p:cNvSpPr>
          <p:nvPr/>
        </p:nvSpPr>
        <p:spPr bwMode="auto">
          <a:xfrm flipH="1">
            <a:off x="4583114" y="1001317"/>
            <a:ext cx="2720975" cy="1450181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Freeform 5"/>
          <p:cNvSpPr>
            <a:spLocks noChangeArrowheads="1"/>
          </p:cNvSpPr>
          <p:nvPr/>
        </p:nvSpPr>
        <p:spPr bwMode="auto">
          <a:xfrm rot="5427509" flipH="1">
            <a:off x="4542830" y="2490193"/>
            <a:ext cx="2034778" cy="193833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Freeform 6"/>
          <p:cNvSpPr>
            <a:spLocks noChangeArrowheads="1"/>
          </p:cNvSpPr>
          <p:nvPr/>
        </p:nvSpPr>
        <p:spPr bwMode="auto">
          <a:xfrm rot="13437464" flipH="1" flipV="1">
            <a:off x="2947989" y="472678"/>
            <a:ext cx="2720975" cy="1451372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391" name="Group 15"/>
          <p:cNvGrpSpPr/>
          <p:nvPr/>
        </p:nvGrpSpPr>
        <p:grpSpPr bwMode="auto">
          <a:xfrm>
            <a:off x="3870326" y="682228"/>
            <a:ext cx="1444625" cy="3518297"/>
            <a:chOff x="2200" y="845"/>
            <a:chExt cx="725" cy="2358"/>
          </a:xfrm>
        </p:grpSpPr>
        <p:sp>
          <p:nvSpPr>
            <p:cNvPr id="16392" name="AutoShape 16"/>
            <p:cNvSpPr>
              <a:spLocks noChangeArrowheads="1"/>
            </p:cNvSpPr>
            <p:nvPr/>
          </p:nvSpPr>
          <p:spPr bwMode="auto">
            <a:xfrm>
              <a:off x="2405" y="845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gradFill rotWithShape="1">
              <a:gsLst>
                <a:gs pos="0">
                  <a:srgbClr val="FF0000">
                    <a:alpha val="92000"/>
                  </a:srgbClr>
                </a:gs>
                <a:gs pos="100000">
                  <a:srgbClr val="76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6393" name="AutoShape 17"/>
            <p:cNvSpPr>
              <a:spLocks noChangeArrowheads="1"/>
            </p:cNvSpPr>
            <p:nvPr/>
          </p:nvSpPr>
          <p:spPr bwMode="auto">
            <a:xfrm flipV="1">
              <a:off x="2402" y="2024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CN" altLang="zh-CN"/>
            </a:p>
          </p:txBody>
        </p:sp>
        <p:sp>
          <p:nvSpPr>
            <p:cNvPr id="16394" name="Oval 18"/>
            <p:cNvSpPr>
              <a:spLocks noChangeArrowheads="1"/>
            </p:cNvSpPr>
            <p:nvPr/>
          </p:nvSpPr>
          <p:spPr bwMode="auto">
            <a:xfrm>
              <a:off x="2200" y="1654"/>
              <a:ext cx="725" cy="72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800" dirty="0">
                  <a:latin typeface="Comic Sans MS" panose="030F0702030302020204" pitchFamily="66" charset="0"/>
                </a:rPr>
                <a:t> </a:t>
              </a:r>
              <a:r>
                <a:rPr lang="en-US" altLang="zh-CN" sz="4000" dirty="0">
                  <a:solidFill>
                    <a:srgbClr val="33CC33"/>
                  </a:solidFill>
                  <a:latin typeface="Times New Roman" panose="02020603050405020304" pitchFamily="18" charset="0"/>
                  <a:ea typeface="幼圆" panose="02010509060101010101" charset="-122"/>
                  <a:hlinkClick r:id="rId2" action="ppaction://hlinksldjump"/>
                </a:rPr>
                <a:t>Go!</a:t>
              </a:r>
              <a:endParaRPr lang="en-US" altLang="zh-CN" sz="4000" dirty="0">
                <a:solidFill>
                  <a:srgbClr val="33CC33"/>
                </a:solidFill>
                <a:latin typeface="Times New Roman" panose="02020603050405020304" pitchFamily="18" charset="0"/>
                <a:ea typeface="幼圆" panose="02010509060101010101" charset="-122"/>
              </a:endParaRPr>
            </a:p>
          </p:txBody>
        </p:sp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905000" y="4617244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rgbClr val="FF0000"/>
                </a:solidFill>
                <a:latin typeface="Monotype Corsiva" panose="03010101010201010101" pitchFamily="66" charset="0"/>
              </a:rPr>
              <a:t>            What colour is it</a:t>
            </a:r>
            <a:r>
              <a:rPr lang="en-US" altLang="zh-CN" sz="4000" b="1" i="1">
                <a:solidFill>
                  <a:srgbClr val="FF3300"/>
                </a:solidFill>
                <a:latin typeface="Monotype Corsiva" panose="03010101010201010101" pitchFamily="66" charset="0"/>
              </a:rPr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908175" y="781050"/>
            <a:ext cx="4319588" cy="323969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7411" name="Freeform 3"/>
          <p:cNvSpPr>
            <a:spLocks noChangeArrowheads="1"/>
          </p:cNvSpPr>
          <p:nvPr/>
        </p:nvSpPr>
        <p:spPr bwMode="auto">
          <a:xfrm rot="18909993">
            <a:off x="1685925" y="1991916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Freeform 4"/>
          <p:cNvSpPr>
            <a:spLocks noChangeArrowheads="1"/>
          </p:cNvSpPr>
          <p:nvPr/>
        </p:nvSpPr>
        <p:spPr bwMode="auto">
          <a:xfrm flipH="1">
            <a:off x="4060825" y="1260872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Freeform 5"/>
          <p:cNvSpPr>
            <a:spLocks noChangeArrowheads="1"/>
          </p:cNvSpPr>
          <p:nvPr/>
        </p:nvSpPr>
        <p:spPr bwMode="auto">
          <a:xfrm rot="5427509" flipH="1">
            <a:off x="4026694" y="2450306"/>
            <a:ext cx="1624013" cy="1543050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Freeform 6"/>
          <p:cNvSpPr>
            <a:spLocks noChangeArrowheads="1"/>
          </p:cNvSpPr>
          <p:nvPr/>
        </p:nvSpPr>
        <p:spPr bwMode="auto">
          <a:xfrm rot="13437464" flipH="1" flipV="1">
            <a:off x="2759075" y="839391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211639" y="1113235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076826" y="2620566"/>
            <a:ext cx="792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3132138" y="3165872"/>
            <a:ext cx="86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10000</a:t>
            </a: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2268539" y="1924050"/>
            <a:ext cx="11509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bg1"/>
                </a:solidFill>
                <a:ea typeface="华文琥珀" panose="02010800040101010101" pitchFamily="2" charset="-122"/>
              </a:rPr>
              <a:t>再来一次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3492500" y="1006079"/>
            <a:ext cx="1150938" cy="2807494"/>
            <a:chOff x="2200" y="845"/>
            <a:chExt cx="725" cy="2358"/>
          </a:xfrm>
        </p:grpSpPr>
        <p:sp>
          <p:nvSpPr>
            <p:cNvPr id="17420" name="AutoShape 16"/>
            <p:cNvSpPr>
              <a:spLocks noChangeArrowheads="1"/>
            </p:cNvSpPr>
            <p:nvPr/>
          </p:nvSpPr>
          <p:spPr bwMode="auto">
            <a:xfrm>
              <a:off x="2405" y="845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solidFill>
              <a:schemeClr val="accent2">
                <a:alpha val="9215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7421" name="AutoShape 17"/>
            <p:cNvSpPr>
              <a:spLocks noChangeArrowheads="1"/>
            </p:cNvSpPr>
            <p:nvPr/>
          </p:nvSpPr>
          <p:spPr bwMode="auto">
            <a:xfrm flipV="1">
              <a:off x="2402" y="2024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CN" altLang="zh-CN"/>
            </a:p>
          </p:txBody>
        </p:sp>
        <p:sp>
          <p:nvSpPr>
            <p:cNvPr id="17422" name="Oval 18"/>
            <p:cNvSpPr>
              <a:spLocks noChangeArrowheads="1"/>
            </p:cNvSpPr>
            <p:nvPr/>
          </p:nvSpPr>
          <p:spPr bwMode="auto">
            <a:xfrm>
              <a:off x="2200" y="1654"/>
              <a:ext cx="725" cy="7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4572001" y="-1154907"/>
            <a:ext cx="1439863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752600" y="4286251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rgbClr val="FF0000"/>
                </a:solidFill>
                <a:latin typeface="Monotype Corsiva" panose="03010101010201010101" pitchFamily="66" charset="0"/>
              </a:rPr>
              <a:t>            What colour is it</a:t>
            </a:r>
            <a:r>
              <a:rPr lang="en-US" altLang="zh-CN" sz="4000" b="1" i="1">
                <a:solidFill>
                  <a:srgbClr val="FF3300"/>
                </a:solidFill>
                <a:latin typeface="Monotype Corsiva" panose="03010101010201010101" pitchFamily="66" charset="0"/>
              </a:rPr>
              <a:t>?</a:t>
            </a:r>
          </a:p>
        </p:txBody>
      </p:sp>
      <p:sp>
        <p:nvSpPr>
          <p:cNvPr id="17425" name="Oval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342900"/>
            <a:ext cx="762000" cy="5143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 b="1"/>
              <a:t>GO!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1850000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1908175" y="781050"/>
            <a:ext cx="4319588" cy="323969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435" name="Freeform 3"/>
          <p:cNvSpPr>
            <a:spLocks noChangeArrowheads="1"/>
          </p:cNvSpPr>
          <p:nvPr/>
        </p:nvSpPr>
        <p:spPr bwMode="auto">
          <a:xfrm rot="18909993">
            <a:off x="1685925" y="1991916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Freeform 4"/>
          <p:cNvSpPr>
            <a:spLocks noChangeArrowheads="1"/>
          </p:cNvSpPr>
          <p:nvPr/>
        </p:nvSpPr>
        <p:spPr bwMode="auto">
          <a:xfrm flipH="1">
            <a:off x="4060825" y="1260872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Freeform 5"/>
          <p:cNvSpPr>
            <a:spLocks noChangeArrowheads="1"/>
          </p:cNvSpPr>
          <p:nvPr/>
        </p:nvSpPr>
        <p:spPr bwMode="auto">
          <a:xfrm rot="5427509" flipH="1">
            <a:off x="4026694" y="2450306"/>
            <a:ext cx="1624013" cy="1543050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Freeform 6"/>
          <p:cNvSpPr>
            <a:spLocks noChangeArrowheads="1"/>
          </p:cNvSpPr>
          <p:nvPr/>
        </p:nvSpPr>
        <p:spPr bwMode="auto">
          <a:xfrm rot="13437464" flipH="1" flipV="1">
            <a:off x="2759075" y="839391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5"/>
          <p:cNvGrpSpPr/>
          <p:nvPr/>
        </p:nvGrpSpPr>
        <p:grpSpPr bwMode="auto">
          <a:xfrm>
            <a:off x="3429000" y="1028700"/>
            <a:ext cx="1150938" cy="2807494"/>
            <a:chOff x="2200" y="845"/>
            <a:chExt cx="725" cy="2358"/>
          </a:xfrm>
        </p:grpSpPr>
        <p:sp>
          <p:nvSpPr>
            <p:cNvPr id="18440" name="AutoShape 16"/>
            <p:cNvSpPr>
              <a:spLocks noChangeArrowheads="1"/>
            </p:cNvSpPr>
            <p:nvPr/>
          </p:nvSpPr>
          <p:spPr bwMode="auto">
            <a:xfrm>
              <a:off x="2405" y="845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solidFill>
              <a:srgbClr val="6600FF">
                <a:alpha val="9215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8441" name="AutoShape 17"/>
            <p:cNvSpPr>
              <a:spLocks noChangeArrowheads="1"/>
            </p:cNvSpPr>
            <p:nvPr/>
          </p:nvSpPr>
          <p:spPr bwMode="auto">
            <a:xfrm flipV="1">
              <a:off x="2402" y="2024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solidFill>
              <a:srgbClr val="66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CN" altLang="zh-CN"/>
            </a:p>
          </p:txBody>
        </p:sp>
        <p:sp>
          <p:nvSpPr>
            <p:cNvPr id="18442" name="Oval 18"/>
            <p:cNvSpPr>
              <a:spLocks noChangeArrowheads="1"/>
            </p:cNvSpPr>
            <p:nvPr/>
          </p:nvSpPr>
          <p:spPr bwMode="auto">
            <a:xfrm>
              <a:off x="2200" y="1654"/>
              <a:ext cx="725" cy="725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18443" name="Text Box 2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1" y="685801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33CC33"/>
                </a:solidFill>
                <a:ea typeface="华文行楷" panose="02010800040101010101" pitchFamily="2" charset="-122"/>
              </a:rPr>
              <a:t>继续</a:t>
            </a: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4572001" y="-1154907"/>
            <a:ext cx="1439863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8445" name="Oval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9600" y="514350"/>
            <a:ext cx="762000" cy="5143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 b="1">
                <a:hlinkClick r:id="rId2" action="ppaction://hlinksldjump"/>
              </a:rPr>
              <a:t>GO!</a:t>
            </a:r>
            <a:endParaRPr lang="en-US" altLang="zh-CN" sz="2400" b="1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1752600" y="4286251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rgbClr val="FF0000"/>
                </a:solidFill>
                <a:latin typeface="Monotype Corsiva" panose="03010101010201010101" pitchFamily="66" charset="0"/>
              </a:rPr>
              <a:t>            What colour is it</a:t>
            </a:r>
            <a:r>
              <a:rPr lang="en-US" altLang="zh-CN" sz="4000" b="1" i="1">
                <a:solidFill>
                  <a:srgbClr val="FF3300"/>
                </a:solidFill>
                <a:latin typeface="Monotype Corsiva" panose="03010101010201010101" pitchFamily="66" charset="0"/>
              </a:rPr>
              <a:t>?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75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908175" y="781050"/>
            <a:ext cx="4319588" cy="3239691"/>
          </a:xfrm>
          <a:prstGeom prst="ellipse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9459" name="Freeform 3"/>
          <p:cNvSpPr>
            <a:spLocks noChangeArrowheads="1"/>
          </p:cNvSpPr>
          <p:nvPr/>
        </p:nvSpPr>
        <p:spPr bwMode="auto">
          <a:xfrm rot="18909993">
            <a:off x="1685925" y="1991916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Freeform 4"/>
          <p:cNvSpPr>
            <a:spLocks noChangeArrowheads="1"/>
          </p:cNvSpPr>
          <p:nvPr/>
        </p:nvSpPr>
        <p:spPr bwMode="auto">
          <a:xfrm flipH="1">
            <a:off x="4038600" y="1200150"/>
            <a:ext cx="220980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Freeform 5"/>
          <p:cNvSpPr>
            <a:spLocks noChangeArrowheads="1"/>
          </p:cNvSpPr>
          <p:nvPr/>
        </p:nvSpPr>
        <p:spPr bwMode="auto">
          <a:xfrm rot="5427509" flipH="1">
            <a:off x="4026694" y="2450306"/>
            <a:ext cx="1624013" cy="1543050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Freeform 6"/>
          <p:cNvSpPr>
            <a:spLocks noChangeArrowheads="1"/>
          </p:cNvSpPr>
          <p:nvPr/>
        </p:nvSpPr>
        <p:spPr bwMode="auto">
          <a:xfrm rot="13437464" flipH="1" flipV="1">
            <a:off x="2759075" y="839391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Freeform 3"/>
          <p:cNvSpPr>
            <a:spLocks noChangeArrowheads="1"/>
          </p:cNvSpPr>
          <p:nvPr/>
        </p:nvSpPr>
        <p:spPr bwMode="auto">
          <a:xfrm>
            <a:off x="1905000" y="1243012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Freeform 6"/>
          <p:cNvSpPr>
            <a:spLocks noChangeArrowheads="1"/>
          </p:cNvSpPr>
          <p:nvPr/>
        </p:nvSpPr>
        <p:spPr bwMode="auto">
          <a:xfrm rot="16200000" flipH="1" flipV="1">
            <a:off x="4036218" y="778669"/>
            <a:ext cx="1624013" cy="1619250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Freeform 5"/>
          <p:cNvSpPr>
            <a:spLocks noChangeArrowheads="1"/>
          </p:cNvSpPr>
          <p:nvPr/>
        </p:nvSpPr>
        <p:spPr bwMode="auto">
          <a:xfrm rot="8115118" flipH="1">
            <a:off x="2709863" y="2757488"/>
            <a:ext cx="2341562" cy="1188244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0"/>
          <p:cNvGrpSpPr/>
          <p:nvPr/>
        </p:nvGrpSpPr>
        <p:grpSpPr bwMode="auto">
          <a:xfrm>
            <a:off x="3505200" y="971550"/>
            <a:ext cx="1150938" cy="2807494"/>
            <a:chOff x="2200" y="845"/>
            <a:chExt cx="725" cy="2358"/>
          </a:xfrm>
        </p:grpSpPr>
        <p:sp>
          <p:nvSpPr>
            <p:cNvPr id="19467" name="AutoShape 16"/>
            <p:cNvSpPr>
              <a:spLocks noChangeArrowheads="1"/>
            </p:cNvSpPr>
            <p:nvPr/>
          </p:nvSpPr>
          <p:spPr bwMode="auto">
            <a:xfrm rot="10800000">
              <a:off x="2400" y="1989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gradFill rotWithShape="1">
              <a:gsLst>
                <a:gs pos="0">
                  <a:srgbClr val="FF0000">
                    <a:alpha val="92000"/>
                  </a:srgbClr>
                </a:gs>
                <a:gs pos="100000">
                  <a:srgbClr val="F1F62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CN" altLang="zh-CN"/>
            </a:p>
          </p:txBody>
        </p:sp>
        <p:grpSp>
          <p:nvGrpSpPr>
            <p:cNvPr id="19468" name="Group 15"/>
            <p:cNvGrpSpPr/>
            <p:nvPr/>
          </p:nvGrpSpPr>
          <p:grpSpPr bwMode="auto">
            <a:xfrm>
              <a:off x="2200" y="845"/>
              <a:ext cx="725" cy="2358"/>
              <a:chOff x="2200" y="845"/>
              <a:chExt cx="725" cy="2358"/>
            </a:xfrm>
          </p:grpSpPr>
          <p:sp>
            <p:nvSpPr>
              <p:cNvPr id="19469" name="AutoShape 16"/>
              <p:cNvSpPr>
                <a:spLocks noChangeArrowheads="1"/>
              </p:cNvSpPr>
              <p:nvPr/>
            </p:nvSpPr>
            <p:spPr bwMode="auto">
              <a:xfrm>
                <a:off x="2405" y="845"/>
                <a:ext cx="317" cy="1179"/>
              </a:xfrm>
              <a:prstGeom prst="upArrow">
                <a:avLst>
                  <a:gd name="adj1" fmla="val 50000"/>
                  <a:gd name="adj2" fmla="val 92964"/>
                </a:avLst>
              </a:prstGeom>
              <a:gradFill rotWithShape="1">
                <a:gsLst>
                  <a:gs pos="0">
                    <a:srgbClr val="FF0000">
                      <a:alpha val="92000"/>
                    </a:srgbClr>
                  </a:gs>
                  <a:gs pos="100000">
                    <a:srgbClr val="F1F62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9470" name="AutoShape 17"/>
              <p:cNvSpPr>
                <a:spLocks noChangeArrowheads="1"/>
              </p:cNvSpPr>
              <p:nvPr/>
            </p:nvSpPr>
            <p:spPr bwMode="auto">
              <a:xfrm flipV="1">
                <a:off x="2402" y="2024"/>
                <a:ext cx="317" cy="1179"/>
              </a:xfrm>
              <a:prstGeom prst="upArrow">
                <a:avLst>
                  <a:gd name="adj1" fmla="val 50000"/>
                  <a:gd name="adj2" fmla="val 92964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zh-CN" altLang="zh-CN"/>
              </a:p>
            </p:txBody>
          </p:sp>
          <p:sp>
            <p:nvSpPr>
              <p:cNvPr id="19471" name="Oval 18"/>
              <p:cNvSpPr>
                <a:spLocks noChangeArrowheads="1"/>
              </p:cNvSpPr>
              <p:nvPr/>
            </p:nvSpPr>
            <p:spPr bwMode="auto">
              <a:xfrm>
                <a:off x="2200" y="1654"/>
                <a:ext cx="725" cy="725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</p:grpSp>
      <p:sp>
        <p:nvSpPr>
          <p:cNvPr id="19472" name="Text Box 2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1" y="628651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33CC33"/>
                </a:solidFill>
                <a:ea typeface="华文行楷" panose="02010800040101010101" pitchFamily="2" charset="-122"/>
              </a:rPr>
              <a:t>继续</a:t>
            </a:r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4572001" y="-1154907"/>
            <a:ext cx="1439863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9474" name="Oval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9600" y="514350"/>
            <a:ext cx="762000" cy="5143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 b="1"/>
              <a:t>GO!</a:t>
            </a:r>
          </a:p>
        </p:txBody>
      </p:sp>
      <p:sp>
        <p:nvSpPr>
          <p:cNvPr id="19475" name="AutoShape 17"/>
          <p:cNvSpPr>
            <a:spLocks noChangeArrowheads="1"/>
          </p:cNvSpPr>
          <p:nvPr/>
        </p:nvSpPr>
        <p:spPr bwMode="auto">
          <a:xfrm flipV="1">
            <a:off x="6853239" y="1975247"/>
            <a:ext cx="503237" cy="1403747"/>
          </a:xfrm>
          <a:prstGeom prst="upArrow">
            <a:avLst>
              <a:gd name="adj1" fmla="val 50000"/>
              <a:gd name="adj2" fmla="val 929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zh-CN"/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1752600" y="4286251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rgbClr val="FF0000"/>
                </a:solidFill>
                <a:latin typeface="Monotype Corsiva" panose="03010101010201010101" pitchFamily="66" charset="0"/>
              </a:rPr>
              <a:t>            What colour is it</a:t>
            </a:r>
            <a:r>
              <a:rPr lang="en-US" altLang="zh-CN" sz="4000" b="1" i="1">
                <a:solidFill>
                  <a:srgbClr val="FF3300"/>
                </a:solidFill>
                <a:latin typeface="Monotype Corsiva" panose="03010101010201010101" pitchFamily="66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908175" y="781050"/>
            <a:ext cx="4319588" cy="323969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0483" name="Freeform 3"/>
          <p:cNvSpPr>
            <a:spLocks noChangeArrowheads="1"/>
          </p:cNvSpPr>
          <p:nvPr/>
        </p:nvSpPr>
        <p:spPr bwMode="auto">
          <a:xfrm rot="18909993">
            <a:off x="1685925" y="1991916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Freeform 4"/>
          <p:cNvSpPr>
            <a:spLocks noChangeArrowheads="1"/>
          </p:cNvSpPr>
          <p:nvPr/>
        </p:nvSpPr>
        <p:spPr bwMode="auto">
          <a:xfrm flipH="1">
            <a:off x="4060825" y="1260872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Freeform 5"/>
          <p:cNvSpPr>
            <a:spLocks noChangeArrowheads="1"/>
          </p:cNvSpPr>
          <p:nvPr/>
        </p:nvSpPr>
        <p:spPr bwMode="auto">
          <a:xfrm rot="5427509" flipH="1">
            <a:off x="3998119" y="2440781"/>
            <a:ext cx="1624013" cy="1543050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Freeform 6"/>
          <p:cNvSpPr>
            <a:spLocks noChangeArrowheads="1"/>
          </p:cNvSpPr>
          <p:nvPr/>
        </p:nvSpPr>
        <p:spPr bwMode="auto">
          <a:xfrm rot="13437464" flipH="1" flipV="1">
            <a:off x="2759075" y="839391"/>
            <a:ext cx="2165350" cy="1157288"/>
          </a:xfrm>
          <a:custGeom>
            <a:avLst/>
            <a:gdLst>
              <a:gd name="T0" fmla="*/ 398 w 1364"/>
              <a:gd name="T1" fmla="*/ 0 h 972"/>
              <a:gd name="T2" fmla="*/ 1364 w 1364"/>
              <a:gd name="T3" fmla="*/ 972 h 972"/>
              <a:gd name="T4" fmla="*/ 0 w 1364"/>
              <a:gd name="T5" fmla="*/ 969 h 972"/>
              <a:gd name="T6" fmla="*/ 2 w 1364"/>
              <a:gd name="T7" fmla="*/ 892 h 972"/>
              <a:gd name="T8" fmla="*/ 42 w 1364"/>
              <a:gd name="T9" fmla="*/ 636 h 972"/>
              <a:gd name="T10" fmla="*/ 120 w 1364"/>
              <a:gd name="T11" fmla="*/ 417 h 972"/>
              <a:gd name="T12" fmla="*/ 176 w 1364"/>
              <a:gd name="T13" fmla="*/ 305 h 972"/>
              <a:gd name="T14" fmla="*/ 328 w 1364"/>
              <a:gd name="T15" fmla="*/ 81 h 972"/>
              <a:gd name="T16" fmla="*/ 398 w 1364"/>
              <a:gd name="T17" fmla="*/ 4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4" h="972">
                <a:moveTo>
                  <a:pt x="398" y="0"/>
                </a:moveTo>
                <a:lnTo>
                  <a:pt x="1364" y="972"/>
                </a:lnTo>
                <a:lnTo>
                  <a:pt x="0" y="969"/>
                </a:lnTo>
                <a:lnTo>
                  <a:pt x="2" y="892"/>
                </a:lnTo>
                <a:cubicBezTo>
                  <a:pt x="9" y="837"/>
                  <a:pt x="22" y="715"/>
                  <a:pt x="42" y="636"/>
                </a:cubicBezTo>
                <a:cubicBezTo>
                  <a:pt x="62" y="557"/>
                  <a:pt x="98" y="472"/>
                  <a:pt x="120" y="417"/>
                </a:cubicBezTo>
                <a:cubicBezTo>
                  <a:pt x="142" y="362"/>
                  <a:pt x="141" y="361"/>
                  <a:pt x="176" y="305"/>
                </a:cubicBezTo>
                <a:cubicBezTo>
                  <a:pt x="211" y="249"/>
                  <a:pt x="291" y="131"/>
                  <a:pt x="328" y="81"/>
                </a:cubicBezTo>
                <a:cubicBezTo>
                  <a:pt x="365" y="31"/>
                  <a:pt x="384" y="20"/>
                  <a:pt x="398" y="4"/>
                </a:cubicBez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3492500" y="1006079"/>
            <a:ext cx="1150938" cy="2807494"/>
            <a:chOff x="2200" y="845"/>
            <a:chExt cx="725" cy="2358"/>
          </a:xfrm>
        </p:grpSpPr>
        <p:sp>
          <p:nvSpPr>
            <p:cNvPr id="20488" name="AutoShape 16"/>
            <p:cNvSpPr>
              <a:spLocks noChangeArrowheads="1"/>
            </p:cNvSpPr>
            <p:nvPr/>
          </p:nvSpPr>
          <p:spPr bwMode="auto">
            <a:xfrm rot="10800000">
              <a:off x="2400" y="1968"/>
              <a:ext cx="317" cy="1179"/>
            </a:xfrm>
            <a:prstGeom prst="upArrow">
              <a:avLst>
                <a:gd name="adj1" fmla="val 50000"/>
                <a:gd name="adj2" fmla="val 92964"/>
              </a:avLst>
            </a:prstGeom>
            <a:gradFill rotWithShape="1">
              <a:gsLst>
                <a:gs pos="0">
                  <a:srgbClr val="FF0000">
                    <a:alpha val="92000"/>
                  </a:srgbClr>
                </a:gs>
                <a:gs pos="100000">
                  <a:srgbClr val="76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CN" altLang="zh-CN"/>
            </a:p>
          </p:txBody>
        </p:sp>
        <p:grpSp>
          <p:nvGrpSpPr>
            <p:cNvPr id="20489" name="Group 15"/>
            <p:cNvGrpSpPr/>
            <p:nvPr/>
          </p:nvGrpSpPr>
          <p:grpSpPr bwMode="auto">
            <a:xfrm>
              <a:off x="2200" y="845"/>
              <a:ext cx="725" cy="2358"/>
              <a:chOff x="2200" y="845"/>
              <a:chExt cx="725" cy="2358"/>
            </a:xfrm>
          </p:grpSpPr>
          <p:sp>
            <p:nvSpPr>
              <p:cNvPr id="20490" name="AutoShape 16"/>
              <p:cNvSpPr>
                <a:spLocks noChangeArrowheads="1"/>
              </p:cNvSpPr>
              <p:nvPr/>
            </p:nvSpPr>
            <p:spPr bwMode="auto">
              <a:xfrm>
                <a:off x="2405" y="845"/>
                <a:ext cx="317" cy="1179"/>
              </a:xfrm>
              <a:prstGeom prst="upArrow">
                <a:avLst>
                  <a:gd name="adj1" fmla="val 50000"/>
                  <a:gd name="adj2" fmla="val 92964"/>
                </a:avLst>
              </a:prstGeom>
              <a:gradFill rotWithShape="1">
                <a:gsLst>
                  <a:gs pos="0">
                    <a:srgbClr val="FF0000">
                      <a:alpha val="92000"/>
                    </a:srgbClr>
                  </a:gs>
                  <a:gs pos="100000">
                    <a:srgbClr val="76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0491" name="AutoShape 17"/>
              <p:cNvSpPr>
                <a:spLocks noChangeArrowheads="1"/>
              </p:cNvSpPr>
              <p:nvPr/>
            </p:nvSpPr>
            <p:spPr bwMode="auto">
              <a:xfrm flipV="1">
                <a:off x="2402" y="2024"/>
                <a:ext cx="317" cy="1179"/>
              </a:xfrm>
              <a:prstGeom prst="upArrow">
                <a:avLst>
                  <a:gd name="adj1" fmla="val 50000"/>
                  <a:gd name="adj2" fmla="val 92964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0492" name="Oval 18"/>
              <p:cNvSpPr>
                <a:spLocks noChangeArrowheads="1"/>
              </p:cNvSpPr>
              <p:nvPr/>
            </p:nvSpPr>
            <p:spPr bwMode="auto">
              <a:xfrm>
                <a:off x="2200" y="1654"/>
                <a:ext cx="725" cy="725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</p:grpSp>
      <p:sp>
        <p:nvSpPr>
          <p:cNvPr id="20493" name="Oval 23"/>
          <p:cNvSpPr>
            <a:spLocks noChangeArrowheads="1"/>
          </p:cNvSpPr>
          <p:nvPr/>
        </p:nvSpPr>
        <p:spPr bwMode="auto">
          <a:xfrm>
            <a:off x="4572001" y="-1154907"/>
            <a:ext cx="1439863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0494" name="AutoShape 17"/>
          <p:cNvSpPr>
            <a:spLocks noChangeArrowheads="1"/>
          </p:cNvSpPr>
          <p:nvPr/>
        </p:nvSpPr>
        <p:spPr bwMode="auto">
          <a:xfrm rot="10800000" flipV="1">
            <a:off x="6192839" y="970360"/>
            <a:ext cx="503237" cy="1403747"/>
          </a:xfrm>
          <a:prstGeom prst="upArrow">
            <a:avLst>
              <a:gd name="adj1" fmla="val 50000"/>
              <a:gd name="adj2" fmla="val 929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9648" name="WordArt 16"/>
          <p:cNvSpPr>
            <a:spLocks noChangeArrowheads="1" noChangeShapeType="1" noTextEdit="1"/>
          </p:cNvSpPr>
          <p:nvPr/>
        </p:nvSpPr>
        <p:spPr bwMode="auto">
          <a:xfrm>
            <a:off x="381000" y="1314450"/>
            <a:ext cx="8229600" cy="2514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OVER! Well done</a:t>
            </a:r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！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752600" y="4286251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rgbClr val="FF0000"/>
                </a:solidFill>
                <a:latin typeface="Monotype Corsiva" panose="03010101010201010101" pitchFamily="66" charset="0"/>
              </a:rPr>
              <a:t>            What colour is it</a:t>
            </a:r>
            <a:r>
              <a:rPr lang="en-US" altLang="zh-CN" sz="4000" b="1" i="1">
                <a:solidFill>
                  <a:srgbClr val="FF3300"/>
                </a:solidFill>
                <a:latin typeface="Monotype Corsiva" panose="03010101010201010101" pitchFamily="66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105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79614" y="681037"/>
            <a:ext cx="66246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4800" b="1">
                <a:latin typeface="Times New Roman" panose="02020603050405020304" pitchFamily="18" charset="0"/>
              </a:rPr>
              <a:t>Look! This is </a:t>
            </a:r>
            <a:r>
              <a:rPr lang="en-US" altLang="zh-CN" sz="4800" b="1">
                <a:latin typeface="Times New Roman" panose="02020603050405020304" pitchFamily="18" charset="0"/>
              </a:rPr>
              <a:t>my flag.</a:t>
            </a:r>
          </a:p>
          <a:p>
            <a:pPr>
              <a:lnSpc>
                <a:spcPct val="150000"/>
              </a:lnSpc>
            </a:pPr>
            <a:r>
              <a:rPr lang="zh-CN" altLang="en-US" sz="4800" b="1">
                <a:latin typeface="Times New Roman" panose="02020603050405020304" pitchFamily="18" charset="0"/>
              </a:rPr>
              <a:t>It</a:t>
            </a:r>
            <a:r>
              <a:rPr lang="zh-CN" altLang="en-US" sz="4800" b="1"/>
              <a:t>’</a:t>
            </a:r>
            <a:r>
              <a:rPr lang="zh-CN" altLang="en-US" sz="4800" b="1">
                <a:latin typeface="Times New Roman" panose="02020603050405020304" pitchFamily="18" charset="0"/>
              </a:rPr>
              <a:t>s... </a:t>
            </a:r>
            <a:r>
              <a:rPr lang="en-US" altLang="zh-CN" sz="4800" b="1">
                <a:latin typeface="Times New Roman" panose="02020603050405020304" pitchFamily="18" charset="0"/>
              </a:rPr>
              <a:t>, ...and...</a:t>
            </a:r>
          </a:p>
          <a:p>
            <a:pPr>
              <a:lnSpc>
                <a:spcPct val="150000"/>
              </a:lnSpc>
            </a:pPr>
            <a:r>
              <a:rPr lang="en-US" altLang="zh-CN" sz="4800" b="1">
                <a:latin typeface="Times New Roman" panose="02020603050405020304" pitchFamily="18" charset="0"/>
              </a:rPr>
              <a:t>It</a:t>
            </a:r>
            <a:r>
              <a:rPr lang="en-US" altLang="zh-CN" sz="4800" b="1"/>
              <a:t>’</a:t>
            </a:r>
            <a:r>
              <a:rPr lang="en-US" altLang="zh-CN" sz="4800" b="1">
                <a:latin typeface="Times New Roman" panose="02020603050405020304" pitchFamily="18" charset="0"/>
              </a:rPr>
              <a:t>s nice/ cool .</a:t>
            </a:r>
          </a:p>
        </p:txBody>
      </p:sp>
      <p:grpSp>
        <p:nvGrpSpPr>
          <p:cNvPr id="22530" name="Group 11"/>
          <p:cNvGrpSpPr/>
          <p:nvPr/>
        </p:nvGrpSpPr>
        <p:grpSpPr bwMode="auto">
          <a:xfrm>
            <a:off x="250825" y="2625328"/>
            <a:ext cx="1771650" cy="2337197"/>
            <a:chOff x="0" y="2160"/>
            <a:chExt cx="1116" cy="1963"/>
          </a:xfrm>
        </p:grpSpPr>
        <p:pic>
          <p:nvPicPr>
            <p:cNvPr id="22531" name="Picture 4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51"/>
              <a:ext cx="873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2" name="Picture 10" descr="u=3504161436,2270015695&amp;fm=21&amp;gp=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68" y="2160"/>
              <a:ext cx="74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2362258" y="1504978"/>
            <a:ext cx="42855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04800"/>
            <a:r>
              <a:rPr lang="en-US" altLang="zh-CN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have a….</a:t>
            </a:r>
            <a:endParaRPr lang="en-US" altLang="zh-CN" sz="4800" b="1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indent="304800"/>
            <a:r>
              <a:rPr lang="en-US" altLang="zh-CN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It’s…and ….</a:t>
            </a:r>
          </a:p>
          <a:p>
            <a:pPr indent="304800"/>
            <a:r>
              <a:rPr lang="en-US" altLang="zh-CN" sz="4800" b="1" i="1" dirty="0">
                <a:solidFill>
                  <a:srgbClr val="E92605"/>
                </a:solidFill>
                <a:latin typeface="Times New Roman" panose="02020603050405020304" pitchFamily="18" charset="0"/>
              </a:rPr>
              <a:t>It’s nice/lovely.</a:t>
            </a:r>
          </a:p>
          <a:p>
            <a:pPr indent="304800"/>
            <a:r>
              <a:rPr lang="en-US" altLang="zh-CN" sz="4800" b="1" i="1" dirty="0">
                <a:solidFill>
                  <a:srgbClr val="E92605"/>
                </a:solidFill>
                <a:latin typeface="Times New Roman" panose="02020603050405020304" pitchFamily="18" charset="0"/>
              </a:rPr>
              <a:t>  I love it</a:t>
            </a:r>
            <a:r>
              <a:rPr lang="zh-CN" altLang="en-US" sz="4800" b="1" i="1" dirty="0">
                <a:solidFill>
                  <a:srgbClr val="E92605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62100" y="438206"/>
            <a:ext cx="7848394" cy="130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Comic Sans MS" panose="030F0702030302020204" pitchFamily="66" charset="0"/>
                <a:ea typeface="楷体_GB2312" pitchFamily="49" charset="-122"/>
              </a:rPr>
              <a:t>在小组内介绍一下自己的物品</a:t>
            </a:r>
            <a:r>
              <a:rPr lang="zh-CN" altLang="en-US" sz="2800" b="1" dirty="0" smtClean="0">
                <a:latin typeface="Comic Sans MS" panose="030F0702030302020204" pitchFamily="66" charset="0"/>
                <a:ea typeface="楷体_GB2312" pitchFamily="49" charset="-122"/>
              </a:rPr>
              <a:t>，说说</a:t>
            </a:r>
            <a:r>
              <a:rPr lang="zh-CN" altLang="en-US" sz="2800" b="1" dirty="0">
                <a:latin typeface="Comic Sans MS" panose="030F0702030302020204" pitchFamily="66" charset="0"/>
                <a:ea typeface="楷体_GB2312" pitchFamily="49" charset="-122"/>
              </a:rPr>
              <a:t>它是什么颜色的。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20089167590124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1200" y="291465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WordArt 9"/>
          <p:cNvSpPr>
            <a:spLocks noChangeArrowheads="1" noChangeShapeType="1" noTextEdit="1"/>
          </p:cNvSpPr>
          <p:nvPr/>
        </p:nvSpPr>
        <p:spPr bwMode="auto">
          <a:xfrm>
            <a:off x="1371600" y="171450"/>
            <a:ext cx="5867400" cy="1714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E92605"/>
                </a:solidFill>
                <a:latin typeface="Comic Sans MS" panose="030F0702030302020204"/>
              </a:rPr>
              <a:t>Summary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E92605"/>
              </a:solidFill>
              <a:latin typeface="Comic Sans MS" panose="030F0702030302020204"/>
            </a:endParaRP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1447800" y="1543050"/>
            <a:ext cx="58272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/>
              <a:t>这节课你学到了什么？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1" y="171450"/>
            <a:ext cx="30003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i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Homework:</a:t>
            </a:r>
            <a:endParaRPr lang="zh-CN" altLang="en-US" sz="4800" b="1" i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0" y="682079"/>
            <a:ext cx="8763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r>
              <a:rPr lang="en-US" altLang="zh-CN" sz="4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      Listen and repeat the text.</a:t>
            </a:r>
          </a:p>
          <a:p>
            <a:pPr marL="342900" indent="-342900" algn="ctr"/>
            <a:r>
              <a:rPr lang="zh-CN" altLang="en-US" sz="2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（听音跟读课文。）</a:t>
            </a:r>
          </a:p>
          <a:p>
            <a:pPr marL="342900" indent="-342900" algn="ctr"/>
            <a:r>
              <a:rPr lang="zh-CN" altLang="en-US" sz="4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4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Find the colours in your life </a:t>
            </a:r>
          </a:p>
          <a:p>
            <a:pPr marL="342900" indent="-342900" algn="ctr"/>
            <a:r>
              <a:rPr lang="en-US" altLang="zh-CN" sz="4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and talk with your friend.</a:t>
            </a:r>
          </a:p>
          <a:p>
            <a:pPr marL="342900" indent="-342900" algn="ctr"/>
            <a:r>
              <a:rPr lang="zh-CN" altLang="en-US" sz="2000" i="1" dirty="0">
                <a:solidFill>
                  <a:srgbClr val="841677"/>
                </a:solidFill>
                <a:latin typeface="Times New Roman" panose="02020603050405020304" pitchFamily="18" charset="0"/>
              </a:rPr>
              <a:t>（和你的朋友一起谈论生活中的颜色）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914400" y="85725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04800" y="182880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914400" y="182880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0" y="337185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533400" y="337185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1066800" y="3371850"/>
            <a:ext cx="457200" cy="3429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 sz="1400"/>
          </a:p>
        </p:txBody>
      </p:sp>
      <p:sp>
        <p:nvSpPr>
          <p:cNvPr id="27658" name="Text Box 15"/>
          <p:cNvSpPr txBox="1">
            <a:spLocks noChangeArrowheads="1"/>
          </p:cNvSpPr>
          <p:nvPr/>
        </p:nvSpPr>
        <p:spPr bwMode="auto">
          <a:xfrm>
            <a:off x="1600278" y="3258897"/>
            <a:ext cx="510165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i="1" dirty="0">
                <a:solidFill>
                  <a:srgbClr val="86146E"/>
                </a:solidFill>
                <a:latin typeface="Times New Roman" panose="02020603050405020304" pitchFamily="18" charset="0"/>
              </a:rPr>
              <a:t>Other choices:</a:t>
            </a:r>
          </a:p>
          <a:p>
            <a:r>
              <a:rPr lang="en-US" altLang="zh-CN" sz="4000" i="1" dirty="0">
                <a:solidFill>
                  <a:srgbClr val="86146E"/>
                </a:solidFill>
                <a:latin typeface="Times New Roman" panose="02020603050405020304" pitchFamily="18" charset="0"/>
              </a:rPr>
              <a:t>Draw and make a </a:t>
            </a:r>
            <a:r>
              <a:rPr lang="en-US" altLang="zh-CN" sz="4000" i="1" dirty="0" smtClean="0">
                <a:solidFill>
                  <a:srgbClr val="86146E"/>
                </a:solidFill>
                <a:latin typeface="Times New Roman" panose="02020603050405020304" pitchFamily="18" charset="0"/>
              </a:rPr>
              <a:t>story </a:t>
            </a:r>
            <a:endParaRPr lang="en-US" altLang="zh-CN" sz="4000" i="1" dirty="0">
              <a:solidFill>
                <a:srgbClr val="86146E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228600" y="285751"/>
            <a:ext cx="8713788" cy="4698206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6147" name="Picture 4" descr="魔术师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190750" cy="161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533400" y="114300"/>
            <a:ext cx="8229600" cy="1714500"/>
          </a:xfrm>
          <a:prstGeom prst="cloudCallout">
            <a:avLst>
              <a:gd name="adj1" fmla="val -36736"/>
              <a:gd name="adj2" fmla="val 207292"/>
            </a:avLst>
          </a:prstGeom>
          <a:solidFill>
            <a:schemeClr val="bg1"/>
          </a:solidFill>
          <a:ln w="25400">
            <a:pattFill prst="pct75">
              <a:fgClr>
                <a:srgbClr val="3366FF"/>
              </a:fgClr>
              <a:bgClr>
                <a:srgbClr val="FFFFFF"/>
              </a:bgClr>
            </a:pattFill>
            <a:round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6149" name="矩形 8"/>
          <p:cNvSpPr>
            <a:spLocks noChangeArrowheads="1"/>
          </p:cNvSpPr>
          <p:nvPr/>
        </p:nvSpPr>
        <p:spPr bwMode="auto">
          <a:xfrm>
            <a:off x="1143000" y="400050"/>
            <a:ext cx="7086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Look! Jenny and </a:t>
            </a:r>
            <a:r>
              <a:rPr lang="zh-CN" altLang="en-US" sz="2800" b="1" dirty="0">
                <a:latin typeface="Times New Roman" panose="02020603050405020304" pitchFamily="18" charset="0"/>
              </a:rPr>
              <a:t>Li 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talking about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800" b="1" dirty="0">
                <a:solidFill>
                  <a:srgbClr val="00CC66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800" b="1" dirty="0">
                <a:latin typeface="Times New Roman" panose="02020603050405020304" pitchFamily="18" charset="0"/>
              </a:rPr>
              <a:t>u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 of national flag</a:t>
            </a:r>
            <a:r>
              <a:rPr lang="en-US" altLang="zh-CN" sz="2800" b="1" dirty="0">
                <a:latin typeface="Times New Roman" panose="02020603050405020304" pitchFamily="18" charset="0"/>
              </a:rPr>
              <a:t>s.         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Jenny </a:t>
            </a:r>
            <a:r>
              <a:rPr lang="zh-CN" altLang="en-US" sz="2800" b="1" dirty="0">
                <a:latin typeface="Times New Roman" panose="02020603050405020304" pitchFamily="18" charset="0"/>
              </a:rPr>
              <a:t>和 </a:t>
            </a:r>
            <a:r>
              <a:rPr lang="en-US" altLang="zh-CN" sz="2800" b="1" dirty="0">
                <a:latin typeface="Times New Roman" panose="02020603050405020304" pitchFamily="18" charset="0"/>
              </a:rPr>
              <a:t>Li Ming</a:t>
            </a:r>
            <a:r>
              <a:rPr lang="zh-CN" altLang="en-US" sz="2800" b="1" dirty="0">
                <a:latin typeface="Times New Roman" panose="02020603050405020304" pitchFamily="18" charset="0"/>
              </a:rPr>
              <a:t>正在讨论国旗的颜色。)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362200" y="2057400"/>
            <a:ext cx="4419600" cy="11430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3"/>
          <p:cNvSpPr txBox="1">
            <a:spLocks noChangeArrowheads="1"/>
          </p:cNvSpPr>
          <p:nvPr/>
        </p:nvSpPr>
        <p:spPr bwMode="auto">
          <a:xfrm>
            <a:off x="2209800" y="51435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What colour is it</a:t>
            </a:r>
            <a:r>
              <a:rPr lang="zh-CN" altLang="en-US" sz="4800" b="1" i="1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1" y="3543300"/>
            <a:ext cx="6569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It’s </a:t>
            </a:r>
            <a:r>
              <a:rPr lang="en-US" altLang="zh-CN" sz="4800" b="1" i="1" u="sng">
                <a:latin typeface="Times New Roman" panose="02020603050405020304" pitchFamily="18" charset="0"/>
              </a:rPr>
              <a:t>        </a:t>
            </a:r>
            <a:r>
              <a:rPr lang="en-US" altLang="zh-CN" sz="4800" b="1" i="1">
                <a:latin typeface="Times New Roman" panose="02020603050405020304" pitchFamily="18" charset="0"/>
              </a:rPr>
              <a:t> and  </a:t>
            </a:r>
            <a:r>
              <a:rPr lang="en-US" altLang="zh-CN" sz="4800" b="1" i="1" u="sng">
                <a:latin typeface="Times New Roman" panose="02020603050405020304" pitchFamily="18" charset="0"/>
              </a:rPr>
              <a:t>          </a:t>
            </a:r>
            <a:r>
              <a:rPr lang="en-US" altLang="zh-CN" sz="4800" b="1" i="1">
                <a:latin typeface="Times New Roman" panose="02020603050405020304" pitchFamily="18" charset="0"/>
              </a:rPr>
              <a:t> .</a:t>
            </a:r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2878932"/>
            <a:ext cx="1733550" cy="226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67001" y="3371850"/>
            <a:ext cx="1003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029201" y="3314700"/>
            <a:ext cx="179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solidFill>
                  <a:srgbClr val="FFFF00"/>
                </a:solidFill>
                <a:latin typeface="Times New Roman" panose="02020603050405020304" pitchFamily="18" charset="0"/>
              </a:rPr>
              <a:t>yellow</a:t>
            </a:r>
          </a:p>
        </p:txBody>
      </p:sp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71450"/>
            <a:ext cx="20224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6096000" y="2057400"/>
            <a:ext cx="251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3"/>
          <p:cNvSpPr txBox="1">
            <a:spLocks noChangeArrowheads="1"/>
          </p:cNvSpPr>
          <p:nvPr/>
        </p:nvSpPr>
        <p:spPr bwMode="auto">
          <a:xfrm>
            <a:off x="2209801" y="3543300"/>
            <a:ext cx="6569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It’s ___ and _____.</a:t>
            </a:r>
          </a:p>
          <a:p>
            <a:r>
              <a:rPr lang="en-US" altLang="zh-CN" sz="4800" b="1" i="1">
                <a:latin typeface="Times New Roman" panose="02020603050405020304" pitchFamily="18" charset="0"/>
              </a:rPr>
              <a:t>                      </a:t>
            </a:r>
            <a:endParaRPr lang="en-US" altLang="zh-CN" sz="40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5562600" y="3486150"/>
            <a:ext cx="121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white</a:t>
            </a:r>
            <a:endParaRPr lang="zh-CN" altLang="en-US" sz="3600" b="1" i="1" kern="1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362200" y="57150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What colour is it</a:t>
            </a:r>
            <a:r>
              <a:rPr lang="zh-CN" altLang="en-US" sz="4800" b="1" i="1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200400" y="3371850"/>
            <a:ext cx="11079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pic>
        <p:nvPicPr>
          <p:cNvPr id="922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71450"/>
            <a:ext cx="20224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0450" y="2878932"/>
            <a:ext cx="1733550" cy="226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1371601"/>
            <a:ext cx="3657600" cy="175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1371601"/>
            <a:ext cx="3505200" cy="16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9"/>
          <p:cNvSpPr txBox="1">
            <a:spLocks noChangeArrowheads="1"/>
          </p:cNvSpPr>
          <p:nvPr/>
        </p:nvSpPr>
        <p:spPr bwMode="auto">
          <a:xfrm>
            <a:off x="6477000" y="19431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12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5"/>
          <p:cNvSpPr txBox="1">
            <a:spLocks noChangeArrowheads="1"/>
          </p:cNvSpPr>
          <p:nvPr/>
        </p:nvSpPr>
        <p:spPr bwMode="auto">
          <a:xfrm>
            <a:off x="1143000" y="371475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It’s____,____ and ____.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1" y="3714750"/>
            <a:ext cx="1003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429001" y="3714750"/>
            <a:ext cx="1279517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blue</a:t>
            </a:r>
          </a:p>
        </p:txBody>
      </p:sp>
      <p:sp>
        <p:nvSpPr>
          <p:cNvPr id="10245" name="WordArt 9"/>
          <p:cNvSpPr>
            <a:spLocks noChangeArrowheads="1" noChangeShapeType="1" noTextEdit="1"/>
          </p:cNvSpPr>
          <p:nvPr/>
        </p:nvSpPr>
        <p:spPr bwMode="auto">
          <a:xfrm>
            <a:off x="5943600" y="3714750"/>
            <a:ext cx="121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white</a:t>
            </a:r>
            <a:endParaRPr lang="zh-CN" altLang="en-US" sz="3600" b="1" i="1" kern="1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09800" y="57150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What colour is it</a:t>
            </a:r>
            <a:r>
              <a:rPr lang="zh-CN" altLang="en-US" sz="4800" b="1" i="1">
                <a:latin typeface="Times New Roman" panose="02020603050405020304" pitchFamily="18" charset="0"/>
              </a:rPr>
              <a:t>？</a:t>
            </a:r>
          </a:p>
        </p:txBody>
      </p:sp>
      <p:pic>
        <p:nvPicPr>
          <p:cNvPr id="10246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0450" y="2878932"/>
            <a:ext cx="1733550" cy="226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71450"/>
            <a:ext cx="20224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6477000" y="21717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02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2998"/>
            <a:ext cx="85344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4800" dirty="0" smtClean="0">
                <a:hlinkClick r:id="rId2" action="ppaction://hlinkfile"/>
              </a:rPr>
              <a:t>Listen, point and imitate: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000" dirty="0" smtClean="0"/>
              <a:t>（听音指读，注意模仿语音语调）</a:t>
            </a:r>
          </a:p>
        </p:txBody>
      </p:sp>
      <p:pic>
        <p:nvPicPr>
          <p:cNvPr id="11266" name="Picture 3" descr="20089167590124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5200" y="1943100"/>
            <a:ext cx="38163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5" descr="01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66800" y="228600"/>
            <a:ext cx="40386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04800" y="0"/>
            <a:ext cx="8534400" cy="800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r>
              <a:rPr lang="en-US" altLang="zh-CN" sz="3600" b="1" dirty="0">
                <a:solidFill>
                  <a:srgbClr val="0099FF"/>
                </a:solidFill>
                <a:latin typeface="Times New Roman" panose="02020603050405020304" pitchFamily="18" charset="0"/>
                <a:ea typeface="楷体_GB2312" pitchFamily="49" charset="-122"/>
              </a:rPr>
              <a:t>Read in roles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2800" b="1" dirty="0">
                <a:solidFill>
                  <a:srgbClr val="0099FF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0099FF"/>
                </a:solidFill>
                <a:latin typeface="楷体_GB2312" pitchFamily="49" charset="-122"/>
                <a:ea typeface="楷体_GB2312" pitchFamily="49" charset="-122"/>
              </a:rPr>
              <a:t>分角色朗读</a:t>
            </a:r>
            <a:r>
              <a:rPr lang="en-US" altLang="zh-CN" sz="2800" b="1" dirty="0">
                <a:solidFill>
                  <a:srgbClr val="0099FF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pic>
        <p:nvPicPr>
          <p:cNvPr id="12294" name="Picture 8" descr="015_副本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1" y="3243262"/>
            <a:ext cx="1368425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2133600" y="85725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 dirty="0">
                <a:latin typeface="Times New Roman" panose="02020603050405020304" pitchFamily="18" charset="0"/>
              </a:rPr>
              <a:t>What colour is it</a:t>
            </a:r>
            <a:r>
              <a:rPr lang="zh-CN" altLang="en-US" sz="4800" b="1" i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2299" name="Text Box 3"/>
          <p:cNvSpPr txBox="1">
            <a:spLocks noChangeArrowheads="1"/>
          </p:cNvSpPr>
          <p:nvPr/>
        </p:nvSpPr>
        <p:spPr bwMode="auto">
          <a:xfrm>
            <a:off x="1447801" y="3714750"/>
            <a:ext cx="6569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 dirty="0">
                <a:latin typeface="Times New Roman" panose="02020603050405020304" pitchFamily="18" charset="0"/>
              </a:rPr>
              <a:t>It’s ___ and _____.</a:t>
            </a:r>
          </a:p>
          <a:p>
            <a:r>
              <a:rPr lang="en-US" altLang="zh-CN" sz="4800" b="1" i="1" dirty="0">
                <a:latin typeface="Times New Roman" panose="02020603050405020304" pitchFamily="18" charset="0"/>
              </a:rPr>
              <a:t>                      </a:t>
            </a:r>
            <a:endParaRPr lang="en-US" altLang="zh-CN" sz="40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857250"/>
            <a:ext cx="19304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00101"/>
            <a:ext cx="6172200" cy="372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6" name="Picture 18" descr="3 意大利_副本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914400"/>
            <a:ext cx="6019800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3"/>
          <p:cNvSpPr>
            <a:spLocks noChangeArrowheads="1" noChangeShapeType="1" noTextEdit="1"/>
          </p:cNvSpPr>
          <p:nvPr/>
        </p:nvSpPr>
        <p:spPr bwMode="auto">
          <a:xfrm>
            <a:off x="381000" y="171450"/>
            <a:ext cx="24765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Let's talk.</a:t>
            </a:r>
            <a:endParaRPr lang="zh-CN" altLang="en-US" sz="48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3 意大利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657350"/>
            <a:ext cx="3124200" cy="186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1" y="1352550"/>
            <a:ext cx="14382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1981200" y="57150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What colour is it</a:t>
            </a:r>
            <a:r>
              <a:rPr lang="zh-CN" altLang="en-US" sz="4800" b="1" i="1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752600" y="382905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i="1">
                <a:latin typeface="Times New Roman" panose="02020603050405020304" pitchFamily="18" charset="0"/>
              </a:rPr>
              <a:t>It’s……and …...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285</Words>
  <Application>Microsoft Office PowerPoint</Application>
  <PresentationFormat>全屏显示(16:9)</PresentationFormat>
  <Paragraphs>68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黑体</vt:lpstr>
      <vt:lpstr>华文行楷</vt:lpstr>
      <vt:lpstr>华文琥珀</vt:lpstr>
      <vt:lpstr>楷体_GB2312</vt:lpstr>
      <vt:lpstr>宋体</vt:lpstr>
      <vt:lpstr>微软雅黑</vt:lpstr>
      <vt:lpstr>幼圆</vt:lpstr>
      <vt:lpstr>Arial</vt:lpstr>
      <vt:lpstr>Calibri</vt:lpstr>
      <vt:lpstr>Comic Sans MS</vt:lpstr>
      <vt:lpstr>Franklin Gothic Book</vt:lpstr>
      <vt:lpstr>Monotype Corsiva</vt:lpstr>
      <vt:lpstr>Perpetua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Listen, point and imitate: （听音指读，注意模仿语音语调）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2013-11-02T03:26:00Z</dcterms:created>
  <dcterms:modified xsi:type="dcterms:W3CDTF">2023-01-17T02:46:10Z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D967B1155F8942E093EA17291F943037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