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4" r:id="rId4"/>
    <p:sldId id="273" r:id="rId5"/>
    <p:sldId id="270" r:id="rId6"/>
    <p:sldId id="272" r:id="rId7"/>
    <p:sldId id="271" r:id="rId8"/>
    <p:sldId id="269" r:id="rId9"/>
    <p:sldId id="268" r:id="rId10"/>
    <p:sldId id="266" r:id="rId11"/>
    <p:sldId id="267" r:id="rId12"/>
    <p:sldId id="265" r:id="rId13"/>
    <p:sldId id="264" r:id="rId14"/>
    <p:sldId id="263" r:id="rId15"/>
    <p:sldId id="262" r:id="rId16"/>
    <p:sldId id="261" r:id="rId17"/>
    <p:sldId id="276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934ACE-3410-4395-BFBD-207A382ECB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C8693B-50A9-4C71-A26A-CB0C494169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C0AADC1-B7ED-4845-B6D5-AB11BFCEEB84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" name="组合 35"/>
          <p:cNvGrpSpPr/>
          <p:nvPr/>
        </p:nvGrpSpPr>
        <p:grpSpPr bwMode="auto">
          <a:xfrm>
            <a:off x="6838950" y="0"/>
            <a:ext cx="2306638" cy="2447925"/>
            <a:chOff x="6440898" y="0"/>
            <a:chExt cx="2704943" cy="2870458"/>
          </a:xfrm>
        </p:grpSpPr>
        <p:sp>
          <p:nvSpPr>
            <p:cNvPr id="20" name="任意多边形 19"/>
            <p:cNvSpPr/>
            <p:nvPr userDrawn="1"/>
          </p:nvSpPr>
          <p:spPr>
            <a:xfrm rot="10800000">
              <a:off x="6440898" y="0"/>
              <a:ext cx="2544843" cy="2192866"/>
            </a:xfrm>
            <a:custGeom>
              <a:avLst/>
              <a:gdLst>
                <a:gd name="connsiteX0" fmla="*/ 2544429 w 2544429"/>
                <a:gd name="connsiteY0" fmla="*/ 2193473 h 2193473"/>
                <a:gd name="connsiteX1" fmla="*/ 0 w 2544429"/>
                <a:gd name="connsiteY1" fmla="*/ 2193473 h 2193473"/>
                <a:gd name="connsiteX2" fmla="*/ 1272214 w 2544429"/>
                <a:gd name="connsiteY2" fmla="*/ 0 h 21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任意多边形 20"/>
            <p:cNvSpPr/>
            <p:nvPr userDrawn="1"/>
          </p:nvSpPr>
          <p:spPr>
            <a:xfrm rot="10800000">
              <a:off x="7334478" y="160090"/>
              <a:ext cx="1811363" cy="2164944"/>
            </a:xfrm>
            <a:custGeom>
              <a:avLst/>
              <a:gdLst>
                <a:gd name="connsiteX0" fmla="*/ 1812046 w 1812046"/>
                <a:gd name="connsiteY0" fmla="*/ 2165347 h 2165347"/>
                <a:gd name="connsiteX1" fmla="*/ 0 w 1812046"/>
                <a:gd name="connsiteY1" fmla="*/ 2165347 h 2165347"/>
                <a:gd name="connsiteX2" fmla="*/ 0 w 1812046"/>
                <a:gd name="connsiteY2" fmla="*/ 958870 h 2165347"/>
                <a:gd name="connsiteX3" fmla="*/ 556145 w 1812046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等腰三角形 21"/>
            <p:cNvSpPr/>
            <p:nvPr userDrawn="1"/>
          </p:nvSpPr>
          <p:spPr>
            <a:xfrm rot="10800000">
              <a:off x="7712389" y="361134"/>
              <a:ext cx="1416697" cy="1221155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等腰三角形 22"/>
            <p:cNvSpPr/>
            <p:nvPr userDrawn="1"/>
          </p:nvSpPr>
          <p:spPr>
            <a:xfrm rot="10800000">
              <a:off x="7129700" y="1623242"/>
              <a:ext cx="662739" cy="569624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等腰三角形 23"/>
            <p:cNvSpPr/>
            <p:nvPr userDrawn="1"/>
          </p:nvSpPr>
          <p:spPr>
            <a:xfrm rot="10800000">
              <a:off x="8786547" y="2042084"/>
              <a:ext cx="230842" cy="199182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等腰三角形 24"/>
            <p:cNvSpPr/>
            <p:nvPr userDrawn="1"/>
          </p:nvSpPr>
          <p:spPr>
            <a:xfrm rot="10800000">
              <a:off x="8079129" y="2671276"/>
              <a:ext cx="230842" cy="199182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等腰三角形 25"/>
            <p:cNvSpPr/>
            <p:nvPr userDrawn="1"/>
          </p:nvSpPr>
          <p:spPr>
            <a:xfrm rot="10800000">
              <a:off x="8034450" y="2159359"/>
              <a:ext cx="230842" cy="199183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等腰三角形 26"/>
            <p:cNvSpPr/>
            <p:nvPr userDrawn="1"/>
          </p:nvSpPr>
          <p:spPr>
            <a:xfrm rot="10800000">
              <a:off x="8309970" y="2291527"/>
              <a:ext cx="402111" cy="346242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等腰三角形 27"/>
            <p:cNvSpPr/>
            <p:nvPr userDrawn="1"/>
          </p:nvSpPr>
          <p:spPr>
            <a:xfrm rot="10800000">
              <a:off x="6766683" y="1142971"/>
              <a:ext cx="230842" cy="199183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EAE6-3F5C-4AA1-8B9D-1946974890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A03A-C258-4F03-A3EC-83AB099F76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EBA-BBC7-439F-A890-6D927803F2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1439-AB82-4CF5-B486-546631C940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EAE9-8535-491A-87E4-23F2E9A626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4543-853D-420F-A080-B7000B1DEF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92A2-D3F7-496A-BB49-D158F2D913E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1E3B-CC71-4AA6-849D-296E45BD02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89C4-DF39-4FA3-B986-FB7313CEAD4F}" type="datetimeFigureOut">
              <a:rPr lang="zh-CN" altLang="en-US"/>
              <a:t>2023-01-17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CD12-A3C6-4BAD-9115-D198E2077D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E1BE-3831-42C5-9D2F-57BC9C5CC6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BDFF-7668-41C9-A7F0-CE61B24BBB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ACC0-F49E-45C9-9B5C-9B651387CE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D628-C6C2-45CB-87FE-AD74F512F3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ADD4-0A2E-4651-8B0D-CA521CA187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26F-D6DA-4B35-8369-FB9C5E55A2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B994-9F42-47A0-B4C4-D93C853594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3DD0-0E1F-4290-9D40-5B01360696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D753-796A-4643-95D7-772C7FCBAE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E09C-A52C-4D98-880E-380D1D5686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A4D4-8C16-4A8D-9A1A-4F79A518CA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组合 6"/>
          <p:cNvGrpSpPr/>
          <p:nvPr/>
        </p:nvGrpSpPr>
        <p:grpSpPr bwMode="auto">
          <a:xfrm>
            <a:off x="7269163" y="0"/>
            <a:ext cx="1876425" cy="1990725"/>
            <a:chOff x="6440898" y="0"/>
            <a:chExt cx="2704943" cy="2870458"/>
          </a:xfrm>
        </p:grpSpPr>
        <p:sp>
          <p:nvSpPr>
            <p:cNvPr id="12" name="任意多边形 11"/>
            <p:cNvSpPr/>
            <p:nvPr userDrawn="1"/>
          </p:nvSpPr>
          <p:spPr>
            <a:xfrm rot="10800000">
              <a:off x="6440898" y="0"/>
              <a:ext cx="2544752" cy="2192902"/>
            </a:xfrm>
            <a:custGeom>
              <a:avLst/>
              <a:gdLst>
                <a:gd name="connsiteX0" fmla="*/ 2544429 w 2544429"/>
                <a:gd name="connsiteY0" fmla="*/ 2193473 h 2193473"/>
                <a:gd name="connsiteX1" fmla="*/ 0 w 2544429"/>
                <a:gd name="connsiteY1" fmla="*/ 2193473 h 2193473"/>
                <a:gd name="connsiteX2" fmla="*/ 1272214 w 2544429"/>
                <a:gd name="connsiteY2" fmla="*/ 0 h 21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 userDrawn="1"/>
          </p:nvSpPr>
          <p:spPr>
            <a:xfrm rot="10800000">
              <a:off x="7333392" y="160233"/>
              <a:ext cx="1812449" cy="2165433"/>
            </a:xfrm>
            <a:custGeom>
              <a:avLst/>
              <a:gdLst>
                <a:gd name="connsiteX0" fmla="*/ 1812046 w 1812046"/>
                <a:gd name="connsiteY0" fmla="*/ 2165347 h 2165347"/>
                <a:gd name="connsiteX1" fmla="*/ 0 w 1812046"/>
                <a:gd name="connsiteY1" fmla="*/ 2165347 h 2165347"/>
                <a:gd name="connsiteX2" fmla="*/ 0 w 1812046"/>
                <a:gd name="connsiteY2" fmla="*/ 958870 h 2165347"/>
                <a:gd name="connsiteX3" fmla="*/ 556145 w 1812046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等腰三角形 13"/>
            <p:cNvSpPr/>
            <p:nvPr userDrawn="1"/>
          </p:nvSpPr>
          <p:spPr>
            <a:xfrm rot="10800000">
              <a:off x="7713274" y="361669"/>
              <a:ext cx="1416547" cy="1220060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等腰三角形 14"/>
            <p:cNvSpPr/>
            <p:nvPr userDrawn="1"/>
          </p:nvSpPr>
          <p:spPr>
            <a:xfrm rot="10800000">
              <a:off x="7129719" y="1622931"/>
              <a:ext cx="661362" cy="569971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等腰三角形 15"/>
            <p:cNvSpPr/>
            <p:nvPr userDrawn="1"/>
          </p:nvSpPr>
          <p:spPr>
            <a:xfrm rot="10800000">
              <a:off x="8786554" y="2041825"/>
              <a:ext cx="231134" cy="199147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0800000">
              <a:off x="8079425" y="2671312"/>
              <a:ext cx="231132" cy="199146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 userDrawn="1"/>
          </p:nvSpPr>
          <p:spPr>
            <a:xfrm rot="10800000">
              <a:off x="8033656" y="2160855"/>
              <a:ext cx="231132" cy="196858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0800000">
              <a:off x="8310558" y="2291331"/>
              <a:ext cx="400479" cy="347934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等腰三角形 19"/>
            <p:cNvSpPr/>
            <p:nvPr userDrawn="1"/>
          </p:nvSpPr>
          <p:spPr>
            <a:xfrm rot="10800000">
              <a:off x="6768145" y="1144521"/>
              <a:ext cx="228845" cy="196858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C3437B-5136-4379-91C3-A324217B98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A0B54E-C216-4495-8EE2-77804BC6BE5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KSO_BT1"/>
          <p:cNvSpPr>
            <a:spLocks noGrp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ea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lang="zh-CN" altLang="en-US" sz="2400" kern="1200" dirty="0">
          <a:solidFill>
            <a:srgbClr val="09886D"/>
          </a:solidFill>
          <a:latin typeface="+mn-ea"/>
          <a:ea typeface="+mn-ea"/>
          <a:cs typeface="+mn-cs"/>
        </a:defRPr>
      </a:lvl1pPr>
      <a:lvl2pPr marL="357505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4824"/>
            <a:ext cx="9144000" cy="17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Unit 2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I’m in Class One, Grade Three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en-US" altLang="zh-CN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2" y="5517232"/>
            <a:ext cx="91324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571500" y="1428750"/>
            <a:ext cx="7643813" cy="35718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/>
              <a:t>询问别人名字时说</a:t>
            </a:r>
            <a:r>
              <a:rPr lang="en-US" altLang="zh-CN" sz="3600" dirty="0"/>
              <a:t>What’s  your name?</a:t>
            </a:r>
          </a:p>
          <a:p>
            <a:pPr algn="ctr">
              <a:defRPr/>
            </a:pPr>
            <a:r>
              <a:rPr lang="zh-CN" altLang="en-US" sz="3600" dirty="0"/>
              <a:t>回答时说</a:t>
            </a:r>
            <a:r>
              <a:rPr lang="en-US" altLang="zh-CN" sz="3600" dirty="0"/>
              <a:t>My name is …….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1720" y="37576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00B0F0"/>
                </a:solidFill>
                <a:ea typeface="微软雅黑" panose="020B0503020204020204" pitchFamily="34" charset="-122"/>
              </a:rPr>
              <a:t>Let’s do</a:t>
            </a:r>
            <a:endParaRPr lang="zh-CN" altLang="en-US" sz="3600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571500" y="1428750"/>
            <a:ext cx="7643813" cy="35718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/>
              <a:t>同桌间互相对话</a:t>
            </a:r>
            <a:endParaRPr lang="en-US" altLang="zh-CN" sz="3600" dirty="0"/>
          </a:p>
          <a:p>
            <a:pPr algn="ctr">
              <a:defRPr/>
            </a:pPr>
            <a:r>
              <a:rPr lang="en-US" altLang="zh-CN" sz="3600" dirty="0"/>
              <a:t>A: What’s your name?</a:t>
            </a:r>
          </a:p>
          <a:p>
            <a:pPr algn="ctr">
              <a:defRPr/>
            </a:pPr>
            <a:r>
              <a:rPr lang="en-US" altLang="zh-CN" sz="3600" dirty="0"/>
              <a:t>B: My name is ………….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1857375"/>
            <a:ext cx="3057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51435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My name is Mary, I’m in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4643438"/>
            <a:ext cx="5143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What’s your name?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Class One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6013" y="1643063"/>
            <a:ext cx="2947987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51435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My name is Jack, I’m in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4643438"/>
            <a:ext cx="5143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What’s your name?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Class Two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850" y="2071688"/>
            <a:ext cx="3232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51435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My name is Lucy, I’m in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4643438"/>
            <a:ext cx="5143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What’s your name?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Class Three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28813" y="0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00B0F0"/>
                </a:solidFill>
                <a:ea typeface="微软雅黑" panose="020B0503020204020204" pitchFamily="34" charset="-122"/>
              </a:rPr>
              <a:t>Let’s read</a:t>
            </a:r>
            <a:endParaRPr lang="zh-CN" altLang="en-US" sz="3600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85750" y="1643063"/>
            <a:ext cx="84296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A: Hello, I’m Li Yan, I’m in Class One.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B: Hi, my name is Ann, I’m in Class Two.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A: Pleased to meet you.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B: Pleased to meet you, too.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28813" y="0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00B0F0"/>
                </a:solidFill>
                <a:ea typeface="微软雅黑" panose="020B0503020204020204" pitchFamily="34" charset="-122"/>
              </a:rPr>
              <a:t>Let’s talk</a:t>
            </a:r>
            <a:endParaRPr lang="zh-CN" altLang="en-US" sz="360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571500" y="1500188"/>
            <a:ext cx="7643813" cy="32861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/>
              <a:t>介绍自己的名字和班级给大家听</a:t>
            </a:r>
            <a:endParaRPr lang="en-US" altLang="zh-CN" sz="3600" dirty="0"/>
          </a:p>
          <a:p>
            <a:pPr algn="ctr">
              <a:defRPr/>
            </a:pPr>
            <a:r>
              <a:rPr lang="en-US" altLang="zh-CN" sz="3600" dirty="0"/>
              <a:t>My name is ….I'm in …..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785938" y="571500"/>
            <a:ext cx="6572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Homework:</a:t>
            </a:r>
          </a:p>
          <a:p>
            <a:pPr algn="ctr" eaLnBrk="1" hangingPunct="1"/>
            <a:endParaRPr lang="en-US" altLang="zh-CN" sz="6600" dirty="0">
              <a:solidFill>
                <a:srgbClr val="FF0000"/>
              </a:solidFill>
              <a:latin typeface="Franklin Gothic Book" panose="020B0503020102020204" pitchFamily="34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1.</a:t>
            </a:r>
            <a:r>
              <a:rPr lang="zh-CN" altLang="en-US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熟读本课对话</a:t>
            </a:r>
            <a:r>
              <a:rPr lang="en-US" altLang="zh-CN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;</a:t>
            </a:r>
          </a:p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2.</a:t>
            </a:r>
            <a:r>
              <a:rPr lang="zh-CN" altLang="en-US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抄写本课重点单词</a:t>
            </a:r>
            <a:r>
              <a:rPr lang="en-US" altLang="zh-CN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4000" dirty="0">
                <a:solidFill>
                  <a:srgbClr val="FF000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28813" y="0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00B0F0"/>
                </a:solidFill>
                <a:ea typeface="微软雅黑" panose="020B0503020204020204" pitchFamily="34" charset="-122"/>
              </a:rPr>
              <a:t>Let’s learn</a:t>
            </a:r>
            <a:endParaRPr lang="zh-CN" altLang="en-US" sz="3600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214438"/>
            <a:ext cx="27955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500" y="4714875"/>
            <a:ext cx="5143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dirty="0">
                <a:ea typeface="微软雅黑" panose="020B0503020204020204" pitchFamily="34" charset="-122"/>
              </a:rPr>
              <a:t>one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000" dirty="0">
                <a:ea typeface="微软雅黑" panose="020B0503020204020204" pitchFamily="34" charset="-122"/>
              </a:rPr>
              <a:t>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28625"/>
            <a:ext cx="348615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14500" y="4714875"/>
            <a:ext cx="5143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dirty="0">
                <a:ea typeface="微软雅黑" panose="020B0503020204020204" pitchFamily="34" charset="-122"/>
              </a:rPr>
              <a:t>two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000" dirty="0">
                <a:ea typeface="微软雅黑" panose="020B0503020204020204" pitchFamily="34" charset="-122"/>
              </a:rPr>
              <a:t>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57188"/>
            <a:ext cx="32146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14500" y="4714875"/>
            <a:ext cx="5143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dirty="0">
                <a:ea typeface="微软雅黑" panose="020B0503020204020204" pitchFamily="34" charset="-122"/>
              </a:rPr>
              <a:t>three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000" dirty="0">
                <a:ea typeface="微软雅黑" panose="020B0503020204020204" pitchFamily="34" charset="-122"/>
              </a:rPr>
              <a:t>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357188"/>
            <a:ext cx="38576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428875" y="3929063"/>
            <a:ext cx="49291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000">
                <a:ea typeface="微软雅黑" panose="020B0503020204020204" pitchFamily="34" charset="-122"/>
              </a:rPr>
              <a:t>_________ bird.</a:t>
            </a:r>
          </a:p>
          <a:p>
            <a:pPr eaLnBrk="1" hangingPunct="1">
              <a:lnSpc>
                <a:spcPct val="130000"/>
              </a:lnSpc>
            </a:pP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3563" y="5500688"/>
            <a:ext cx="2428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one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14438"/>
            <a:ext cx="4984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28813" y="4214813"/>
            <a:ext cx="492918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000">
                <a:ea typeface="微软雅黑" panose="020B0503020204020204" pitchFamily="34" charset="-122"/>
              </a:rPr>
              <a:t>_________ fishes.</a:t>
            </a:r>
          </a:p>
          <a:p>
            <a:pPr eaLnBrk="1" hangingPunct="1">
              <a:lnSpc>
                <a:spcPct val="130000"/>
              </a:lnSpc>
            </a:pP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3" y="5500688"/>
            <a:ext cx="2428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two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28625"/>
            <a:ext cx="344328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928813" y="4214813"/>
            <a:ext cx="492918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000">
                <a:ea typeface="微软雅黑" panose="020B0503020204020204" pitchFamily="34" charset="-122"/>
              </a:rPr>
              <a:t>_________ flowers.</a:t>
            </a:r>
          </a:p>
          <a:p>
            <a:pPr eaLnBrk="1" hangingPunct="1">
              <a:lnSpc>
                <a:spcPct val="130000"/>
              </a:lnSpc>
            </a:pP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3563" y="5500688"/>
            <a:ext cx="2428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three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28813" y="0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00B0F0"/>
                </a:solidFill>
                <a:ea typeface="微软雅黑" panose="020B0503020204020204" pitchFamily="34" charset="-122"/>
              </a:rPr>
              <a:t>Let’s learn</a:t>
            </a:r>
            <a:endParaRPr lang="zh-CN" altLang="en-US" sz="3600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328612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357563" y="857250"/>
            <a:ext cx="5143500" cy="107156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Li Yan: What’s your name?</a:t>
            </a:r>
          </a:p>
          <a:p>
            <a:pPr algn="ctr"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你叫什么名字？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500438" y="3643313"/>
            <a:ext cx="5143500" cy="1928812"/>
          </a:xfrm>
          <a:prstGeom prst="wedgeRoundRectCallout">
            <a:avLst>
              <a:gd name="adj1" fmla="val -33333"/>
              <a:gd name="adj2" fmla="val -6194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Ann: My name is Ann, I’m in Class Two.</a:t>
            </a:r>
          </a:p>
          <a:p>
            <a:pPr algn="ctr"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我叫安，我是二班的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3357563" y="857250"/>
            <a:ext cx="5143500" cy="107156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Ann: What’s your name?</a:t>
            </a:r>
          </a:p>
          <a:p>
            <a:pPr algn="ctr"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你叫什么名字？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328612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500438" y="3643313"/>
            <a:ext cx="5143500" cy="1928812"/>
          </a:xfrm>
          <a:prstGeom prst="wedgeRoundRectCallout">
            <a:avLst>
              <a:gd name="adj1" fmla="val -33333"/>
              <a:gd name="adj2" fmla="val -6194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Li Yan: My name is Li Yan, I’m in Class One.</a:t>
            </a:r>
          </a:p>
          <a:p>
            <a:pPr algn="ctr"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我叫李艳，我是一班的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552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A4C37B"/>
      </a:accent3>
      <a:accent4>
        <a:srgbClr val="B49E4C"/>
      </a:accent4>
      <a:accent5>
        <a:srgbClr val="F73C51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A000120150407A02PPBG</Template>
  <TotalTime>0</TotalTime>
  <Words>277</Words>
  <Application>Microsoft Office PowerPoint</Application>
  <PresentationFormat>全屏显示(4:3)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华文楷体</vt:lpstr>
      <vt:lpstr>宋体</vt:lpstr>
      <vt:lpstr>微软雅黑</vt:lpstr>
      <vt:lpstr>幼圆</vt:lpstr>
      <vt:lpstr>Arial</vt:lpstr>
      <vt:lpstr>Calibri</vt:lpstr>
      <vt:lpstr>Franklin Gothic Book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2015-04-29T08:05:00Z</dcterms:created>
  <dcterms:modified xsi:type="dcterms:W3CDTF">2023-01-17T02:46:21Z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CFBFEE0BF07644DE8551129DA63F3C3D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