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5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A2FB-BFFF-4C50-BA8A-27495112FDF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FA6D-C23C-4D66-9CD0-39B64DEB90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FA6D-C23C-4D66-9CD0-39B64DEB90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7CB21-8FC2-40DB-AEEE-7BECBA2744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38AE-26A9-4636-9C4D-A42299F005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A3B2-D330-4934-A91C-63176F1774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DC26C-EB73-4ED6-B41F-C6FE1B944D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70BEC-B273-4264-A50A-CDBFF2DE83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1AB53-02BE-419C-BE4F-0B83BBC359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7CBF-1101-4332-B7A7-7087A01534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A471-9E33-44B4-9206-2F8A2A73CC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4997-E908-4AE6-A458-91F893378D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9B572-640A-445C-8270-B8CBC403F6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16D2-D620-4A44-8C3C-F6667705E1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FD06B6F-2E94-40FA-981A-9E7F1DC0167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2428875"/>
          </a:xfrm>
          <a:noFill/>
        </p:spPr>
        <p:txBody>
          <a:bodyPr lIns="91423" tIns="45712" rIns="91423" bIns="45712"/>
          <a:lstStyle/>
          <a:p>
            <a:r>
              <a:rPr lang="en-US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make </a:t>
            </a:r>
            <a:r>
              <a:rPr lang="en-US" sz="4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</a:t>
            </a:r>
            <a:r>
              <a:rPr lang="en-US" sz="4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 </a:t>
            </a:r>
            <a:r>
              <a:rPr lang="en-US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shake?</a:t>
            </a:r>
          </a:p>
        </p:txBody>
      </p:sp>
      <p:sp>
        <p:nvSpPr>
          <p:cNvPr id="4" name="矩形 3"/>
          <p:cNvSpPr/>
          <p:nvPr/>
        </p:nvSpPr>
        <p:spPr>
          <a:xfrm>
            <a:off x="2703756" y="51816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04800" y="754063"/>
            <a:ext cx="84582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Americans still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idea of giving thanks by having a big meal at home with their family. The main dish of this meal is almost always turkey, a large bird.</a:t>
            </a: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a turkey dinner</a:t>
            </a: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one way to make turkey for a Thanksgiving dinner.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mix together some bread pieces, onions, salt and pepper.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turkey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bread mix.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put the turkey in a hot oven and cook it for a few hours.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is ready, place the turkey on a large plate and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cut the turkey into thin pieces and eat the meat with vegetables like carrots and potatoes.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线形标注 2(带强调线) 2"/>
          <p:cNvSpPr/>
          <p:nvPr/>
        </p:nvSpPr>
        <p:spPr bwMode="auto">
          <a:xfrm>
            <a:off x="4038600" y="228600"/>
            <a:ext cx="1676400" cy="61277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551"/>
              <a:gd name="adj6" fmla="val -441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celebrate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庆祝；赞美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4" name="线形标注 2(带强调线) 3"/>
          <p:cNvSpPr/>
          <p:nvPr/>
        </p:nvSpPr>
        <p:spPr bwMode="auto">
          <a:xfrm>
            <a:off x="2597150" y="3429000"/>
            <a:ext cx="1752600" cy="609600"/>
          </a:xfrm>
          <a:prstGeom prst="accentCallout2">
            <a:avLst>
              <a:gd name="adj1" fmla="val 18750"/>
              <a:gd name="adj2" fmla="val -4347"/>
              <a:gd name="adj3" fmla="val 18750"/>
              <a:gd name="adj4" fmla="val -12139"/>
              <a:gd name="adj5" fmla="val 104690"/>
              <a:gd name="adj6" fmla="val -5181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fill…with…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装满；充满</a:t>
            </a:r>
          </a:p>
        </p:txBody>
      </p:sp>
      <p:sp>
        <p:nvSpPr>
          <p:cNvPr id="81925" name="线形标注 2(带强调线) 4"/>
          <p:cNvSpPr/>
          <p:nvPr/>
        </p:nvSpPr>
        <p:spPr bwMode="auto">
          <a:xfrm>
            <a:off x="5486400" y="6019800"/>
            <a:ext cx="2057400" cy="609600"/>
          </a:xfrm>
          <a:prstGeom prst="accentCallout2">
            <a:avLst>
              <a:gd name="adj1" fmla="val 18750"/>
              <a:gd name="adj2" fmla="val 103704"/>
              <a:gd name="adj3" fmla="val 18750"/>
              <a:gd name="adj4" fmla="val 103704"/>
              <a:gd name="adj5" fmla="val -171093"/>
              <a:gd name="adj6" fmla="val 1183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cover…with…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覆盖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图片 1" descr="B-2d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333875"/>
            <a:ext cx="2600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图片 2" descr="B-2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2533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图片 3" descr="B-2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25336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图片 4" descr="B-2d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257675"/>
            <a:ext cx="25241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图片 5" descr="B-2d-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81475"/>
            <a:ext cx="24574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矩形 6"/>
          <p:cNvSpPr>
            <a:spLocks noChangeArrowheads="1"/>
          </p:cNvSpPr>
          <p:nvPr/>
        </p:nvSpPr>
        <p:spPr bwMode="auto">
          <a:xfrm>
            <a:off x="228600" y="609600"/>
            <a:ext cx="542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 number the pictures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317875" y="31242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953" name="Text Box 8"/>
          <p:cNvSpPr txBox="1">
            <a:spLocks noChangeArrowheads="1"/>
          </p:cNvSpPr>
          <p:nvPr/>
        </p:nvSpPr>
        <p:spPr bwMode="auto">
          <a:xfrm>
            <a:off x="6248400" y="3165475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954" name="Text Box 8"/>
          <p:cNvSpPr txBox="1">
            <a:spLocks noChangeArrowheads="1"/>
          </p:cNvSpPr>
          <p:nvPr/>
        </p:nvSpPr>
        <p:spPr bwMode="auto">
          <a:xfrm>
            <a:off x="2514600" y="5867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955" name="Text Box 8"/>
          <p:cNvSpPr txBox="1">
            <a:spLocks noChangeArrowheads="1"/>
          </p:cNvSpPr>
          <p:nvPr/>
        </p:nvSpPr>
        <p:spPr bwMode="auto">
          <a:xfrm>
            <a:off x="5257800" y="5867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956" name="Text Box 8"/>
          <p:cNvSpPr txBox="1">
            <a:spLocks noChangeArrowheads="1"/>
          </p:cNvSpPr>
          <p:nvPr/>
        </p:nvSpPr>
        <p:spPr bwMode="auto">
          <a:xfrm>
            <a:off x="8229600" y="58674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utoUpdateAnimBg="0"/>
      <p:bldP spid="82953" grpId="0" autoUpdateAnimBg="0"/>
      <p:bldP spid="82954" grpId="0" autoUpdateAnimBg="0"/>
      <p:bldP spid="82955" grpId="0" autoUpdateAnimBg="0"/>
      <p:bldP spid="829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645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Read the article again and answer the following questions.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0" y="1524000"/>
            <a:ext cx="90328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 people celebrate Thanksgiving?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 people celebrate it?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do people celebrate it?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How do people celebrate it now?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main dish of the Thanksgiving meal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Text Box 16"/>
          <p:cNvSpPr txBox="1">
            <a:spLocks noChangeArrowheads="1"/>
          </p:cNvSpPr>
          <p:nvPr/>
        </p:nvSpPr>
        <p:spPr bwMode="auto">
          <a:xfrm>
            <a:off x="76200" y="21590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USA.</a:t>
            </a:r>
          </a:p>
        </p:txBody>
      </p:sp>
      <p:sp>
        <p:nvSpPr>
          <p:cNvPr id="83973" name="Text Box 16"/>
          <p:cNvSpPr txBox="1">
            <a:spLocks noChangeArrowheads="1"/>
          </p:cNvSpPr>
          <p:nvPr/>
        </p:nvSpPr>
        <p:spPr bwMode="auto">
          <a:xfrm>
            <a:off x="0" y="29972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fourth Thursday in November.</a:t>
            </a:r>
          </a:p>
        </p:txBody>
      </p:sp>
      <p:sp>
        <p:nvSpPr>
          <p:cNvPr id="83974" name="Text Box 16"/>
          <p:cNvSpPr txBox="1">
            <a:spLocks noChangeArrowheads="1"/>
          </p:cNvSpPr>
          <p:nvPr/>
        </p:nvSpPr>
        <p:spPr bwMode="auto">
          <a:xfrm>
            <a:off x="0" y="3986212"/>
            <a:ext cx="951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give thanks for life and food in their new home.</a:t>
            </a:r>
          </a:p>
        </p:txBody>
      </p:sp>
      <p:sp>
        <p:nvSpPr>
          <p:cNvPr id="83975" name="Text Box 16"/>
          <p:cNvSpPr txBox="1">
            <a:spLocks noChangeArrowheads="1"/>
          </p:cNvSpPr>
          <p:nvPr/>
        </p:nvSpPr>
        <p:spPr bwMode="auto">
          <a:xfrm>
            <a:off x="0" y="4902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having a big meal with their family at home.</a:t>
            </a:r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1905000" y="59436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Turkey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3" grpId="0" autoUpdateAnimBg="0"/>
      <p:bldP spid="83974" grpId="0" autoUpdateAnimBg="0"/>
      <p:bldP spid="83975" grpId="0" autoUpdateAnimBg="0"/>
      <p:bldP spid="839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81000" y="771525"/>
            <a:ext cx="8458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Here are the instructions for making </a:t>
            </a:r>
          </a:p>
          <a:p>
            <a:pPr algn="l" eaLnBrk="0" hangingPunct="0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turkey dinner written in a different way. </a:t>
            </a:r>
          </a:p>
          <a:p>
            <a:pPr algn="l" eaLnBrk="0" hangingPunct="0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them in order. Write First, Next, </a:t>
            </a:r>
          </a:p>
          <a:p>
            <a:pPr algn="l" eaLnBrk="0" hangingPunct="0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and Finally.</a:t>
            </a:r>
          </a:p>
        </p:txBody>
      </p: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381000" y="3076575"/>
            <a:ext cx="8763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2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 serve it to your friends with some other food.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 put this into the bird.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 cook it at a very high temperature for a long time.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 put everything you need together in a large bowl.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16"/>
          <p:cNvSpPr txBox="1">
            <a:spLocks noChangeArrowheads="1"/>
          </p:cNvSpPr>
          <p:nvPr/>
        </p:nvSpPr>
        <p:spPr bwMode="auto">
          <a:xfrm>
            <a:off x="381000" y="31242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</a:t>
            </a:r>
          </a:p>
        </p:txBody>
      </p:sp>
      <p:sp>
        <p:nvSpPr>
          <p:cNvPr id="84997" name="Text Box 16"/>
          <p:cNvSpPr txBox="1">
            <a:spLocks noChangeArrowheads="1"/>
          </p:cNvSpPr>
          <p:nvPr/>
        </p:nvSpPr>
        <p:spPr bwMode="auto">
          <a:xfrm>
            <a:off x="533400" y="366712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 </a:t>
            </a:r>
          </a:p>
        </p:txBody>
      </p:sp>
      <p:sp>
        <p:nvSpPr>
          <p:cNvPr id="84998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</a:p>
        </p:txBody>
      </p:sp>
      <p:sp>
        <p:nvSpPr>
          <p:cNvPr id="84999" name="Text Box 16"/>
          <p:cNvSpPr txBox="1">
            <a:spLocks noChangeArrowheads="1"/>
          </p:cNvSpPr>
          <p:nvPr/>
        </p:nvSpPr>
        <p:spPr bwMode="auto">
          <a:xfrm>
            <a:off x="609600" y="526732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utoUpdateAnimBg="0"/>
      <p:bldP spid="84997" grpId="0" autoUpdateAnimBg="0"/>
      <p:bldP spid="84998" grpId="0" autoUpdateAnimBg="0"/>
      <p:bldP spid="849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686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What do you think is the most special day in China? Answer the following questions.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6781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1.When is this special day?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are the reasons for this special day?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give thanks for anything on this day?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remember anything or anybody on this day?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3.How do most people celebrate this day?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4.Is there any traditional food?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dishes?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5.Can you make these dishes?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0" name="图片 3" descr="B-2e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6388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图片 4" descr="B-2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114800"/>
            <a:ext cx="1485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图片 5" descr="B-2e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14600"/>
            <a:ext cx="1514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图片 6" descr="B-2e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715000"/>
            <a:ext cx="1581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图片 7" descr="B-2e-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638800"/>
            <a:ext cx="156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229600" cy="3429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you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lettuce in sandwiches?   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你喜欢吃莴苣三明治吗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(1)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喜欢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接名词或代词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喜欢某物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to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接动词不定式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喜欢做某事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2268538" y="728663"/>
            <a:ext cx="38385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en-US" sz="4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533400" y="998538"/>
            <a:ext cx="815975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 doing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（接</a:t>
            </a:r>
            <a:r>
              <a:rPr lang="en-US" sz="3600" b="1" dirty="0">
                <a:latin typeface="Times New Roman" panose="02020603050405020304" pitchFamily="18" charset="0"/>
              </a:rPr>
              <a:t>V- </a:t>
            </a:r>
            <a:r>
              <a:rPr lang="en-US" sz="3600" b="1" dirty="0" err="1">
                <a:latin typeface="Times New Roman" panose="02020603050405020304" pitchFamily="18" charset="0"/>
              </a:rPr>
              <a:t>ing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形式）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喜欢做某事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 sb. to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（接复合宾语）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喜欢某人做某事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如：</a:t>
            </a:r>
            <a:r>
              <a:rPr lang="en-US" sz="3600" b="1" dirty="0">
                <a:latin typeface="Times New Roman" panose="02020603050405020304" pitchFamily="18" charset="0"/>
              </a:rPr>
              <a:t> How do you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sz="3600" b="1" dirty="0">
                <a:latin typeface="Times New Roman" panose="02020603050405020304" pitchFamily="18" charset="0"/>
              </a:rPr>
              <a:t> the weather here?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你觉得这里的天气如何</a:t>
            </a:r>
            <a:r>
              <a:rPr lang="en-US" sz="3600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2296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Do you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like</a:t>
            </a:r>
            <a:r>
              <a:rPr lang="en-US" b="1" dirty="0">
                <a:latin typeface="Times New Roman" panose="02020603050405020304" pitchFamily="18" charset="0"/>
              </a:rPr>
              <a:t> to play football?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你喜欢踢足球吗</a:t>
            </a:r>
            <a:r>
              <a:rPr lang="zh-CN" altLang="en-US" b="1" dirty="0">
                <a:latin typeface="Times New Roman" panose="02020603050405020304" pitchFamily="18" charset="0"/>
              </a:rPr>
              <a:t>？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b="1" dirty="0">
                <a:latin typeface="Times New Roman" panose="02020603050405020304" pitchFamily="18" charset="0"/>
              </a:rPr>
              <a:t> reading very much.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我非常喜欢读书</a:t>
            </a:r>
            <a:r>
              <a:rPr lang="en-US" altLang="en-US" b="1" dirty="0">
                <a:latin typeface="Times New Roman" panose="02020603050405020304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</a:rPr>
              <a:t>Teachers always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b="1" dirty="0">
                <a:latin typeface="Times New Roman" panose="02020603050405020304" pitchFamily="18" charset="0"/>
              </a:rPr>
              <a:t> their students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to ask questions.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老师们总是喜欢学生们问问题</a:t>
            </a:r>
            <a:r>
              <a:rPr lang="en-US" altLang="en-US" b="1" dirty="0" smtClean="0">
                <a:latin typeface="Times New Roman" panose="02020603050405020304" pitchFamily="18" charset="0"/>
              </a:rPr>
              <a:t>。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09600"/>
            <a:ext cx="8229600" cy="52165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(2)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prep.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像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与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一样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词组</a:t>
            </a:r>
            <a:r>
              <a:rPr lang="en-US" b="1" dirty="0">
                <a:latin typeface="Times New Roman" panose="02020603050405020304" pitchFamily="18" charset="0"/>
              </a:rPr>
              <a:t>: look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en-US" b="1" dirty="0" err="1">
                <a:latin typeface="Times New Roman" panose="02020603050405020304" pitchFamily="18" charset="0"/>
              </a:rPr>
              <a:t>看起来像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r>
              <a:rPr lang="en-US" altLang="en-US" b="1" dirty="0">
                <a:latin typeface="Times New Roman" panose="02020603050405020304" pitchFamily="18" charset="0"/>
              </a:rPr>
              <a:t>；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</a:t>
            </a:r>
            <a:r>
              <a:rPr lang="en-US" b="1" dirty="0">
                <a:latin typeface="Times New Roman" panose="02020603050405020304" pitchFamily="18" charset="0"/>
              </a:rPr>
              <a:t>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b="1" dirty="0">
                <a:latin typeface="Times New Roman" panose="02020603050405020304" pitchFamily="18" charset="0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en-US" b="1" dirty="0">
                <a:latin typeface="Times New Roman" panose="02020603050405020304" pitchFamily="18" charset="0"/>
              </a:rPr>
              <a:t>像</a:t>
            </a:r>
            <a:r>
              <a:rPr lang="zh-CN" altLang="en-US" b="1" dirty="0">
                <a:latin typeface="Times New Roman" panose="02020603050405020304" pitchFamily="18" charset="0"/>
              </a:rPr>
              <a:t>）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He looks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b="1" dirty="0">
                <a:latin typeface="Times New Roman" panose="02020603050405020304" pitchFamily="18" charset="0"/>
              </a:rPr>
              <a:t> his father.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他长得像他爸爸</a:t>
            </a:r>
            <a:r>
              <a:rPr lang="en-US" altLang="en-US" b="1" dirty="0">
                <a:latin typeface="Times New Roman" panose="02020603050405020304" pitchFamily="18" charset="0"/>
              </a:rPr>
              <a:t>。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</a:t>
            </a:r>
            <a:r>
              <a:rPr lang="en-US" b="1" dirty="0">
                <a:latin typeface="Times New Roman" panose="02020603050405020304" pitchFamily="18" charset="0"/>
              </a:rPr>
              <a:t>What’s your new teacher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like</a:t>
            </a:r>
            <a:r>
              <a:rPr lang="en-US" altLang="zh-CN" b="1" dirty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你们的新老师怎么样</a:t>
            </a:r>
            <a:r>
              <a:rPr lang="en-US" altLang="en-US" b="1" dirty="0">
                <a:latin typeface="Times New Roman" panose="02020603050405020304" pitchFamily="18" charset="0"/>
              </a:rPr>
              <a:t>？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838200"/>
            <a:ext cx="7362825" cy="5040312"/>
          </a:xfrm>
          <a:noFill/>
        </p:spPr>
        <p:txBody>
          <a:bodyPr wrap="none"/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2. Put some butter 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slice of</a:t>
            </a:r>
            <a:r>
              <a:rPr lang="en-US" b="1" dirty="0">
                <a:latin typeface="Times New Roman" panose="02020603050405020304" pitchFamily="18" charset="0"/>
              </a:rPr>
              <a:t> bread.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slice of</a:t>
            </a:r>
            <a:r>
              <a:rPr lang="en-US" b="1" dirty="0"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量词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，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一片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如</a:t>
            </a:r>
            <a:r>
              <a:rPr lang="en-US" b="1" dirty="0">
                <a:latin typeface="Times New Roman" panose="02020603050405020304" pitchFamily="18" charset="0"/>
              </a:rPr>
              <a:t>: How many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slices of</a:t>
            </a:r>
            <a:r>
              <a:rPr lang="en-US" b="1" dirty="0">
                <a:latin typeface="Times New Roman" panose="02020603050405020304" pitchFamily="18" charset="0"/>
              </a:rPr>
              <a:t> roast beef  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would you like? </a:t>
            </a:r>
            <a:r>
              <a:rPr lang="en-US" altLang="en-US" b="1" dirty="0" err="1">
                <a:latin typeface="Times New Roman" panose="02020603050405020304" pitchFamily="18" charset="0"/>
              </a:rPr>
              <a:t>请问你要几片烤牛肉</a:t>
            </a:r>
            <a:r>
              <a:rPr lang="zh-CN" altLang="en-US" b="1" dirty="0">
                <a:latin typeface="Times New Roman" panose="02020603050405020304" pitchFamily="18" charset="0"/>
              </a:rPr>
              <a:t>？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There are several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slices of</a:t>
            </a:r>
            <a:r>
              <a:rPr lang="en-US" b="1" dirty="0">
                <a:latin typeface="Times New Roman" panose="02020603050405020304" pitchFamily="18" charset="0"/>
              </a:rPr>
              <a:t> bread.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有几片面包</a:t>
            </a:r>
            <a:r>
              <a:rPr lang="en-US" altLang="en-US" b="1" dirty="0">
                <a:latin typeface="Times New Roman" panose="02020603050405020304" pitchFamily="18" charset="0"/>
              </a:rPr>
              <a:t>。</a:t>
            </a:r>
            <a:r>
              <a:rPr lang="en-US" altLang="en-US" sz="1800" b="1" dirty="0">
                <a:latin typeface="Times New Roman" panose="02020603050405020304" pitchFamily="18" charset="0"/>
              </a:rPr>
              <a:t> 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04800" y="685800"/>
            <a:ext cx="878681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 What kind of traditional food do people eat on special holiday in China?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dumplings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moon cakes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porridge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1" name="图片 2" descr="QQ截图20130809155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0574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图片 3" descr="QQ截图20130809155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2133600"/>
            <a:ext cx="1949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图片 4" descr="QQ截图20130809155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1981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图片 5" descr="QQ截图20130809155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257800"/>
            <a:ext cx="1847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6" descr="QQ截图201308091552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8862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838" y="639763"/>
            <a:ext cx="7677150" cy="5216525"/>
          </a:xfrm>
          <a:noFill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slice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也可用作动词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，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意为把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面包等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）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切成薄片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常与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up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连用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如</a:t>
            </a:r>
            <a:r>
              <a:rPr lang="en-US" b="1" dirty="0">
                <a:latin typeface="Times New Roman" panose="02020603050405020304" pitchFamily="18" charset="0"/>
              </a:rPr>
              <a:t>: She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sliced up</a:t>
            </a:r>
            <a:r>
              <a:rPr lang="en-US" b="1" dirty="0">
                <a:latin typeface="Times New Roman" panose="02020603050405020304" pitchFamily="18" charset="0"/>
              </a:rPr>
              <a:t> a loaf for us.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她把面包切成薄片给我们吃</a:t>
            </a:r>
            <a:r>
              <a:rPr lang="en-US" altLang="en-US" b="1" dirty="0"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Please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slice</a:t>
            </a:r>
            <a:r>
              <a:rPr lang="en-US" b="1" dirty="0">
                <a:latin typeface="Times New Roman" panose="02020603050405020304" pitchFamily="18" charset="0"/>
              </a:rPr>
              <a:t> beef thin.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请将牛肉切成薄片</a:t>
            </a:r>
            <a:r>
              <a:rPr lang="en-US" altLang="en-US" b="1" dirty="0">
                <a:latin typeface="Times New Roman" panose="02020603050405020304" pitchFamily="18" charset="0"/>
              </a:rPr>
              <a:t>。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305800" cy="3752850"/>
          </a:xfrm>
          <a:noFill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3.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Add</a:t>
            </a:r>
            <a:r>
              <a:rPr lang="en-US" b="1" dirty="0">
                <a:latin typeface="Times New Roman" panose="02020603050405020304" pitchFamily="18" charset="0"/>
              </a:rPr>
              <a:t> these to the sandwich.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add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做动词为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加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的意思。在本句中的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结构是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：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add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sth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to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sth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将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加在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里。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Will you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add</a:t>
            </a:r>
            <a:r>
              <a:rPr lang="en-US" b="1" dirty="0">
                <a:latin typeface="Times New Roman" panose="02020603050405020304" pitchFamily="18" charset="0"/>
              </a:rPr>
              <a:t> more sugar to your coffee?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你的咖啡要多加些糖吗</a:t>
            </a:r>
            <a:r>
              <a:rPr lang="en-US" altLang="en-US" b="1" dirty="0">
                <a:latin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09600"/>
            <a:ext cx="8229600" cy="5127625"/>
          </a:xfrm>
          <a:noFill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Please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add </a:t>
            </a:r>
            <a:r>
              <a:rPr lang="en-US" sz="3600" b="1" dirty="0">
                <a:latin typeface="Times New Roman" panose="02020603050405020304" pitchFamily="18" charset="0"/>
              </a:rPr>
              <a:t>my name to the list.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请在名单上加上我的名字</a:t>
            </a:r>
            <a:r>
              <a:rPr lang="en-US" altLang="en-US" sz="3600" b="1" dirty="0"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add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也可与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合用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add to …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增加的意思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如</a:t>
            </a:r>
            <a:r>
              <a:rPr lang="zh-CN" altLang="en-US" sz="3600" b="1" dirty="0">
                <a:latin typeface="Times New Roman" panose="02020603050405020304" pitchFamily="18" charset="0"/>
              </a:rPr>
              <a:t>：</a:t>
            </a:r>
            <a:r>
              <a:rPr lang="en-US" sz="3600" b="1" dirty="0">
                <a:latin typeface="Times New Roman" panose="02020603050405020304" pitchFamily="18" charset="0"/>
              </a:rPr>
              <a:t> The news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added to</a:t>
            </a:r>
            <a:r>
              <a:rPr lang="en-US" sz="3600" b="1" dirty="0">
                <a:latin typeface="Times New Roman" panose="02020603050405020304" pitchFamily="18" charset="0"/>
              </a:rPr>
              <a:t> his anxiety.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这个消息增添了他的忧虑</a:t>
            </a:r>
            <a:r>
              <a:rPr lang="en-US" altLang="en-US" sz="36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3"/>
          <p:cNvSpPr>
            <a:spLocks noChangeArrowheads="1"/>
          </p:cNvSpPr>
          <p:nvPr/>
        </p:nvSpPr>
        <p:spPr bwMode="auto">
          <a:xfrm>
            <a:off x="228600" y="762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 most countries, people usually eat traditional food on special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在大多数国家，人们通常在特殊的节日里吃传统食物</a:t>
            </a:r>
            <a:endParaRPr lang="zh-CN" altLang="en-US" sz="2800" dirty="0"/>
          </a:p>
        </p:txBody>
      </p:sp>
      <p:sp>
        <p:nvSpPr>
          <p:cNvPr id="95235" name="TextBox 4"/>
          <p:cNvSpPr txBox="1">
            <a:spLocks noChangeArrowheads="1"/>
          </p:cNvSpPr>
          <p:nvPr/>
        </p:nvSpPr>
        <p:spPr bwMode="auto">
          <a:xfrm>
            <a:off x="304800" y="1524000"/>
            <a:ext cx="845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此处的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表示“节日”，而非“假期”的意思，指国家法定的公众性“节日；假日”如：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is the most important  holiday  in Western countries.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圣诞节是西方最为重要的节日。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也有“假期”之意，在英国比较多用，美国则用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take a holiday next week?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=Will you take a vacation next week?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下周要休假吗？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holidays(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vacation) start tomorrow.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学校明天开始放假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圆角矩形 4"/>
          <p:cNvSpPr>
            <a:spLocks noChangeArrowheads="1"/>
          </p:cNvSpPr>
          <p:nvPr/>
        </p:nvSpPr>
        <p:spPr bwMode="auto">
          <a:xfrm>
            <a:off x="381000" y="1828800"/>
            <a:ext cx="7162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BCBCBC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TextBox 4"/>
          <p:cNvSpPr txBox="1">
            <a:spLocks noChangeArrowheads="1"/>
          </p:cNvSpPr>
          <p:nvPr/>
        </p:nvSpPr>
        <p:spPr bwMode="auto">
          <a:xfrm>
            <a:off x="411162" y="635000"/>
            <a:ext cx="8323263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 Read the recipe below and fill in the blanks with the words in the box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  next wash finally have   enjoy first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533400" y="2590800"/>
            <a:ext cx="77724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Yunnan Rice Noodles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 Yunnan, many people eat rice noodles for breakfast, and even for lunch and dinner. To make this special food, you need to _________ rice noodles, chicken soup, chicken, lettuce and eggs. (Of course, you can also have other things like fish and different vegetables.)_________,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 the lettuce and cut it up.________, ________the chicken into pieces.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2" name="Text Box 16"/>
          <p:cNvSpPr txBox="1">
            <a:spLocks noChangeArrowheads="1"/>
          </p:cNvSpPr>
          <p:nvPr/>
        </p:nvSpPr>
        <p:spPr bwMode="auto">
          <a:xfrm>
            <a:off x="6096000" y="3886200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</a:t>
            </a:r>
          </a:p>
        </p:txBody>
      </p:sp>
      <p:sp>
        <p:nvSpPr>
          <p:cNvPr id="96263" name="Text Box 16"/>
          <p:cNvSpPr txBox="1">
            <a:spLocks noChangeArrowheads="1"/>
          </p:cNvSpPr>
          <p:nvPr/>
        </p:nvSpPr>
        <p:spPr bwMode="auto">
          <a:xfrm>
            <a:off x="5867400" y="51816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  </a:t>
            </a:r>
          </a:p>
        </p:txBody>
      </p:sp>
      <p:sp>
        <p:nvSpPr>
          <p:cNvPr id="96264" name="Text Box 16"/>
          <p:cNvSpPr txBox="1">
            <a:spLocks noChangeArrowheads="1"/>
          </p:cNvSpPr>
          <p:nvPr/>
        </p:nvSpPr>
        <p:spPr bwMode="auto">
          <a:xfrm>
            <a:off x="762000" y="55626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  </a:t>
            </a:r>
          </a:p>
        </p:txBody>
      </p:sp>
      <p:sp>
        <p:nvSpPr>
          <p:cNvPr id="96265" name="Text Box 16"/>
          <p:cNvSpPr txBox="1">
            <a:spLocks noChangeArrowheads="1"/>
          </p:cNvSpPr>
          <p:nvPr/>
        </p:nvSpPr>
        <p:spPr bwMode="auto">
          <a:xfrm>
            <a:off x="6172200" y="56388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 </a:t>
            </a:r>
          </a:p>
        </p:txBody>
      </p:sp>
      <p:sp>
        <p:nvSpPr>
          <p:cNvPr id="96266" name="Text Box 16"/>
          <p:cNvSpPr txBox="1">
            <a:spLocks noChangeArrowheads="1"/>
          </p:cNvSpPr>
          <p:nvPr/>
        </p:nvSpPr>
        <p:spPr bwMode="auto">
          <a:xfrm>
            <a:off x="914400" y="6019800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295275" y="1143000"/>
            <a:ext cx="8305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Then, make the chicken soup very hot, over 100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Then ,_______ the eggs, meat and lettuce in the pot of hot soup, one by one.________, put the rice noodles into the soup. Now, it’s time to ________ the rice noodles!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Text Box 16"/>
          <p:cNvSpPr txBox="1">
            <a:spLocks noChangeArrowheads="1"/>
          </p:cNvSpPr>
          <p:nvPr/>
        </p:nvSpPr>
        <p:spPr bwMode="auto">
          <a:xfrm>
            <a:off x="3876675" y="19812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  </a:t>
            </a:r>
          </a:p>
        </p:txBody>
      </p:sp>
      <p:sp>
        <p:nvSpPr>
          <p:cNvPr id="97284" name="Text Box 16"/>
          <p:cNvSpPr txBox="1">
            <a:spLocks noChangeArrowheads="1"/>
          </p:cNvSpPr>
          <p:nvPr/>
        </p:nvSpPr>
        <p:spPr bwMode="auto">
          <a:xfrm>
            <a:off x="6543675" y="24384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 </a:t>
            </a:r>
          </a:p>
        </p:txBody>
      </p:sp>
      <p:sp>
        <p:nvSpPr>
          <p:cNvPr id="97285" name="TextBox 7"/>
          <p:cNvSpPr txBox="1">
            <a:spLocks noChangeArrowheads="1"/>
          </p:cNvSpPr>
          <p:nvPr/>
        </p:nvSpPr>
        <p:spPr bwMode="auto">
          <a:xfrm>
            <a:off x="1514475" y="16097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6" name="图片 8" descr="B-3a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3143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图片 9" descr="B-3a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657600"/>
            <a:ext cx="3276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3"/>
          <p:cNvSpPr txBox="1">
            <a:spLocks noChangeArrowheads="1"/>
          </p:cNvSpPr>
          <p:nvPr/>
        </p:nvSpPr>
        <p:spPr bwMode="auto">
          <a:xfrm>
            <a:off x="381000" y="9906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 Write a recipe for your favorite food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TextBox 4"/>
          <p:cNvSpPr txBox="1">
            <a:spLocks noChangeArrowheads="1"/>
          </p:cNvSpPr>
          <p:nvPr/>
        </p:nvSpPr>
        <p:spPr bwMode="auto">
          <a:xfrm>
            <a:off x="1143000" y="2133600"/>
            <a:ext cx="7162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4" descr="B-4-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495800"/>
            <a:ext cx="36020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椭圆形标注 7"/>
          <p:cNvSpPr>
            <a:spLocks noChangeArrowheads="1"/>
          </p:cNvSpPr>
          <p:nvPr/>
        </p:nvSpPr>
        <p:spPr bwMode="auto">
          <a:xfrm>
            <a:off x="152400" y="2286000"/>
            <a:ext cx="7543800" cy="2133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Make up a crazy recipe with your partner. Then tell another pair of students how to make this crazy food. The other pair will draw it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3" name="图片 5" descr="B-4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4495800"/>
            <a:ext cx="339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Box 6"/>
          <p:cNvSpPr txBox="1">
            <a:spLocks noChangeArrowheads="1"/>
          </p:cNvSpPr>
          <p:nvPr/>
        </p:nvSpPr>
        <p:spPr bwMode="auto">
          <a:xfrm>
            <a:off x="838199" y="2620962"/>
            <a:ext cx="735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put some yogurt on a piece of bread.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cut up one apple and an onion and put them on yogurt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WordArt 19"/>
          <p:cNvSpPr>
            <a:spLocks noChangeArrowheads="1" noChangeShapeType="1"/>
          </p:cNvSpPr>
          <p:nvPr/>
        </p:nvSpPr>
        <p:spPr bwMode="auto">
          <a:xfrm>
            <a:off x="457201" y="2276475"/>
            <a:ext cx="8218488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9933FF"/>
                  </a:solidFill>
                  <a:round/>
                </a:ln>
                <a:solidFill>
                  <a:srgbClr val="9933FF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Thank you for your listening!</a:t>
            </a:r>
            <a:endParaRPr lang="zh-CN" altLang="en-US" sz="3600" b="1" kern="10" dirty="0">
              <a:ln w="9525">
                <a:solidFill>
                  <a:srgbClr val="9933FF"/>
                </a:solidFill>
                <a:round/>
              </a:ln>
              <a:solidFill>
                <a:srgbClr val="9933FF"/>
              </a:soli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36588" y="369888"/>
            <a:ext cx="80629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make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4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turkey sandwich?</a:t>
            </a:r>
          </a:p>
        </p:txBody>
      </p:sp>
      <p:pic>
        <p:nvPicPr>
          <p:cNvPr id="95235" name="Picture 3" descr="黄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2619375"/>
            <a:ext cx="2098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1882775" y="4959350"/>
            <a:ext cx="566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Put some relish on a slice of bread.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516313" y="1809750"/>
            <a:ext cx="1343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</p:txBody>
      </p:sp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90800"/>
            <a:ext cx="31146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番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1989138"/>
            <a:ext cx="146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 descr="番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1989138"/>
            <a:ext cx="146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5" descr="FP071_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76400"/>
            <a:ext cx="2087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1882775" y="4330700"/>
            <a:ext cx="5768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</a:rPr>
              <a:t>Cut up one tomato.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</a:rPr>
              <a:t>Put the tomato on the bread.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3227388" y="639763"/>
            <a:ext cx="18224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Next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363788" y="4689475"/>
            <a:ext cx="4189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latin typeface="Times New Roman" panose="02020603050405020304" pitchFamily="18" charset="0"/>
              </a:rPr>
              <a:t>Cut up an onion.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3516313" y="819150"/>
            <a:ext cx="14366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Next</a:t>
            </a:r>
            <a:r>
              <a:rPr lang="en-US" sz="44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68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19263"/>
            <a:ext cx="32305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3305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1981200" y="4778375"/>
            <a:ext cx="547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</a:rPr>
              <a:t>Add two slices of turkey.</a:t>
            </a:r>
          </a:p>
        </p:txBody>
      </p:sp>
      <p:pic>
        <p:nvPicPr>
          <p:cNvPr id="77827" name="Picture 4" descr="u=3948370284,291894526&amp;g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29495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3419475" y="819150"/>
            <a:ext cx="12969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Next</a:t>
            </a: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1242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u=2167489884,419730500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3619">
            <a:off x="5683250" y="909638"/>
            <a:ext cx="6921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1595438" y="4149725"/>
            <a:ext cx="56657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latin typeface="Times New Roman" panose="02020603050405020304" pitchFamily="18" charset="0"/>
              </a:rPr>
              <a:t>Put two teaspoons of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>
                <a:latin typeface="Times New Roman" panose="02020603050405020304" pitchFamily="18" charset="0"/>
              </a:rPr>
              <a:t>relish on the turkey.</a:t>
            </a:r>
          </a:p>
        </p:txBody>
      </p:sp>
      <p:pic>
        <p:nvPicPr>
          <p:cNvPr id="78852" name="Picture 5" descr="u=3948370284,291894526&amp;g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2519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u=2167489884,419730500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3619">
            <a:off x="6356350" y="1268413"/>
            <a:ext cx="6921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9"/>
          <p:cNvSpPr txBox="1">
            <a:spLocks noChangeArrowheads="1"/>
          </p:cNvSpPr>
          <p:nvPr/>
        </p:nvSpPr>
        <p:spPr bwMode="auto">
          <a:xfrm>
            <a:off x="3706813" y="549275"/>
            <a:ext cx="15382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Then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4"/>
          <p:cNvSpPr>
            <a:spLocks noChangeArrowheads="1"/>
          </p:cNvSpPr>
          <p:nvPr/>
        </p:nvSpPr>
        <p:spPr bwMode="auto">
          <a:xfrm>
            <a:off x="1595438" y="1358900"/>
            <a:ext cx="6527800" cy="4498975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3611563" y="549275"/>
            <a:ext cx="19732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Finally</a:t>
            </a:r>
            <a:r>
              <a:rPr lang="en-US" sz="36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0356" name="Picture 11" descr="19_811341515_200904271403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708275"/>
            <a:ext cx="27844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381000" y="1752600"/>
            <a:ext cx="8153400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Thanksgiving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countries, people usually eat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on special holidays. A special day in the United States is Thanksgiving. There are many reasons for this special day. For some people, it is a time to give thanks for food in the autumn. So it is always on the fourth Thursday in November in the United States. At this time, people also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England who came to live in America about 500 years ago. These travelers had a long, hard winter, and many of them died. In the next autumn, they gave thanks for life and food in their new home. These days,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Read the article.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线形标注 2(带强调线) 3"/>
          <p:cNvSpPr/>
          <p:nvPr/>
        </p:nvSpPr>
        <p:spPr bwMode="auto">
          <a:xfrm>
            <a:off x="4295775" y="381000"/>
            <a:ext cx="4724400" cy="9144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472"/>
              <a:gd name="adj6" fmla="val -4661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Thanksgiving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感恩节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也作：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Thanksgiving Day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美国的感恩节一般在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月的第四个礼拜。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1" name="线形标注 2(带强调线) 4"/>
          <p:cNvSpPr/>
          <p:nvPr/>
        </p:nvSpPr>
        <p:spPr bwMode="auto">
          <a:xfrm>
            <a:off x="6686550" y="1409700"/>
            <a:ext cx="2057400" cy="1219200"/>
          </a:xfrm>
          <a:prstGeom prst="accentCallout2">
            <a:avLst>
              <a:gd name="adj1" fmla="val 9375"/>
              <a:gd name="adj2" fmla="val -3704"/>
              <a:gd name="adj3" fmla="val 9375"/>
              <a:gd name="adj4" fmla="val -10264"/>
              <a:gd name="adj5" fmla="val 76171"/>
              <a:gd name="adj6" fmla="val -314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传统的；惯例的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惯例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传统</a:t>
            </a:r>
          </a:p>
        </p:txBody>
      </p:sp>
      <p:sp>
        <p:nvSpPr>
          <p:cNvPr id="80902" name="线形标注 2(带强调线) 5"/>
          <p:cNvSpPr/>
          <p:nvPr/>
        </p:nvSpPr>
        <p:spPr bwMode="auto">
          <a:xfrm>
            <a:off x="6477000" y="4267200"/>
            <a:ext cx="2543175" cy="233363"/>
          </a:xfrm>
          <a:prstGeom prst="accentCallout2">
            <a:avLst>
              <a:gd name="adj1" fmla="val 48981"/>
              <a:gd name="adj2" fmla="val -2995"/>
              <a:gd name="adj3" fmla="val 48981"/>
              <a:gd name="adj4" fmla="val -3560"/>
              <a:gd name="adj5" fmla="val 79593"/>
              <a:gd name="adj6" fmla="val -41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回忆起；回想起；记起</a:t>
            </a:r>
          </a:p>
        </p:txBody>
      </p:sp>
      <p:sp>
        <p:nvSpPr>
          <p:cNvPr id="80903" name="线形标注 2(带强调线) 6"/>
          <p:cNvSpPr/>
          <p:nvPr/>
        </p:nvSpPr>
        <p:spPr bwMode="auto">
          <a:xfrm>
            <a:off x="2362200" y="3657600"/>
            <a:ext cx="2819400" cy="61277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3486"/>
              <a:gd name="adj6" fmla="val -3252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traveler </a:t>
            </a:r>
            <a:r>
              <a:rPr 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旅行者；旅客</a:t>
            </a:r>
            <a:endParaRPr lang="en-US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旅行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  <p:bldP spid="80902" grpId="0"/>
      <p:bldP spid="80903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全屏显示(4:3)</PresentationFormat>
  <Paragraphs>175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隶书</vt:lpstr>
      <vt:lpstr>宋体</vt:lpstr>
      <vt:lpstr>微软雅黑</vt:lpstr>
      <vt:lpstr>Arial</vt:lpstr>
      <vt:lpstr>Calibri</vt:lpstr>
      <vt:lpstr>Times New Roman</vt:lpstr>
      <vt:lpstr>WWW.2PPT.COM</vt:lpstr>
      <vt:lpstr>Unit 8  How do you make a banana  milk shake?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55602FB8891349B8825CBF4A57393EA3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