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</p:sldIdLst>
  <p:sldSz cx="9144000" cy="5145088"/>
  <p:notesSz cx="6858000" cy="9144000"/>
  <p:custDataLst>
    <p:tags r:id="rId21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FFFF"/>
    <a:srgbClr val="FFCCCC"/>
    <a:srgbClr val="FFCCFF"/>
    <a:srgbClr val="00CCFF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6" autoAdjust="0"/>
    <p:restoredTop sz="94660"/>
  </p:normalViewPr>
  <p:slideViewPr>
    <p:cSldViewPr snapToGrid="0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09045A-C7BB-4F31-A671-D05B06C22B3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等线" panose="02010600030101010101" pitchFamily="2" charset="-122"/>
                <a:ea typeface="等线" panose="02010600030101010101" pitchFamily="2" charset="-122"/>
              </a:defRPr>
            </a:lvl1pPr>
          </a:lstStyle>
          <a:p>
            <a:pPr>
              <a:defRPr/>
            </a:pPr>
            <a:fld id="{4D069C04-F8CC-4F5E-9C78-F7B77FE62A1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757238" y="2415772"/>
            <a:ext cx="74882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757238" y="721930"/>
            <a:ext cx="7410450" cy="14768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sz="36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Unit </a:t>
            </a:r>
            <a:r>
              <a:rPr lang="en-US" altLang="zh-CN" sz="36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6</a:t>
            </a:r>
          </a:p>
          <a:p>
            <a:pPr algn="ctr" eaLnBrk="1" hangingPunct="1">
              <a:defRPr/>
            </a:pPr>
            <a:r>
              <a:rPr lang="en-US" altLang="zh-CN" sz="54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I’m </a:t>
            </a:r>
            <a:r>
              <a:rPr lang="en-US" altLang="zh-CN" sz="5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watching TV.</a:t>
            </a:r>
            <a:endParaRPr lang="zh-CN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2035969" y="2713022"/>
            <a:ext cx="4929188" cy="4615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Section B   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第</a:t>
            </a:r>
            <a:r>
              <a:rPr lang="en-US" altLang="zh-CN" sz="24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3</a:t>
            </a:r>
            <a:r>
              <a:rPr lang="zh-CN" altLang="en-US" sz="24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课时</a:t>
            </a:r>
            <a:endParaRPr lang="zh-CN" altLang="en-US" sz="1100" dirty="0"/>
          </a:p>
        </p:txBody>
      </p:sp>
      <p:sp>
        <p:nvSpPr>
          <p:cNvPr id="9" name="矩形 8"/>
          <p:cNvSpPr/>
          <p:nvPr/>
        </p:nvSpPr>
        <p:spPr>
          <a:xfrm>
            <a:off x="0" y="400357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4"/>
          <p:cNvGrpSpPr/>
          <p:nvPr/>
        </p:nvGrpSpPr>
        <p:grpSpPr bwMode="auto">
          <a:xfrm>
            <a:off x="576263" y="227013"/>
            <a:ext cx="2327275" cy="584200"/>
            <a:chOff x="449580" y="517058"/>
            <a:chExt cx="2326640" cy="585350"/>
          </a:xfrm>
        </p:grpSpPr>
        <p:sp>
          <p:nvSpPr>
            <p:cNvPr id="3" name="椭圆 2"/>
            <p:cNvSpPr/>
            <p:nvPr/>
          </p:nvSpPr>
          <p:spPr>
            <a:xfrm>
              <a:off x="449580" y="571139"/>
              <a:ext cx="2326640" cy="502638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0277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2273300" cy="58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Self Check</a:t>
              </a:r>
              <a:endParaRPr lang="zh-CN" altLang="en-US" sz="32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5" name="Text Box 21"/>
          <p:cNvSpPr>
            <a:spLocks noChangeArrowheads="1"/>
          </p:cNvSpPr>
          <p:nvPr/>
        </p:nvSpPr>
        <p:spPr bwMode="auto">
          <a:xfrm>
            <a:off x="557213" y="777875"/>
            <a:ext cx="79470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lang="en-US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Add more words in the chart. Then write at least </a:t>
            </a:r>
          </a:p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    five sentences using the words. </a:t>
            </a:r>
            <a:endParaRPr lang="zh-CN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6" name="Group 2"/>
          <p:cNvGraphicFramePr>
            <a:graphicFrameLocks noGrp="1"/>
          </p:cNvGraphicFramePr>
          <p:nvPr/>
        </p:nvGraphicFramePr>
        <p:xfrm>
          <a:off x="720725" y="1838325"/>
          <a:ext cx="7767638" cy="2422524"/>
        </p:xfrm>
        <a:graphic>
          <a:graphicData uri="http://schemas.openxmlformats.org/drawingml/2006/table">
            <a:tbl>
              <a:tblPr/>
              <a:tblGrid>
                <a:gridCol w="2495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6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5328"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play-playing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make-making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run-running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328"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540"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328"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1pPr>
                      <a:lvl2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2pPr>
                      <a:lvl3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3pPr>
                      <a:lvl4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4pPr>
                      <a:lvl5pPr defTabSz="0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5pPr>
                      <a:lvl6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6pPr>
                      <a:lvl7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7pPr>
                      <a:lvl8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8pPr>
                      <a:lvl9pPr defTabSz="0"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sz="3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marL="91433" marR="91433"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879475" y="3700463"/>
            <a:ext cx="2236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read-reading</a:t>
            </a:r>
            <a:endParaRPr lang="zh-CN" altLang="en-US" sz="1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3478213" y="2486025"/>
            <a:ext cx="2343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write-writing</a:t>
            </a:r>
            <a:endParaRPr lang="zh-CN" altLang="en-US" sz="1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944563" y="3090863"/>
            <a:ext cx="2049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talk-talking</a:t>
            </a:r>
            <a:endParaRPr lang="zh-CN" altLang="en-US" sz="1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587375" y="2486025"/>
            <a:ext cx="3132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watch-watching</a:t>
            </a:r>
            <a:endParaRPr lang="zh-CN" altLang="en-US" sz="1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3613150" y="3090863"/>
            <a:ext cx="189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live-living</a:t>
            </a:r>
            <a:endParaRPr lang="zh-CN" altLang="en-US" sz="1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6008688" y="3090863"/>
            <a:ext cx="2479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shop-shopping</a:t>
            </a:r>
            <a:endParaRPr lang="zh-CN" altLang="en-US" sz="1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6278563" y="3700463"/>
            <a:ext cx="2001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cut-cutting</a:t>
            </a:r>
            <a:endParaRPr lang="zh-CN" altLang="en-US" sz="1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6408738" y="2486025"/>
            <a:ext cx="1871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sit-sitting</a:t>
            </a:r>
            <a:endParaRPr lang="zh-CN" altLang="en-US" sz="1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500438" y="3700463"/>
            <a:ext cx="2100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use-using </a:t>
            </a:r>
            <a:endParaRPr lang="zh-CN" altLang="en-US" sz="16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96913" y="4281488"/>
            <a:ext cx="4903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Jack is playing basketball now. </a:t>
            </a:r>
            <a:endParaRPr lang="zh-CN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  <p:bldP spid="9" grpId="0" bldLvl="0" autoUpdateAnimBg="0"/>
      <p:bldP spid="10" grpId="0" bldLvl="0" autoUpdateAnimBg="0"/>
      <p:bldP spid="11" grpId="0" bldLvl="0" autoUpdateAnimBg="0"/>
      <p:bldP spid="12" grpId="0" bldLvl="0" autoUpdateAnimBg="0"/>
      <p:bldP spid="13" grpId="0" bldLvl="0" autoUpdateAnimBg="0"/>
      <p:bldP spid="14" grpId="0" bldLvl="0" autoUpdateAnimBg="0"/>
      <p:bldP spid="15" grpId="0" bldLvl="0" autoUpdateAnimBg="0"/>
      <p:bldP spid="16" grpId="0" bldLvl="0" autoUpdateAnimBg="0"/>
      <p:bldP spid="17" grpId="0" bldLvl="0" autoUpdateAnimBg="0"/>
      <p:bldP spid="18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>
            <a:spLocks noChangeArrowheads="1"/>
          </p:cNvSpPr>
          <p:nvPr/>
        </p:nvSpPr>
        <p:spPr bwMode="auto">
          <a:xfrm>
            <a:off x="1627188" y="1393825"/>
            <a:ext cx="5840412" cy="26368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Bob is talking to his mother now.</a:t>
            </a:r>
            <a:endParaRPr lang="zh-CN" altLang="en-US" sz="28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Sam is swimming in the pool now.</a:t>
            </a:r>
            <a:endParaRPr lang="zh-CN" altLang="en-US" sz="28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Zhu Hui is living in New York now.</a:t>
            </a:r>
            <a:endParaRPr lang="zh-CN" altLang="en-US" sz="28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Jill is using the computer now.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defRPr/>
            </a:pPr>
            <a:r>
              <a:rPr lang="en-US" altLang="zh-CN" sz="2800" b="1" dirty="0">
                <a:latin typeface="Times New Roman" panose="02020603050405020304" pitchFamily="18" charset="0"/>
              </a:rPr>
              <a:t>  My father is reading a newspaper.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1267" name="矩形 2"/>
          <p:cNvSpPr>
            <a:spLocks noChangeArrowheads="1"/>
          </p:cNvSpPr>
          <p:nvPr/>
        </p:nvSpPr>
        <p:spPr bwMode="auto">
          <a:xfrm>
            <a:off x="1627188" y="665163"/>
            <a:ext cx="2306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Sentences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：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>
            <a:spLocks noChangeArrowheads="1"/>
          </p:cNvSpPr>
          <p:nvPr/>
        </p:nvSpPr>
        <p:spPr bwMode="auto">
          <a:xfrm>
            <a:off x="646113" y="842963"/>
            <a:ext cx="762317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5000"/>
              </a:lnSpc>
              <a:spcBef>
                <a:spcPct val="5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Times New Roman" panose="02020603050405020304" pitchFamily="18" charset="0"/>
              </a:rPr>
              <a:t>2   Write questions to complete the conversation.</a:t>
            </a:r>
            <a:endParaRPr lang="zh-CN" altLang="en-US" sz="2800">
              <a:latin typeface="Arial" panose="020B0604020202020204" pitchFamily="34" charset="0"/>
            </a:endParaRPr>
          </a:p>
        </p:txBody>
      </p:sp>
      <p:sp>
        <p:nvSpPr>
          <p:cNvPr id="12291" name="Text Box 3"/>
          <p:cNvSpPr>
            <a:spLocks noChangeArrowheads="1"/>
          </p:cNvSpPr>
          <p:nvPr/>
        </p:nvSpPr>
        <p:spPr bwMode="auto">
          <a:xfrm>
            <a:off x="646113" y="1539875"/>
            <a:ext cx="776605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000"/>
              </a:lnSpc>
              <a:spcBef>
                <a:spcPct val="25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A: Hey, Bob! __________________?(what)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ts val="4000"/>
              </a:lnSpc>
              <a:spcBef>
                <a:spcPct val="25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B: I’m listening to the radio.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ts val="4000"/>
              </a:lnSpc>
              <a:spcBef>
                <a:spcPct val="25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A: _______________________? (play soccer)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ts val="4000"/>
              </a:lnSpc>
              <a:spcBef>
                <a:spcPct val="25000"/>
              </a:spcBef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B: Sounds good, but this talk show is interesting.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4" name="Text Box 4"/>
          <p:cNvSpPr>
            <a:spLocks noChangeArrowheads="1"/>
          </p:cNvSpPr>
          <p:nvPr/>
        </p:nvSpPr>
        <p:spPr bwMode="auto">
          <a:xfrm>
            <a:off x="2773363" y="1546225"/>
            <a:ext cx="3529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What are you doing</a:t>
            </a:r>
            <a:endParaRPr lang="zh-CN" altLang="en-US" sz="1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Box 5"/>
          <p:cNvSpPr>
            <a:spLocks noChangeArrowheads="1"/>
          </p:cNvSpPr>
          <p:nvPr/>
        </p:nvSpPr>
        <p:spPr bwMode="auto">
          <a:xfrm>
            <a:off x="1112838" y="2762250"/>
            <a:ext cx="4395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Do you want to play soccer</a:t>
            </a:r>
            <a:endParaRPr lang="zh-CN" altLang="en-US" sz="1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>
            <a:spLocks noChangeArrowheads="1"/>
          </p:cNvSpPr>
          <p:nvPr/>
        </p:nvSpPr>
        <p:spPr bwMode="auto">
          <a:xfrm>
            <a:off x="609600" y="1074738"/>
            <a:ext cx="815340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A: _________________?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(what, Tony)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B: Oh, he’s studying for a test.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A: ___________________________?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(Steve, too)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35000"/>
              </a:lnSpc>
              <a:spcBef>
                <a:spcPct val="3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B: No, he’s not. I think he can play soccer with you.</a:t>
            </a:r>
            <a:endParaRPr lang="zh-CN" altLang="en-US" sz="1600">
              <a:latin typeface="Arial" panose="020B0604020202020204" pitchFamily="34" charset="0"/>
            </a:endParaRPr>
          </a:p>
        </p:txBody>
      </p:sp>
      <p:sp>
        <p:nvSpPr>
          <p:cNvPr id="3" name="Text Box 3"/>
          <p:cNvSpPr>
            <a:spLocks noChangeArrowheads="1"/>
          </p:cNvSpPr>
          <p:nvPr/>
        </p:nvSpPr>
        <p:spPr bwMode="auto">
          <a:xfrm>
            <a:off x="1120775" y="1139825"/>
            <a:ext cx="373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What’s Tony doing</a:t>
            </a:r>
            <a:endParaRPr lang="zh-CN" altLang="en-US" sz="1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 Box 4"/>
          <p:cNvSpPr>
            <a:spLocks noChangeArrowheads="1"/>
          </p:cNvSpPr>
          <p:nvPr/>
        </p:nvSpPr>
        <p:spPr bwMode="auto">
          <a:xfrm>
            <a:off x="1112838" y="2533650"/>
            <a:ext cx="494506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Is Steve studying for a test, too</a:t>
            </a:r>
            <a:endParaRPr lang="zh-CN" altLang="en-US" sz="1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838" y="207963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87"/>
          <p:cNvSpPr>
            <a:spLocks noChangeArrowheads="1"/>
          </p:cNvSpPr>
          <p:nvPr/>
        </p:nvSpPr>
        <p:spPr bwMode="auto">
          <a:xfrm>
            <a:off x="1128713" y="404813"/>
            <a:ext cx="31829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08025" y="1041400"/>
            <a:ext cx="78946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 Here is a picture of my family.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这是我家的照片。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036638" y="1676400"/>
            <a:ext cx="75057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38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本句是由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here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开头的倒装句。在以副词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here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there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开头的倒装句中，谓语动词的单复数应由后面的真正主语决定。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692275" y="3346450"/>
            <a:ext cx="55324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_____ some new books.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_____ my schoolbag.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751138" y="3346450"/>
            <a:ext cx="676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865438" y="3783013"/>
            <a:ext cx="423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ChangeArrowheads="1"/>
          </p:cNvSpPr>
          <p:nvPr/>
        </p:nvSpPr>
        <p:spPr bwMode="auto">
          <a:xfrm>
            <a:off x="933450" y="1144588"/>
            <a:ext cx="5656263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她的父母亲正在做汤。</a:t>
            </a:r>
            <a:endParaRPr lang="en-US" altLang="zh-CN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他们在干什么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 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正在打排球。</a:t>
            </a:r>
            <a:endParaRPr lang="en-US" altLang="zh-CN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zh-CN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endParaRPr lang="zh-CN" altLang="en-US" sz="28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3. Lucy 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Mary</a:t>
            </a: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正在做作业。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41425" y="1670050"/>
            <a:ext cx="489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parents are making soup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41425" y="2706688"/>
            <a:ext cx="4762500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—What are they doing?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—They are playing volleyball.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84288" y="4189413"/>
            <a:ext cx="6794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Lucy and Mary are doing their homework. </a:t>
            </a:r>
          </a:p>
        </p:txBody>
      </p:sp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942975" y="642938"/>
            <a:ext cx="1538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汉译英。</a:t>
            </a:r>
          </a:p>
        </p:txBody>
      </p:sp>
      <p:pic>
        <p:nvPicPr>
          <p:cNvPr id="15367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3688" y="158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387"/>
          <p:cNvSpPr>
            <a:spLocks noChangeArrowheads="1"/>
          </p:cNvSpPr>
          <p:nvPr/>
        </p:nvSpPr>
        <p:spPr bwMode="auto">
          <a:xfrm>
            <a:off x="962025" y="168275"/>
            <a:ext cx="1919288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Exercise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60463" y="452438"/>
            <a:ext cx="6811962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男孩子们正在池里游泳。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5.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我的姑姑正在超市里购物。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6.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我的女儿正在图书馆看书。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0825" y="1096963"/>
            <a:ext cx="5616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boys are swimming in the pool.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9400" y="2374900"/>
            <a:ext cx="6423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My aunt is shopping in the supermarket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49400" y="3663950"/>
            <a:ext cx="59658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My daughter is reading in the library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74688" y="731838"/>
            <a:ext cx="80121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It’s a fine Sunday morning. Many children ___(be)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the park. They are _______ (play) happily. Some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are playing under the tree. Some girls are singing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_______ (dance). Some boys are______ (sit </a:t>
            </a: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坐</a:t>
            </a: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on the hill. Jim is near the lake. He’s _______(read)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story. Where are Sam and Dale? _______ (</a:t>
            </a: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他们</a:t>
            </a: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standing over there. What are they _______(do)?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Sorry, I _____ (do not) know.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13588" y="719138"/>
            <a:ext cx="990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30663" y="1138238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playing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68425" y="2112963"/>
            <a:ext cx="15128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dancing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35700" y="2106613"/>
            <a:ext cx="120967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sitting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00788" y="2582863"/>
            <a:ext cx="1376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reading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935663" y="3054350"/>
            <a:ext cx="1509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They’re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197600" y="3517900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doing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979613" y="4024313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don’t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49288" y="247650"/>
            <a:ext cx="2592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根据提示填空。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 txBox="1">
            <a:spLocks noChangeArrowheads="1"/>
          </p:cNvSpPr>
          <p:nvPr/>
        </p:nvSpPr>
        <p:spPr bwMode="auto">
          <a:xfrm>
            <a:off x="1223963" y="1512888"/>
            <a:ext cx="6705600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812800" indent="-812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1. clean _______        	2. work _______ 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3. watch _______            4. eat ________   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5. read _______           	6. wait ________ 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7. talk _______            	8. go ________     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9. play _______           	10. study _______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497138" y="1508125"/>
            <a:ext cx="145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cleaning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51538" y="2079625"/>
            <a:ext cx="12239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eating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352675" y="3182938"/>
            <a:ext cx="13684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talking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346825" y="3724275"/>
            <a:ext cx="15827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studying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961063" y="3170238"/>
            <a:ext cx="11525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going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2428875" y="2616200"/>
            <a:ext cx="16573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reading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6116638" y="1512888"/>
            <a:ext cx="18002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working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2570163" y="2079625"/>
            <a:ext cx="17986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watching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6065838" y="2616200"/>
            <a:ext cx="1584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waiting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397125" y="3724275"/>
            <a:ext cx="1295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playing</a:t>
            </a:r>
          </a:p>
        </p:txBody>
      </p:sp>
      <p:sp>
        <p:nvSpPr>
          <p:cNvPr id="2061" name="Rectangle 25"/>
          <p:cNvSpPr>
            <a:spLocks noChangeArrowheads="1"/>
          </p:cNvSpPr>
          <p:nvPr/>
        </p:nvSpPr>
        <p:spPr bwMode="auto">
          <a:xfrm>
            <a:off x="1208088" y="979488"/>
            <a:ext cx="4873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charset="-122"/>
              </a:rPr>
              <a:t>写出下列动词现在分词形式。</a:t>
            </a:r>
          </a:p>
        </p:txBody>
      </p:sp>
      <p:pic>
        <p:nvPicPr>
          <p:cNvPr id="2062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08088" y="17780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Rectangle 387"/>
          <p:cNvSpPr>
            <a:spLocks noChangeArrowheads="1"/>
          </p:cNvSpPr>
          <p:nvPr/>
        </p:nvSpPr>
        <p:spPr bwMode="auto">
          <a:xfrm>
            <a:off x="1908175" y="411163"/>
            <a:ext cx="1919288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1303338" y="841375"/>
            <a:ext cx="685800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812800" indent="-812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11. take _______         	12. have _______ 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13. dance _______ 	14. write _______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15. come _______ 	16. make _______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17. get _______  		18. run ________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19. swim _________  	20. shop ________  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21. stop _________    	22. sit _______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838450" y="1384300"/>
            <a:ext cx="1584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dancing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497638" y="1939925"/>
            <a:ext cx="13684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making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763838" y="3032125"/>
            <a:ext cx="18732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swimming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719388" y="3581400"/>
            <a:ext cx="1584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stopping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883275" y="3597275"/>
            <a:ext cx="15113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sitting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473325" y="2484438"/>
            <a:ext cx="1512888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getting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440488" y="1373188"/>
            <a:ext cx="14398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writing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825750" y="1939925"/>
            <a:ext cx="1295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coming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6210300" y="2484438"/>
            <a:ext cx="1655763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running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6326188" y="3038475"/>
            <a:ext cx="1727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shopping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611438" y="841375"/>
            <a:ext cx="13684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taking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6338888" y="830263"/>
            <a:ext cx="11525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having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4"/>
          <p:cNvGrpSpPr/>
          <p:nvPr/>
        </p:nvGrpSpPr>
        <p:grpSpPr bwMode="auto">
          <a:xfrm>
            <a:off x="477838" y="431800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4106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3a</a:t>
              </a:r>
              <a:endParaRPr lang="zh-CN" altLang="en-US" sz="32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217613" y="461963"/>
            <a:ext cx="37893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Complete Jim’s letter.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3725" y="1052513"/>
            <a:ext cx="8208963" cy="360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Bob,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is a picture of my family. We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all at home now. I am doing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homework. My parents _______________ in the living room. My grandfather ___________________.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sister ____________________.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 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826000" y="2619375"/>
            <a:ext cx="27400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watching TV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037138" y="3095625"/>
            <a:ext cx="37655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reading a newspaper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36775" y="3617913"/>
            <a:ext cx="38004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talking on the phone</a:t>
            </a:r>
          </a:p>
        </p:txBody>
      </p:sp>
      <p:pic>
        <p:nvPicPr>
          <p:cNvPr id="10" name="Picture 5" descr="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05525" y="1052513"/>
            <a:ext cx="2513013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684213" y="322263"/>
            <a:ext cx="7488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华文琥珀" panose="02010800040101010101" pitchFamily="2" charset="-122"/>
              </a:rPr>
              <a:t>Report:</a:t>
            </a:r>
            <a:r>
              <a:rPr lang="en-US" altLang="zh-CN" sz="2800" b="1">
                <a:latin typeface="Times New Roman" panose="02020603050405020304" pitchFamily="18" charset="0"/>
              </a:rPr>
              <a:t> This is Mike. He is doing his homework.    </a:t>
            </a:r>
          </a:p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</a:rPr>
              <a:t>               This is Mike’s sister. She is …</a:t>
            </a:r>
          </a:p>
        </p:txBody>
      </p:sp>
      <p:pic>
        <p:nvPicPr>
          <p:cNvPr id="5123" name="Picture 3" descr="B 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0900" y="1327150"/>
            <a:ext cx="4873625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4"/>
          <p:cNvGrpSpPr/>
          <p:nvPr/>
        </p:nvGrpSpPr>
        <p:grpSpPr bwMode="auto">
          <a:xfrm>
            <a:off x="576263" y="630238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6155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3b</a:t>
              </a:r>
              <a:endParaRPr lang="zh-CN" altLang="en-US" sz="32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336675" y="627063"/>
            <a:ext cx="6919913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Bring in some photos of your own (or draw some pictures of you and your family or friends) and write about them.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1414463" y="2614613"/>
            <a:ext cx="65262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414463" y="3071813"/>
            <a:ext cx="65262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414463" y="3560763"/>
            <a:ext cx="65262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414463" y="4040188"/>
            <a:ext cx="65262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AutoShape 6"/>
          <p:cNvSpPr>
            <a:spLocks noChangeArrowheads="1"/>
          </p:cNvSpPr>
          <p:nvPr/>
        </p:nvSpPr>
        <p:spPr bwMode="auto">
          <a:xfrm>
            <a:off x="830263" y="1881188"/>
            <a:ext cx="7399337" cy="2670175"/>
          </a:xfrm>
          <a:prstGeom prst="horizontalScroll">
            <a:avLst>
              <a:gd name="adj" fmla="val 12500"/>
            </a:avLst>
          </a:prstGeom>
          <a:noFill/>
          <a:ln w="254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6153" name="Picture 11" descr="图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24788" y="1744663"/>
            <a:ext cx="8239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E:\图片库\动作\1368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06563" y="1695450"/>
            <a:ext cx="1865312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E:\图片库\动作\1629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09738"/>
            <a:ext cx="19145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E:\图片库\动作\2094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8225" y="1749425"/>
            <a:ext cx="160655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:\图片库\动作\3034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22875" y="1716088"/>
            <a:ext cx="18065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E:\图片库\动作\3798.t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88188" y="1624013"/>
            <a:ext cx="19621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3362325" y="771525"/>
            <a:ext cx="2217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photos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79425" y="317500"/>
          <a:ext cx="8413750" cy="454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4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6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303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Doing 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172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189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173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189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224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31" marR="9143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224" name="Picture 8" descr="E:\图片库\动作\1368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8475" y="1622425"/>
            <a:ext cx="8667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5" name="Picture 9" descr="E:\图片库\动作\1629.t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9113" y="852488"/>
            <a:ext cx="889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6" name="Picture 10" descr="E:\图片库\动作\2094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0550" y="2398713"/>
            <a:ext cx="746125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7" name="Picture 11" descr="E:\图片库\动作\3034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1975" y="3132138"/>
            <a:ext cx="8382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8" name="Picture 12" descr="E:\图片库\动作\3798.t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63" y="3948113"/>
            <a:ext cx="9302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62088" y="819150"/>
            <a:ext cx="4278312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mother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father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grandma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grandpa and his friend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11813" y="811213"/>
            <a:ext cx="3405187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 homework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washing clothes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the car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a newspaper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 chess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>
            <a:spLocks noChangeArrowheads="1"/>
          </p:cNvSpPr>
          <p:nvPr/>
        </p:nvSpPr>
        <p:spPr bwMode="auto">
          <a:xfrm>
            <a:off x="1050925" y="1189038"/>
            <a:ext cx="728980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It’s ten o’clock in the morning. I’m doing my homework. My mother is washing the clothes. My father is cleaning the car. My grandma is reading a newspaper. My grandpa is playing chess with his friend. </a:t>
            </a:r>
            <a:endParaRPr lang="zh-CN" altLang="en-US" sz="1600" dirty="0">
              <a:latin typeface="Arial" panose="020B0604020202020204" pitchFamily="34" charset="0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033463" y="587375"/>
            <a:ext cx="1666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范文欣赏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6 [恢复]"/>
</p:tagLst>
</file>

<file path=ppt/theme/theme1.xml><?xml version="1.0" encoding="utf-8"?>
<a:theme xmlns:a="http://schemas.openxmlformats.org/drawingml/2006/main" name="WWW.2PPT.COM&#10;">
  <a:themeElements>
    <a:clrScheme name="自定义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2B35B"/>
      </a:accent1>
      <a:accent2>
        <a:srgbClr val="66AE1A"/>
      </a:accent2>
      <a:accent3>
        <a:srgbClr val="62B35B"/>
      </a:accent3>
      <a:accent4>
        <a:srgbClr val="66AE1A"/>
      </a:accent4>
      <a:accent5>
        <a:srgbClr val="62B35B"/>
      </a:accent5>
      <a:accent6>
        <a:srgbClr val="66AE1A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703</Words>
  <Application>Microsoft Office PowerPoint</Application>
  <PresentationFormat>自定义</PresentationFormat>
  <Paragraphs>148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等线</vt:lpstr>
      <vt:lpstr>等线 Light</vt:lpstr>
      <vt:lpstr>黑体</vt:lpstr>
      <vt:lpstr>华文琥珀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2017-06-23T02:08:00Z</dcterms:created>
  <dcterms:modified xsi:type="dcterms:W3CDTF">2023-01-17T02:47:15Z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D714C2072613458382B8CC91F33E0B65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