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4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4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7256">
          <p15:clr>
            <a:srgbClr val="A4A3A4"/>
          </p15:clr>
        </p15:guide>
        <p15:guide id="2" orient="horz" pos="618">
          <p15:clr>
            <a:srgbClr val="A4A3A4"/>
          </p15:clr>
        </p15:guide>
        <p15:guide id="3" orient="horz" pos="663">
          <p15:clr>
            <a:srgbClr val="A4A3A4"/>
          </p15:clr>
        </p15:guide>
        <p15:guide id="4" orient="horz" pos="39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90A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114"/>
      </p:cViewPr>
      <p:guideLst>
        <p:guide pos="7256"/>
        <p:guide orient="horz" pos="618"/>
        <p:guide orient="horz" pos="663"/>
        <p:guide orient="horz" pos="39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3ACD943-6C4C-485E-A1DE-10844C653D4D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47AE6268-3315-45EF-B116-0B9B428CD9F0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3DD714C-C0AB-45C2-B606-8164FA6EEB87}" type="slidenum">
              <a:rPr kumimoji="0" lang="en-US" altLang="zh-C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4</a:t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462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54627" name="备注占位符 2"/>
          <p:cNvSpPr>
            <a:spLocks noGrp="1" noChangeArrowheads="1"/>
          </p:cNvSpPr>
          <p:nvPr>
            <p:ph type="body" idx="429496729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15462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78BDF07-1CBB-4A19-A457-767F98E6A9E3}" type="slidenum">
              <a:rPr kumimoji="0" lang="en-US" altLang="zh-CN" sz="1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4</a:t>
            </a:fld>
            <a:endParaRPr kumimoji="0" lang="en-US" altLang="zh-CN" sz="1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988800-40E2-4CF1-850E-879493DD7B4C}" type="slidenum">
              <a:rPr kumimoji="0" lang="en-US" altLang="zh-C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9</a:t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07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60771" name="备注占位符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b="1"/>
              <a:t>增加一个分析说明：</a:t>
            </a:r>
          </a:p>
          <a:p>
            <a:r>
              <a:rPr lang="zh-CN" altLang="en-US" b="1"/>
              <a:t>这些都是长方形</a:t>
            </a:r>
            <a:r>
              <a:rPr lang="zh-CN" altLang="en-US"/>
              <a:t>。</a:t>
            </a:r>
          </a:p>
        </p:txBody>
      </p:sp>
      <p:sp>
        <p:nvSpPr>
          <p:cNvPr id="160772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9F99993-83A1-4D3F-B9BB-FE1934D8EC94}" type="slidenum">
              <a:rPr kumimoji="0" lang="en-US" altLang="zh-CN" sz="1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9</a:t>
            </a:fld>
            <a:endParaRPr kumimoji="0" lang="en-US" altLang="zh-CN" sz="1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680F4E1-50D6-4E4C-92E6-1278BE579D0C}" type="slidenum">
              <a:rPr kumimoji="0" lang="en-US" altLang="zh-C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10</a:t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281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62819" name="备注占位符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162820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9E9C528-DEF1-4C2A-93A7-1D0884A42F13}" type="slidenum">
              <a:rPr kumimoji="0" lang="en-US" altLang="zh-CN" sz="1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10</a:t>
            </a:fld>
            <a:endParaRPr kumimoji="0" lang="en-US" altLang="zh-CN" sz="1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8707996-ECB1-4D9F-87FA-176D6B96AEB6}" type="slidenum">
              <a:rPr kumimoji="0" lang="en-US" altLang="zh-C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12</a:t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589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65891" name="备注占位符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165892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7B7C5C1-C065-476E-A3D3-ADDDEBF15332}" type="slidenum">
              <a:rPr kumimoji="0" lang="en-US" altLang="zh-CN" sz="1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12</a:t>
            </a:fld>
            <a:endParaRPr kumimoji="0" lang="en-US" altLang="zh-CN" sz="1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A7C9E8-534D-43E1-8D5E-D3652AC5A7F9}" type="slidenum">
              <a:rPr kumimoji="0" lang="en-US" altLang="zh-C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15</a:t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998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69987" name="备注占位符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16998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AAEF878-ECDD-454A-868B-8EB8EB63EF60}" type="slidenum">
              <a:rPr kumimoji="0" lang="zh-CN" altLang="zh-CN" sz="1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15</a:t>
            </a:fld>
            <a:endParaRPr kumimoji="0" lang="en-US" altLang="zh-CN" sz="1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8D90A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8D90A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黑体" panose="02010609060101010101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2.png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图片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5" t="8263" b="24232"/>
          <a:stretch>
            <a:fillRect/>
          </a:stretch>
        </p:blipFill>
        <p:spPr>
          <a:xfrm>
            <a:off x="1" y="956071"/>
            <a:ext cx="4611266" cy="4611266"/>
          </a:xfrm>
          <a:custGeom>
            <a:avLst/>
            <a:gdLst>
              <a:gd name="connsiteX0" fmla="*/ 2211185 w 4611266"/>
              <a:gd name="connsiteY0" fmla="*/ 0 h 4611266"/>
              <a:gd name="connsiteX1" fmla="*/ 4611266 w 4611266"/>
              <a:gd name="connsiteY1" fmla="*/ 2211185 h 4611266"/>
              <a:gd name="connsiteX2" fmla="*/ 2400082 w 4611266"/>
              <a:gd name="connsiteY2" fmla="*/ 4611266 h 4611266"/>
              <a:gd name="connsiteX3" fmla="*/ 0 w 4611266"/>
              <a:gd name="connsiteY3" fmla="*/ 2400082 h 4611266"/>
              <a:gd name="connsiteX4" fmla="*/ 2211185 w 4611266"/>
              <a:gd name="connsiteY4" fmla="*/ 0 h 4611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11266" h="4611266">
                <a:moveTo>
                  <a:pt x="2211185" y="0"/>
                </a:moveTo>
                <a:lnTo>
                  <a:pt x="4611266" y="2211185"/>
                </a:lnTo>
                <a:lnTo>
                  <a:pt x="2400082" y="4611266"/>
                </a:lnTo>
                <a:lnTo>
                  <a:pt x="0" y="2400082"/>
                </a:lnTo>
                <a:lnTo>
                  <a:pt x="2211185" y="0"/>
                </a:lnTo>
                <a:close/>
              </a:path>
            </a:pathLst>
          </a:cu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5" t="60495" r="48229" b="5625"/>
          <a:stretch>
            <a:fillRect/>
          </a:stretch>
        </p:blipFill>
        <p:spPr>
          <a:xfrm>
            <a:off x="1" y="4523998"/>
            <a:ext cx="2314394" cy="2314394"/>
          </a:xfrm>
          <a:custGeom>
            <a:avLst/>
            <a:gdLst>
              <a:gd name="connsiteX0" fmla="*/ 1109793 w 2314394"/>
              <a:gd name="connsiteY0" fmla="*/ 0 h 2314394"/>
              <a:gd name="connsiteX1" fmla="*/ 2314394 w 2314394"/>
              <a:gd name="connsiteY1" fmla="*/ 1109794 h 2314394"/>
              <a:gd name="connsiteX2" fmla="*/ 1204601 w 2314394"/>
              <a:gd name="connsiteY2" fmla="*/ 2314394 h 2314394"/>
              <a:gd name="connsiteX3" fmla="*/ 0 w 2314394"/>
              <a:gd name="connsiteY3" fmla="*/ 1204601 h 2314394"/>
              <a:gd name="connsiteX4" fmla="*/ 1109793 w 2314394"/>
              <a:gd name="connsiteY4" fmla="*/ 0 h 2314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4394" h="2314394">
                <a:moveTo>
                  <a:pt x="1109793" y="0"/>
                </a:moveTo>
                <a:lnTo>
                  <a:pt x="2314394" y="1109794"/>
                </a:lnTo>
                <a:lnTo>
                  <a:pt x="1204601" y="2314394"/>
                </a:lnTo>
                <a:lnTo>
                  <a:pt x="0" y="1204601"/>
                </a:lnTo>
                <a:lnTo>
                  <a:pt x="1109793" y="0"/>
                </a:lnTo>
                <a:close/>
              </a:path>
            </a:pathLst>
          </a:custGeom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08" t="67743" r="12939" b="5625"/>
          <a:stretch>
            <a:fillRect/>
          </a:stretch>
        </p:blipFill>
        <p:spPr>
          <a:xfrm>
            <a:off x="2173282" y="5019152"/>
            <a:ext cx="1821746" cy="1819240"/>
          </a:xfrm>
          <a:custGeom>
            <a:avLst/>
            <a:gdLst>
              <a:gd name="connsiteX0" fmla="*/ 858289 w 1821746"/>
              <a:gd name="connsiteY0" fmla="*/ 0 h 1819240"/>
              <a:gd name="connsiteX1" fmla="*/ 1821746 w 1821746"/>
              <a:gd name="connsiteY1" fmla="*/ 887628 h 1819240"/>
              <a:gd name="connsiteX2" fmla="*/ 963456 w 1821746"/>
              <a:gd name="connsiteY2" fmla="*/ 1819240 h 1819240"/>
              <a:gd name="connsiteX3" fmla="*/ 0 w 1821746"/>
              <a:gd name="connsiteY3" fmla="*/ 931612 h 1819240"/>
              <a:gd name="connsiteX4" fmla="*/ 858289 w 1821746"/>
              <a:gd name="connsiteY4" fmla="*/ 0 h 1819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1746" h="1819240">
                <a:moveTo>
                  <a:pt x="858289" y="0"/>
                </a:moveTo>
                <a:lnTo>
                  <a:pt x="1821746" y="887628"/>
                </a:lnTo>
                <a:lnTo>
                  <a:pt x="963456" y="1819240"/>
                </a:lnTo>
                <a:lnTo>
                  <a:pt x="0" y="931612"/>
                </a:lnTo>
                <a:lnTo>
                  <a:pt x="858289" y="0"/>
                </a:lnTo>
                <a:close/>
              </a:path>
            </a:pathLst>
          </a:custGeom>
        </p:spPr>
      </p:pic>
      <p:grpSp>
        <p:nvGrpSpPr>
          <p:cNvPr id="3" name="组合 2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4" name="组合 3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6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8D90A3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7" name="组合 6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8" name="文本框 7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9" name="直接连接符 8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en-US" altLang="zh-CN" sz="5400" b="1" dirty="0">
                      <a:solidFill>
                        <a:srgbClr val="8D90A3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8.3 </a:t>
                  </a:r>
                  <a:r>
                    <a:rPr lang="zh-CN" altLang="en-US" sz="5400" b="1" dirty="0">
                      <a:solidFill>
                        <a:srgbClr val="8D90A3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多边形的面积</a:t>
                  </a:r>
                </a:p>
              </p:txBody>
            </p:sp>
          </p:grpSp>
        </p:grpSp>
        <p:sp>
          <p:nvSpPr>
            <p:cNvPr id="5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第八单元   总复习</a:t>
              </a:r>
              <a:endParaRPr kumimoji="0" lang="zh-CN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8D90A3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人教版小学数学五年级上册</a:t>
            </a:r>
          </a:p>
        </p:txBody>
      </p:sp>
      <p:sp>
        <p:nvSpPr>
          <p:cNvPr id="18" name="矩形 17"/>
          <p:cNvSpPr/>
          <p:nvPr/>
        </p:nvSpPr>
        <p:spPr>
          <a:xfrm rot="18759254">
            <a:off x="10601064" y="5258054"/>
            <a:ext cx="1318622" cy="1318622"/>
          </a:xfrm>
          <a:prstGeom prst="rect">
            <a:avLst/>
          </a:prstGeom>
          <a:solidFill>
            <a:srgbClr val="8D90A3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 rot="18759254">
            <a:off x="673938" y="1410978"/>
            <a:ext cx="3263392" cy="3263392"/>
          </a:xfrm>
          <a:prstGeom prst="rect">
            <a:avLst/>
          </a:prstGeom>
          <a:noFill/>
          <a:ln>
            <a:solidFill>
              <a:srgbClr val="E1E2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 rot="18759254">
            <a:off x="3239660" y="293123"/>
            <a:ext cx="1637896" cy="1637896"/>
          </a:xfrm>
          <a:prstGeom prst="rect">
            <a:avLst/>
          </a:prstGeom>
          <a:solidFill>
            <a:srgbClr val="E1E2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 rot="18759254">
            <a:off x="277319" y="284642"/>
            <a:ext cx="1342859" cy="1342859"/>
          </a:xfrm>
          <a:prstGeom prst="rect">
            <a:avLst/>
          </a:prstGeom>
          <a:solidFill>
            <a:srgbClr val="E1E2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0400" y="1144689"/>
            <a:ext cx="108585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8.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一辆汽车的后车窗有一块遮阳布是梯形形状，上底是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1m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，下底是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1.2m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，高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0.7m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。它的面积是多少？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" name="梯形 2"/>
          <p:cNvSpPr/>
          <p:nvPr/>
        </p:nvSpPr>
        <p:spPr>
          <a:xfrm>
            <a:off x="7115179" y="3094318"/>
            <a:ext cx="2295525" cy="1816100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26378" y="2491840"/>
            <a:ext cx="127635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26378" y="4916769"/>
            <a:ext cx="127635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1.2m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9436103" y="3094318"/>
            <a:ext cx="0" cy="1816100"/>
          </a:xfrm>
          <a:prstGeom prst="lin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8464553" y="3672377"/>
            <a:ext cx="886781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0.7m</a:t>
            </a:r>
            <a:endParaRPr lang="zh-CN" altLang="en-US" sz="2400" kern="0" dirty="0"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94906" y="3022990"/>
            <a:ext cx="257492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(1+1.2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)×0.7÷2</a:t>
            </a:r>
            <a:endParaRPr lang="zh-CN" altLang="en-US" sz="2400" kern="0" baseline="3000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61802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6592" y="597180"/>
            <a:ext cx="136525" cy="6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1803" name="图片 1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879" y="620993"/>
            <a:ext cx="136525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9"/>
          <p:cNvSpPr txBox="1"/>
          <p:nvPr/>
        </p:nvSpPr>
        <p:spPr>
          <a:xfrm>
            <a:off x="4540254" y="3001853"/>
            <a:ext cx="174307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=0.77m</a:t>
            </a:r>
            <a:r>
              <a:rPr lang="en-US" altLang="zh-CN" sz="2400" kern="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14" name="TextBox 10"/>
          <p:cNvSpPr txBox="1"/>
          <p:nvPr/>
        </p:nvSpPr>
        <p:spPr>
          <a:xfrm>
            <a:off x="2466593" y="3653414"/>
            <a:ext cx="437197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答：它的面积是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0.77m</a:t>
            </a:r>
            <a:r>
              <a:rPr lang="en-US" altLang="zh-CN" sz="2400" kern="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409280" y="2274801"/>
            <a:ext cx="687797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（教科书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P116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“练习二十五”第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题）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7458078" y="4758018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E2F0D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41719C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zh-CN" altLang="en-US" sz="2400" kern="0" dirty="0">
              <a:solidFill>
                <a:schemeClr val="lt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三、巩固练习，解决问题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3" grpId="0"/>
      <p:bldP spid="14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0400" y="1103743"/>
            <a:ext cx="10858500" cy="11401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一块街头广告牌的形状是平行四边形，底是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12.5m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，高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6.4m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。如果要涂饰这块广告牌，每平方米用油漆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0.6kg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，共需要多少千克油漆？</a:t>
            </a:r>
          </a:p>
        </p:txBody>
      </p:sp>
      <p:pic>
        <p:nvPicPr>
          <p:cNvPr id="163843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2880" y="2721395"/>
            <a:ext cx="3271838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42452" y="3060970"/>
            <a:ext cx="4081462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12.5×6.4=80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m</a:t>
            </a:r>
            <a:r>
              <a:rPr lang="en-US" altLang="zh-CN" sz="2400" kern="0" baseline="3000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0.6×80=48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kg)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7886" y="3978695"/>
            <a:ext cx="41529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答：共需要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48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千克油漆。</a:t>
            </a:r>
          </a:p>
        </p:txBody>
      </p:sp>
      <p:pic>
        <p:nvPicPr>
          <p:cNvPr id="16384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9540" y="947155"/>
            <a:ext cx="136525" cy="6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4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827" y="970968"/>
            <a:ext cx="136525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"/>
          <p:cNvSpPr txBox="1"/>
          <p:nvPr/>
        </p:nvSpPr>
        <p:spPr>
          <a:xfrm>
            <a:off x="444500" y="2281744"/>
            <a:ext cx="587527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（教科书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P116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“练习二十五”第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题）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0400" y="1117156"/>
            <a:ext cx="11018456" cy="11401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下面这块地种了三种蔬菜，茄子、西红柿和黄瓜各种了多少平方米？这块地共有多少平方米？</a:t>
            </a:r>
          </a:p>
        </p:txBody>
      </p:sp>
      <p:pic>
        <p:nvPicPr>
          <p:cNvPr id="164867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882" y="2331444"/>
            <a:ext cx="2689225" cy="266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44619" y="2331444"/>
            <a:ext cx="6408738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茄子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:15×32÷2=240m</a:t>
            </a:r>
            <a:r>
              <a:rPr lang="en-US" altLang="zh-CN" sz="2400" kern="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en-US" altLang="zh-CN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黄瓜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:25×32=800m</a:t>
            </a:r>
            <a:r>
              <a:rPr lang="en-US" altLang="zh-CN" sz="2400" kern="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西红柿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:(15+23)×32÷2=608m</a:t>
            </a:r>
            <a:r>
              <a:rPr lang="en-US" altLang="zh-CN" sz="2400" kern="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en-US" altLang="zh-CN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总面积：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240+800+608=1648m</a:t>
            </a:r>
            <a:r>
              <a:rPr lang="en-US" altLang="zh-CN" sz="2400" kern="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</a:p>
        </p:txBody>
      </p:sp>
      <p:pic>
        <p:nvPicPr>
          <p:cNvPr id="164870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7495" y="981075"/>
            <a:ext cx="136525" cy="6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871" name="图片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0782" y="1004888"/>
            <a:ext cx="136525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1516849" y="4639768"/>
            <a:ext cx="533536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答：茄子有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240m²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，西红柿有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608m²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，黄瓜有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800m²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，这块地一共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有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1648m</a:t>
            </a:r>
            <a:r>
              <a:rPr lang="en-US" altLang="zh-CN" sz="2400" kern="0" baseline="3000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  <a:endParaRPr lang="en-US" altLang="zh-CN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2671885" y="1792838"/>
            <a:ext cx="375602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（教科书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P113 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第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题）</a:t>
            </a:r>
          </a:p>
        </p:txBody>
      </p:sp>
      <p:sp>
        <p:nvSpPr>
          <p:cNvPr id="1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三、巩固练习，解决问题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0399" y="1085688"/>
            <a:ext cx="1025452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你能想办法求出下图的面积吗？（小方格的边长为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1cm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。）</a:t>
            </a:r>
          </a:p>
        </p:txBody>
      </p:sp>
      <p:pic>
        <p:nvPicPr>
          <p:cNvPr id="1669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871" y="2301128"/>
            <a:ext cx="2464160" cy="3268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3843003" y="2826794"/>
            <a:ext cx="75812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把这个图形分成三个三角形和一个正方形。</a:t>
            </a:r>
          </a:p>
          <a:p>
            <a:pPr>
              <a:lnSpc>
                <a:spcPct val="150000"/>
              </a:lnSpc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(7×2÷2)+(5×2÷2)+(5×5)+(5×1÷2)=39.5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cm</a:t>
            </a:r>
            <a:r>
              <a:rPr lang="en-US" altLang="zh-CN" sz="2400" kern="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1816421" y="2736448"/>
            <a:ext cx="35528" cy="218279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378844" y="3283918"/>
            <a:ext cx="1625976" cy="1744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3004820" y="3320415"/>
            <a:ext cx="3175" cy="156908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6921" name="图片 1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7576" y="1148949"/>
            <a:ext cx="136525" cy="6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922" name="图片 1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863" y="1172762"/>
            <a:ext cx="136525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"/>
          <p:cNvSpPr txBox="1"/>
          <p:nvPr/>
        </p:nvSpPr>
        <p:spPr>
          <a:xfrm>
            <a:off x="526946" y="1562939"/>
            <a:ext cx="631063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（教科书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P116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“练习二十五”第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题）</a:t>
            </a:r>
          </a:p>
        </p:txBody>
      </p:sp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三、巩固练习，解决问题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0400" y="1173424"/>
            <a:ext cx="10858500" cy="11401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一张边长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4cm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的正方形纸（下左图），从相邻两边的中点连一条线段，沿这条线段剪去一个角，剩下的面积是多少？</a:t>
            </a:r>
          </a:p>
        </p:txBody>
      </p:sp>
      <p:pic>
        <p:nvPicPr>
          <p:cNvPr id="16793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860" y="3613149"/>
            <a:ext cx="1315429" cy="1766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659786" y="3613149"/>
            <a:ext cx="2093912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B05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zh-CN" altLang="en-US" sz="2400" kern="0">
              <a:solidFill>
                <a:schemeClr val="lt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89221" y="3711802"/>
            <a:ext cx="3865563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补全正方形。</a:t>
            </a:r>
          </a:p>
          <a:p>
            <a:pPr>
              <a:lnSpc>
                <a:spcPct val="200000"/>
              </a:lnSpc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4×4-2×2÷2=14cm</a:t>
            </a:r>
            <a:r>
              <a:rPr lang="en-US" altLang="zh-CN" sz="2400" kern="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</a:p>
        </p:txBody>
      </p:sp>
      <p:pic>
        <p:nvPicPr>
          <p:cNvPr id="167943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5287" y="981075"/>
            <a:ext cx="136525" cy="6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7944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8574" y="1004888"/>
            <a:ext cx="136525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"/>
          <p:cNvSpPr txBox="1"/>
          <p:nvPr/>
        </p:nvSpPr>
        <p:spPr>
          <a:xfrm>
            <a:off x="452017" y="2458778"/>
            <a:ext cx="62844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（教科书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P116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“练习二十五”第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题）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三、巩固练习，解决问题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963" name="图片 1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8989" y="1148949"/>
            <a:ext cx="136525" cy="6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8964" name="图片 1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2276" y="1172762"/>
            <a:ext cx="136525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1"/>
          <p:cNvSpPr txBox="1"/>
          <p:nvPr/>
        </p:nvSpPr>
        <p:spPr>
          <a:xfrm>
            <a:off x="660400" y="1031643"/>
            <a:ext cx="10763813" cy="11401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王村有一个占地面积是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3384m</a:t>
            </a:r>
            <a:r>
              <a:rPr lang="en-US" altLang="zh-CN" sz="24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的鱼塘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如下图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。村长告诉小林，鱼塘两条平行的边分别是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84 m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和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 m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。小林用这学期的数学知识算出了这两条边的距离。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515457" y="2171763"/>
            <a:ext cx="56769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（教科书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P118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“练习二十五”第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题）</a:t>
            </a:r>
          </a:p>
        </p:txBody>
      </p:sp>
      <p:pic>
        <p:nvPicPr>
          <p:cNvPr id="168968" name="图片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55" t="38188" r="16177"/>
          <a:stretch>
            <a:fillRect/>
          </a:stretch>
        </p:blipFill>
        <p:spPr bwMode="auto">
          <a:xfrm>
            <a:off x="898806" y="2980700"/>
            <a:ext cx="5143500" cy="184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3"/>
          <p:cNvSpPr txBox="1"/>
          <p:nvPr/>
        </p:nvSpPr>
        <p:spPr>
          <a:xfrm>
            <a:off x="6629234" y="2976845"/>
            <a:ext cx="52957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解：设这两条边的距离是</a:t>
            </a:r>
            <a:r>
              <a:rPr lang="en-US" altLang="zh-CN" sz="24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 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m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  <a:endParaRPr lang="zh-CN" altLang="en-US" sz="2400" kern="0" baseline="3000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3"/>
          <p:cNvSpPr txBox="1"/>
          <p:nvPr/>
        </p:nvSpPr>
        <p:spPr>
          <a:xfrm>
            <a:off x="7120400" y="3511289"/>
            <a:ext cx="329565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(60+84)×</a:t>
            </a:r>
            <a:r>
              <a:rPr lang="en-US" altLang="zh-CN" sz="24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÷2=3384</a:t>
            </a:r>
            <a:endParaRPr lang="zh-CN" altLang="en-US" sz="2400" kern="0" baseline="3000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Box 3"/>
          <p:cNvSpPr txBox="1"/>
          <p:nvPr/>
        </p:nvSpPr>
        <p:spPr>
          <a:xfrm>
            <a:off x="8953420" y="3972954"/>
            <a:ext cx="1157288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=47</a:t>
            </a:r>
            <a:endParaRPr lang="zh-CN" altLang="en-US" sz="2400" kern="0" baseline="3000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3"/>
          <p:cNvSpPr txBox="1"/>
          <p:nvPr/>
        </p:nvSpPr>
        <p:spPr>
          <a:xfrm>
            <a:off x="7068014" y="4631522"/>
            <a:ext cx="445088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答：这两条边的距离是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47 m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  <a:endParaRPr lang="zh-CN" altLang="en-US" sz="2400" kern="0" baseline="3000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四、课堂练习</a:t>
            </a:r>
          </a:p>
        </p:txBody>
      </p:sp>
      <p:sp>
        <p:nvSpPr>
          <p:cNvPr id="2" name="矩形 1"/>
          <p:cNvSpPr/>
          <p:nvPr/>
        </p:nvSpPr>
        <p:spPr>
          <a:xfrm>
            <a:off x="763674" y="3375469"/>
            <a:ext cx="1104868" cy="1420491"/>
          </a:xfrm>
          <a:custGeom>
            <a:avLst/>
            <a:gdLst>
              <a:gd name="connsiteX0" fmla="*/ 0 w 723030"/>
              <a:gd name="connsiteY0" fmla="*/ 0 h 1394747"/>
              <a:gd name="connsiteX1" fmla="*/ 723030 w 723030"/>
              <a:gd name="connsiteY1" fmla="*/ 0 h 1394747"/>
              <a:gd name="connsiteX2" fmla="*/ 723030 w 723030"/>
              <a:gd name="connsiteY2" fmla="*/ 1394747 h 1394747"/>
              <a:gd name="connsiteX3" fmla="*/ 0 w 723030"/>
              <a:gd name="connsiteY3" fmla="*/ 1394747 h 1394747"/>
              <a:gd name="connsiteX4" fmla="*/ 0 w 723030"/>
              <a:gd name="connsiteY4" fmla="*/ 0 h 1394747"/>
              <a:gd name="connsiteX0-1" fmla="*/ 0 w 1104868"/>
              <a:gd name="connsiteY0-2" fmla="*/ 0 h 1394747"/>
              <a:gd name="connsiteX1-3" fmla="*/ 723030 w 1104868"/>
              <a:gd name="connsiteY1-4" fmla="*/ 0 h 1394747"/>
              <a:gd name="connsiteX2-5" fmla="*/ 1104868 w 1104868"/>
              <a:gd name="connsiteY2-6" fmla="*/ 962668 h 1394747"/>
              <a:gd name="connsiteX3-7" fmla="*/ 0 w 1104868"/>
              <a:gd name="connsiteY3-8" fmla="*/ 1394747 h 1394747"/>
              <a:gd name="connsiteX4-9" fmla="*/ 0 w 1104868"/>
              <a:gd name="connsiteY4-10" fmla="*/ 0 h 1394747"/>
              <a:gd name="connsiteX0-11" fmla="*/ 0 w 1104868"/>
              <a:gd name="connsiteY0-12" fmla="*/ 0 h 1420491"/>
              <a:gd name="connsiteX1-13" fmla="*/ 723030 w 1104868"/>
              <a:gd name="connsiteY1-14" fmla="*/ 0 h 1420491"/>
              <a:gd name="connsiteX2-15" fmla="*/ 1104868 w 1104868"/>
              <a:gd name="connsiteY2-16" fmla="*/ 962668 h 1420491"/>
              <a:gd name="connsiteX3-17" fmla="*/ 0 w 1104868"/>
              <a:gd name="connsiteY3-18" fmla="*/ 1394747 h 1420491"/>
              <a:gd name="connsiteX4-19" fmla="*/ 0 w 1104868"/>
              <a:gd name="connsiteY4-20" fmla="*/ 0 h 14204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104868" h="1420491">
                <a:moveTo>
                  <a:pt x="0" y="0"/>
                </a:moveTo>
                <a:lnTo>
                  <a:pt x="723030" y="0"/>
                </a:lnTo>
                <a:lnTo>
                  <a:pt x="1104868" y="962668"/>
                </a:lnTo>
                <a:cubicBezTo>
                  <a:pt x="957643" y="1749789"/>
                  <a:pt x="368289" y="1250721"/>
                  <a:pt x="0" y="139474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963" y="3830435"/>
            <a:ext cx="938579" cy="12309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010" name="图片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558" y="2175223"/>
            <a:ext cx="7461250" cy="287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660400" y="1241907"/>
            <a:ext cx="58293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填表。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4165199" y="4468915"/>
            <a:ext cx="9557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24.51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5343713" y="3806795"/>
            <a:ext cx="6126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2.4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6316717" y="4468914"/>
            <a:ext cx="7841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32.4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7436493" y="2954903"/>
            <a:ext cx="6126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6.4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8598974" y="4468913"/>
            <a:ext cx="7841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30.8</a:t>
            </a:r>
          </a:p>
        </p:txBody>
      </p:sp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备选练习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/>
      <p:bldP spid="9" grpId="0"/>
      <p:bldP spid="10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图片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5" t="8263" b="24232"/>
          <a:stretch>
            <a:fillRect/>
          </a:stretch>
        </p:blipFill>
        <p:spPr>
          <a:xfrm>
            <a:off x="1" y="956071"/>
            <a:ext cx="4611266" cy="4611266"/>
          </a:xfrm>
          <a:custGeom>
            <a:avLst/>
            <a:gdLst>
              <a:gd name="connsiteX0" fmla="*/ 2211185 w 4611266"/>
              <a:gd name="connsiteY0" fmla="*/ 0 h 4611266"/>
              <a:gd name="connsiteX1" fmla="*/ 4611266 w 4611266"/>
              <a:gd name="connsiteY1" fmla="*/ 2211185 h 4611266"/>
              <a:gd name="connsiteX2" fmla="*/ 2400082 w 4611266"/>
              <a:gd name="connsiteY2" fmla="*/ 4611266 h 4611266"/>
              <a:gd name="connsiteX3" fmla="*/ 0 w 4611266"/>
              <a:gd name="connsiteY3" fmla="*/ 2400082 h 4611266"/>
              <a:gd name="connsiteX4" fmla="*/ 2211185 w 4611266"/>
              <a:gd name="connsiteY4" fmla="*/ 0 h 4611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11266" h="4611266">
                <a:moveTo>
                  <a:pt x="2211185" y="0"/>
                </a:moveTo>
                <a:lnTo>
                  <a:pt x="4611266" y="2211185"/>
                </a:lnTo>
                <a:lnTo>
                  <a:pt x="2400082" y="4611266"/>
                </a:lnTo>
                <a:lnTo>
                  <a:pt x="0" y="2400082"/>
                </a:lnTo>
                <a:lnTo>
                  <a:pt x="2211185" y="0"/>
                </a:lnTo>
                <a:close/>
              </a:path>
            </a:pathLst>
          </a:cu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5" t="60495" r="48229" b="5625"/>
          <a:stretch>
            <a:fillRect/>
          </a:stretch>
        </p:blipFill>
        <p:spPr>
          <a:xfrm>
            <a:off x="1" y="4523998"/>
            <a:ext cx="2314394" cy="2314394"/>
          </a:xfrm>
          <a:custGeom>
            <a:avLst/>
            <a:gdLst>
              <a:gd name="connsiteX0" fmla="*/ 1109793 w 2314394"/>
              <a:gd name="connsiteY0" fmla="*/ 0 h 2314394"/>
              <a:gd name="connsiteX1" fmla="*/ 2314394 w 2314394"/>
              <a:gd name="connsiteY1" fmla="*/ 1109794 h 2314394"/>
              <a:gd name="connsiteX2" fmla="*/ 1204601 w 2314394"/>
              <a:gd name="connsiteY2" fmla="*/ 2314394 h 2314394"/>
              <a:gd name="connsiteX3" fmla="*/ 0 w 2314394"/>
              <a:gd name="connsiteY3" fmla="*/ 1204601 h 2314394"/>
              <a:gd name="connsiteX4" fmla="*/ 1109793 w 2314394"/>
              <a:gd name="connsiteY4" fmla="*/ 0 h 2314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4394" h="2314394">
                <a:moveTo>
                  <a:pt x="1109793" y="0"/>
                </a:moveTo>
                <a:lnTo>
                  <a:pt x="2314394" y="1109794"/>
                </a:lnTo>
                <a:lnTo>
                  <a:pt x="1204601" y="2314394"/>
                </a:lnTo>
                <a:lnTo>
                  <a:pt x="0" y="1204601"/>
                </a:lnTo>
                <a:lnTo>
                  <a:pt x="1109793" y="0"/>
                </a:lnTo>
                <a:close/>
              </a:path>
            </a:pathLst>
          </a:custGeom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08" t="67743" r="12939" b="5625"/>
          <a:stretch>
            <a:fillRect/>
          </a:stretch>
        </p:blipFill>
        <p:spPr>
          <a:xfrm>
            <a:off x="2173282" y="5019152"/>
            <a:ext cx="1821746" cy="1819240"/>
          </a:xfrm>
          <a:custGeom>
            <a:avLst/>
            <a:gdLst>
              <a:gd name="connsiteX0" fmla="*/ 858289 w 1821746"/>
              <a:gd name="connsiteY0" fmla="*/ 0 h 1819240"/>
              <a:gd name="connsiteX1" fmla="*/ 1821746 w 1821746"/>
              <a:gd name="connsiteY1" fmla="*/ 887628 h 1819240"/>
              <a:gd name="connsiteX2" fmla="*/ 963456 w 1821746"/>
              <a:gd name="connsiteY2" fmla="*/ 1819240 h 1819240"/>
              <a:gd name="connsiteX3" fmla="*/ 0 w 1821746"/>
              <a:gd name="connsiteY3" fmla="*/ 931612 h 1819240"/>
              <a:gd name="connsiteX4" fmla="*/ 858289 w 1821746"/>
              <a:gd name="connsiteY4" fmla="*/ 0 h 1819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1746" h="1819240">
                <a:moveTo>
                  <a:pt x="858289" y="0"/>
                </a:moveTo>
                <a:lnTo>
                  <a:pt x="1821746" y="887628"/>
                </a:lnTo>
                <a:lnTo>
                  <a:pt x="963456" y="1819240"/>
                </a:lnTo>
                <a:lnTo>
                  <a:pt x="0" y="931612"/>
                </a:lnTo>
                <a:lnTo>
                  <a:pt x="858289" y="0"/>
                </a:lnTo>
                <a:close/>
              </a:path>
            </a:pathLst>
          </a:custGeom>
        </p:spPr>
      </p:pic>
      <p:grpSp>
        <p:nvGrpSpPr>
          <p:cNvPr id="3" name="组合 2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4" name="组合 3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6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8D90A3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7" name="组合 6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8" name="文本框 7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9" name="直接连接符 8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dist" defTabSz="914400" rtl="0" eaLnBrk="1" fontAlgn="auto" latinLnBrk="0" hangingPunct="1">
                    <a:lnSpc>
                      <a:spcPct val="90000"/>
                    </a:lnSpc>
                    <a:spcBef>
                      <a:spcPts val="100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r>
                    <a:rPr kumimoji="0" lang="zh-CN" altLang="en-US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8D90A3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5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第八单元   总复习</a:t>
              </a:r>
              <a:endParaRPr kumimoji="0" lang="zh-CN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8D90A3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人教版小学数学五年级上册</a:t>
            </a:r>
          </a:p>
        </p:txBody>
      </p:sp>
      <p:sp>
        <p:nvSpPr>
          <p:cNvPr id="18" name="矩形 17"/>
          <p:cNvSpPr/>
          <p:nvPr/>
        </p:nvSpPr>
        <p:spPr>
          <a:xfrm rot="18759254">
            <a:off x="10601064" y="5258054"/>
            <a:ext cx="1318622" cy="1318622"/>
          </a:xfrm>
          <a:prstGeom prst="rect">
            <a:avLst/>
          </a:prstGeom>
          <a:solidFill>
            <a:srgbClr val="8D90A3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 rot="18759254">
            <a:off x="673938" y="1410978"/>
            <a:ext cx="3263392" cy="3263392"/>
          </a:xfrm>
          <a:prstGeom prst="rect">
            <a:avLst/>
          </a:prstGeom>
          <a:noFill/>
          <a:ln>
            <a:solidFill>
              <a:srgbClr val="E1E2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 rot="18759254">
            <a:off x="3239660" y="293123"/>
            <a:ext cx="1637896" cy="1637896"/>
          </a:xfrm>
          <a:prstGeom prst="rect">
            <a:avLst/>
          </a:prstGeom>
          <a:solidFill>
            <a:srgbClr val="E1E2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 rot="18759254">
            <a:off x="277319" y="284642"/>
            <a:ext cx="1342859" cy="1342859"/>
          </a:xfrm>
          <a:prstGeom prst="rect">
            <a:avLst/>
          </a:prstGeom>
          <a:solidFill>
            <a:srgbClr val="E1E2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>
            <a:spLocks noChangeArrowheads="1"/>
          </p:cNvSpPr>
          <p:nvPr/>
        </p:nvSpPr>
        <p:spPr bwMode="auto">
          <a:xfrm>
            <a:off x="1921538" y="4562297"/>
            <a:ext cx="53975" cy="7143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endParaRPr lang="zh-CN" altLang="en-US" sz="2400" kern="0" dirty="0">
              <a:solidFill>
                <a:srgbClr val="00B0F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627851" y="4562298"/>
            <a:ext cx="320675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甲</a:t>
            </a:r>
          </a:p>
        </p:txBody>
      </p:sp>
      <p:sp>
        <p:nvSpPr>
          <p:cNvPr id="30" name="椭圆 29"/>
          <p:cNvSpPr>
            <a:spLocks noChangeArrowheads="1"/>
          </p:cNvSpPr>
          <p:nvPr/>
        </p:nvSpPr>
        <p:spPr bwMode="auto">
          <a:xfrm>
            <a:off x="5179088" y="3266897"/>
            <a:ext cx="53975" cy="7143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endParaRPr lang="zh-CN" altLang="en-US" sz="2400" kern="0" dirty="0">
              <a:solidFill>
                <a:srgbClr val="00B0F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5179088" y="2841448"/>
            <a:ext cx="320675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乙</a:t>
            </a:r>
          </a:p>
        </p:txBody>
      </p:sp>
      <p:cxnSp>
        <p:nvCxnSpPr>
          <p:cNvPr id="5" name="直接连接符 4"/>
          <p:cNvCxnSpPr>
            <a:endCxn id="30" idx="2"/>
          </p:cNvCxnSpPr>
          <p:nvPr/>
        </p:nvCxnSpPr>
        <p:spPr>
          <a:xfrm flipV="1">
            <a:off x="835687" y="3303411"/>
            <a:ext cx="4343400" cy="12604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任意多边形: 形状 8"/>
          <p:cNvSpPr/>
          <p:nvPr/>
        </p:nvSpPr>
        <p:spPr bwMode="auto">
          <a:xfrm>
            <a:off x="1939001" y="3281185"/>
            <a:ext cx="3481387" cy="1858962"/>
          </a:xfrm>
          <a:custGeom>
            <a:avLst/>
            <a:gdLst>
              <a:gd name="T0" fmla="*/ 68599 w 4640580"/>
              <a:gd name="T1" fmla="*/ 1378984 h 1859280"/>
              <a:gd name="T2" fmla="*/ 160064 w 4640580"/>
              <a:gd name="T3" fmla="*/ 1439934 h 1859280"/>
              <a:gd name="T4" fmla="*/ 251529 w 4640580"/>
              <a:gd name="T5" fmla="*/ 1493265 h 1859280"/>
              <a:gd name="T6" fmla="*/ 320128 w 4640580"/>
              <a:gd name="T7" fmla="*/ 1538977 h 1859280"/>
              <a:gd name="T8" fmla="*/ 411593 w 4640580"/>
              <a:gd name="T9" fmla="*/ 1577070 h 1859280"/>
              <a:gd name="T10" fmla="*/ 777453 w 4640580"/>
              <a:gd name="T11" fmla="*/ 1584689 h 1859280"/>
              <a:gd name="T12" fmla="*/ 990871 w 4640580"/>
              <a:gd name="T13" fmla="*/ 1546595 h 1859280"/>
              <a:gd name="T14" fmla="*/ 1097580 w 4640580"/>
              <a:gd name="T15" fmla="*/ 1516121 h 1859280"/>
              <a:gd name="T16" fmla="*/ 1219534 w 4640580"/>
              <a:gd name="T17" fmla="*/ 1462790 h 1859280"/>
              <a:gd name="T18" fmla="*/ 1333865 w 4640580"/>
              <a:gd name="T19" fmla="*/ 1417078 h 1859280"/>
              <a:gd name="T20" fmla="*/ 1425330 w 4640580"/>
              <a:gd name="T21" fmla="*/ 1371365 h 1859280"/>
              <a:gd name="T22" fmla="*/ 1585394 w 4640580"/>
              <a:gd name="T23" fmla="*/ 1257085 h 1859280"/>
              <a:gd name="T24" fmla="*/ 1646370 w 4640580"/>
              <a:gd name="T25" fmla="*/ 1325653 h 1859280"/>
              <a:gd name="T26" fmla="*/ 1707347 w 4640580"/>
              <a:gd name="T27" fmla="*/ 1401840 h 1859280"/>
              <a:gd name="T28" fmla="*/ 1775946 w 4640580"/>
              <a:gd name="T29" fmla="*/ 1493265 h 1859280"/>
              <a:gd name="T30" fmla="*/ 1890277 w 4640580"/>
              <a:gd name="T31" fmla="*/ 1615164 h 1859280"/>
              <a:gd name="T32" fmla="*/ 1958876 w 4640580"/>
              <a:gd name="T33" fmla="*/ 1668495 h 1859280"/>
              <a:gd name="T34" fmla="*/ 2080829 w 4640580"/>
              <a:gd name="T35" fmla="*/ 1752300 h 1859280"/>
              <a:gd name="T36" fmla="*/ 2240893 w 4640580"/>
              <a:gd name="T37" fmla="*/ 1813250 h 1859280"/>
              <a:gd name="T38" fmla="*/ 2355224 w 4640580"/>
              <a:gd name="T39" fmla="*/ 1843725 h 1859280"/>
              <a:gd name="T40" fmla="*/ 3109811 w 4640580"/>
              <a:gd name="T41" fmla="*/ 1851343 h 1859280"/>
              <a:gd name="T42" fmla="*/ 3330851 w 4640580"/>
              <a:gd name="T43" fmla="*/ 1798012 h 1859280"/>
              <a:gd name="T44" fmla="*/ 3513781 w 4640580"/>
              <a:gd name="T45" fmla="*/ 1683732 h 1859280"/>
              <a:gd name="T46" fmla="*/ 3468049 w 4640580"/>
              <a:gd name="T47" fmla="*/ 1516121 h 1859280"/>
              <a:gd name="T48" fmla="*/ 3567136 w 4640580"/>
              <a:gd name="T49" fmla="*/ 1401840 h 1859280"/>
              <a:gd name="T50" fmla="*/ 3666223 w 4640580"/>
              <a:gd name="T51" fmla="*/ 1272322 h 1859280"/>
              <a:gd name="T52" fmla="*/ 3498537 w 4640580"/>
              <a:gd name="T53" fmla="*/ 1203754 h 1859280"/>
              <a:gd name="T54" fmla="*/ 3361340 w 4640580"/>
              <a:gd name="T55" fmla="*/ 1165661 h 1859280"/>
              <a:gd name="T56" fmla="*/ 3277497 w 4640580"/>
              <a:gd name="T57" fmla="*/ 1127567 h 1859280"/>
              <a:gd name="T58" fmla="*/ 2934503 w 4640580"/>
              <a:gd name="T59" fmla="*/ 1097092 h 1859280"/>
              <a:gd name="T60" fmla="*/ 2987857 w 4640580"/>
              <a:gd name="T61" fmla="*/ 998049 h 1859280"/>
              <a:gd name="T62" fmla="*/ 3079322 w 4640580"/>
              <a:gd name="T63" fmla="*/ 967574 h 1859280"/>
              <a:gd name="T64" fmla="*/ 3186032 w 4640580"/>
              <a:gd name="T65" fmla="*/ 937100 h 1859280"/>
              <a:gd name="T66" fmla="*/ 3605246 w 4640580"/>
              <a:gd name="T67" fmla="*/ 906625 h 1859280"/>
              <a:gd name="T68" fmla="*/ 3795799 w 4640580"/>
              <a:gd name="T69" fmla="*/ 929481 h 1859280"/>
              <a:gd name="T70" fmla="*/ 4039705 w 4640580"/>
              <a:gd name="T71" fmla="*/ 990431 h 1859280"/>
              <a:gd name="T72" fmla="*/ 4138792 w 4640580"/>
              <a:gd name="T73" fmla="*/ 1036143 h 1859280"/>
              <a:gd name="T74" fmla="*/ 4253124 w 4640580"/>
              <a:gd name="T75" fmla="*/ 1074236 h 1859280"/>
              <a:gd name="T76" fmla="*/ 4611362 w 4640580"/>
              <a:gd name="T77" fmla="*/ 1036143 h 1859280"/>
              <a:gd name="T78" fmla="*/ 4641850 w 4640580"/>
              <a:gd name="T79" fmla="*/ 952337 h 1859280"/>
              <a:gd name="T80" fmla="*/ 4588495 w 4640580"/>
              <a:gd name="T81" fmla="*/ 761870 h 1859280"/>
              <a:gd name="T82" fmla="*/ 4535141 w 4640580"/>
              <a:gd name="T83" fmla="*/ 670445 h 1859280"/>
              <a:gd name="T84" fmla="*/ 4420810 w 4640580"/>
              <a:gd name="T85" fmla="*/ 479978 h 1859280"/>
              <a:gd name="T86" fmla="*/ 4428432 w 4640580"/>
              <a:gd name="T87" fmla="*/ 350460 h 1859280"/>
              <a:gd name="T88" fmla="*/ 4405565 w 4640580"/>
              <a:gd name="T89" fmla="*/ 38093 h 185928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4640580" h="1859280">
                <a:moveTo>
                  <a:pt x="0" y="1333500"/>
                </a:moveTo>
                <a:cubicBezTo>
                  <a:pt x="12700" y="1341120"/>
                  <a:pt x="25777" y="1348145"/>
                  <a:pt x="38100" y="1356360"/>
                </a:cubicBezTo>
                <a:cubicBezTo>
                  <a:pt x="48667" y="1363405"/>
                  <a:pt x="58246" y="1371838"/>
                  <a:pt x="68580" y="1379220"/>
                </a:cubicBezTo>
                <a:cubicBezTo>
                  <a:pt x="76032" y="1384543"/>
                  <a:pt x="83820" y="1389380"/>
                  <a:pt x="91440" y="1394460"/>
                </a:cubicBezTo>
                <a:cubicBezTo>
                  <a:pt x="96520" y="1402080"/>
                  <a:pt x="100204" y="1410844"/>
                  <a:pt x="106680" y="1417320"/>
                </a:cubicBezTo>
                <a:cubicBezTo>
                  <a:pt x="124221" y="1434861"/>
                  <a:pt x="136702" y="1434351"/>
                  <a:pt x="160020" y="1440180"/>
                </a:cubicBezTo>
                <a:lnTo>
                  <a:pt x="205740" y="1470660"/>
                </a:lnTo>
                <a:cubicBezTo>
                  <a:pt x="213360" y="1475740"/>
                  <a:pt x="219912" y="1483004"/>
                  <a:pt x="228600" y="1485900"/>
                </a:cubicBezTo>
                <a:lnTo>
                  <a:pt x="251460" y="1493520"/>
                </a:lnTo>
                <a:cubicBezTo>
                  <a:pt x="259080" y="1501140"/>
                  <a:pt x="265354" y="1510402"/>
                  <a:pt x="274320" y="1516380"/>
                </a:cubicBezTo>
                <a:cubicBezTo>
                  <a:pt x="281003" y="1520835"/>
                  <a:pt x="289996" y="1520408"/>
                  <a:pt x="297180" y="1524000"/>
                </a:cubicBezTo>
                <a:cubicBezTo>
                  <a:pt x="305371" y="1528096"/>
                  <a:pt x="311849" y="1535144"/>
                  <a:pt x="320040" y="1539240"/>
                </a:cubicBezTo>
                <a:cubicBezTo>
                  <a:pt x="327224" y="1542832"/>
                  <a:pt x="335716" y="1543268"/>
                  <a:pt x="342900" y="1546860"/>
                </a:cubicBezTo>
                <a:cubicBezTo>
                  <a:pt x="351091" y="1550956"/>
                  <a:pt x="357391" y="1558381"/>
                  <a:pt x="365760" y="1562100"/>
                </a:cubicBezTo>
                <a:cubicBezTo>
                  <a:pt x="380440" y="1568624"/>
                  <a:pt x="396240" y="1572260"/>
                  <a:pt x="411480" y="1577340"/>
                </a:cubicBezTo>
                <a:lnTo>
                  <a:pt x="434340" y="1584960"/>
                </a:lnTo>
                <a:lnTo>
                  <a:pt x="457200" y="1592580"/>
                </a:lnTo>
                <a:cubicBezTo>
                  <a:pt x="563880" y="1590040"/>
                  <a:pt x="670635" y="1589698"/>
                  <a:pt x="777240" y="1584960"/>
                </a:cubicBezTo>
                <a:cubicBezTo>
                  <a:pt x="785264" y="1584603"/>
                  <a:pt x="792259" y="1579082"/>
                  <a:pt x="800100" y="1577340"/>
                </a:cubicBezTo>
                <a:cubicBezTo>
                  <a:pt x="838772" y="1568746"/>
                  <a:pt x="883692" y="1565933"/>
                  <a:pt x="922020" y="1562100"/>
                </a:cubicBezTo>
                <a:cubicBezTo>
                  <a:pt x="944880" y="1557020"/>
                  <a:pt x="967539" y="1550930"/>
                  <a:pt x="990600" y="1546860"/>
                </a:cubicBezTo>
                <a:cubicBezTo>
                  <a:pt x="1010767" y="1543301"/>
                  <a:pt x="1031803" y="1544628"/>
                  <a:pt x="1051560" y="1539240"/>
                </a:cubicBezTo>
                <a:cubicBezTo>
                  <a:pt x="1060395" y="1536830"/>
                  <a:pt x="1066229" y="1528096"/>
                  <a:pt x="1074420" y="1524000"/>
                </a:cubicBezTo>
                <a:cubicBezTo>
                  <a:pt x="1081604" y="1520408"/>
                  <a:pt x="1090096" y="1519972"/>
                  <a:pt x="1097280" y="1516380"/>
                </a:cubicBezTo>
                <a:cubicBezTo>
                  <a:pt x="1105471" y="1512284"/>
                  <a:pt x="1111452" y="1504036"/>
                  <a:pt x="1120140" y="1501140"/>
                </a:cubicBezTo>
                <a:cubicBezTo>
                  <a:pt x="1134797" y="1496254"/>
                  <a:pt x="1150620" y="1496060"/>
                  <a:pt x="1165860" y="1493520"/>
                </a:cubicBezTo>
                <a:cubicBezTo>
                  <a:pt x="1186480" y="1479773"/>
                  <a:pt x="1195030" y="1472708"/>
                  <a:pt x="1219200" y="1463040"/>
                </a:cubicBezTo>
                <a:cubicBezTo>
                  <a:pt x="1234115" y="1457074"/>
                  <a:pt x="1249680" y="1452880"/>
                  <a:pt x="1264920" y="1447800"/>
                </a:cubicBezTo>
                <a:cubicBezTo>
                  <a:pt x="1272540" y="1445260"/>
                  <a:pt x="1281097" y="1444635"/>
                  <a:pt x="1287780" y="1440180"/>
                </a:cubicBezTo>
                <a:cubicBezTo>
                  <a:pt x="1353294" y="1396504"/>
                  <a:pt x="1270404" y="1448868"/>
                  <a:pt x="1333500" y="1417320"/>
                </a:cubicBezTo>
                <a:cubicBezTo>
                  <a:pt x="1341691" y="1413224"/>
                  <a:pt x="1348169" y="1406176"/>
                  <a:pt x="1356360" y="1402080"/>
                </a:cubicBezTo>
                <a:cubicBezTo>
                  <a:pt x="1363544" y="1398488"/>
                  <a:pt x="1372036" y="1398052"/>
                  <a:pt x="1379220" y="1394460"/>
                </a:cubicBezTo>
                <a:cubicBezTo>
                  <a:pt x="1438306" y="1364917"/>
                  <a:pt x="1367481" y="1390753"/>
                  <a:pt x="1424940" y="1371600"/>
                </a:cubicBezTo>
                <a:cubicBezTo>
                  <a:pt x="1438487" y="1351280"/>
                  <a:pt x="1442731" y="1341676"/>
                  <a:pt x="1463040" y="1325880"/>
                </a:cubicBezTo>
                <a:cubicBezTo>
                  <a:pt x="1514660" y="1285731"/>
                  <a:pt x="1494580" y="1305680"/>
                  <a:pt x="1539240" y="1280160"/>
                </a:cubicBezTo>
                <a:cubicBezTo>
                  <a:pt x="1580600" y="1256525"/>
                  <a:pt x="1543047" y="1271271"/>
                  <a:pt x="1584960" y="1257300"/>
                </a:cubicBezTo>
                <a:cubicBezTo>
                  <a:pt x="1597660" y="1262380"/>
                  <a:pt x="1612552" y="1263783"/>
                  <a:pt x="1623060" y="1272540"/>
                </a:cubicBezTo>
                <a:cubicBezTo>
                  <a:pt x="1629230" y="1277682"/>
                  <a:pt x="1627516" y="1288017"/>
                  <a:pt x="1630680" y="1295400"/>
                </a:cubicBezTo>
                <a:cubicBezTo>
                  <a:pt x="1635155" y="1305841"/>
                  <a:pt x="1641445" y="1315439"/>
                  <a:pt x="1645920" y="1325880"/>
                </a:cubicBezTo>
                <a:cubicBezTo>
                  <a:pt x="1649084" y="1333263"/>
                  <a:pt x="1647860" y="1343060"/>
                  <a:pt x="1653540" y="1348740"/>
                </a:cubicBezTo>
                <a:cubicBezTo>
                  <a:pt x="1659220" y="1354420"/>
                  <a:pt x="1668780" y="1353820"/>
                  <a:pt x="1676400" y="1356360"/>
                </a:cubicBezTo>
                <a:cubicBezTo>
                  <a:pt x="1686560" y="1371600"/>
                  <a:pt x="1693928" y="1389128"/>
                  <a:pt x="1706880" y="1402080"/>
                </a:cubicBezTo>
                <a:cubicBezTo>
                  <a:pt x="1714500" y="1409700"/>
                  <a:pt x="1723124" y="1416434"/>
                  <a:pt x="1729740" y="1424940"/>
                </a:cubicBezTo>
                <a:cubicBezTo>
                  <a:pt x="1740985" y="1439398"/>
                  <a:pt x="1750060" y="1455420"/>
                  <a:pt x="1760220" y="1470660"/>
                </a:cubicBezTo>
                <a:cubicBezTo>
                  <a:pt x="1765300" y="1478280"/>
                  <a:pt x="1768984" y="1487044"/>
                  <a:pt x="1775460" y="1493520"/>
                </a:cubicBezTo>
                <a:lnTo>
                  <a:pt x="1851660" y="1569720"/>
                </a:lnTo>
                <a:cubicBezTo>
                  <a:pt x="1859280" y="1577340"/>
                  <a:pt x="1868542" y="1583614"/>
                  <a:pt x="1874520" y="1592580"/>
                </a:cubicBezTo>
                <a:cubicBezTo>
                  <a:pt x="1879600" y="1600200"/>
                  <a:pt x="1883284" y="1608964"/>
                  <a:pt x="1889760" y="1615440"/>
                </a:cubicBezTo>
                <a:cubicBezTo>
                  <a:pt x="1896236" y="1621916"/>
                  <a:pt x="1905585" y="1624817"/>
                  <a:pt x="1912620" y="1630680"/>
                </a:cubicBezTo>
                <a:cubicBezTo>
                  <a:pt x="1920899" y="1637579"/>
                  <a:pt x="1927201" y="1646641"/>
                  <a:pt x="1935480" y="1653540"/>
                </a:cubicBezTo>
                <a:cubicBezTo>
                  <a:pt x="1942515" y="1659403"/>
                  <a:pt x="1951495" y="1662696"/>
                  <a:pt x="1958340" y="1668780"/>
                </a:cubicBezTo>
                <a:cubicBezTo>
                  <a:pt x="1974449" y="1683099"/>
                  <a:pt x="1983613" y="1707684"/>
                  <a:pt x="2004060" y="1714500"/>
                </a:cubicBezTo>
                <a:cubicBezTo>
                  <a:pt x="2045973" y="1728471"/>
                  <a:pt x="2008420" y="1713725"/>
                  <a:pt x="2049780" y="1737360"/>
                </a:cubicBezTo>
                <a:cubicBezTo>
                  <a:pt x="2059643" y="1742996"/>
                  <a:pt x="2070520" y="1746756"/>
                  <a:pt x="2080260" y="1752600"/>
                </a:cubicBezTo>
                <a:cubicBezTo>
                  <a:pt x="2095966" y="1762024"/>
                  <a:pt x="2108604" y="1777288"/>
                  <a:pt x="2125980" y="1783080"/>
                </a:cubicBezTo>
                <a:cubicBezTo>
                  <a:pt x="2191385" y="1804882"/>
                  <a:pt x="2087274" y="1771499"/>
                  <a:pt x="2194560" y="1798320"/>
                </a:cubicBezTo>
                <a:cubicBezTo>
                  <a:pt x="2210145" y="1802216"/>
                  <a:pt x="2224528" y="1810410"/>
                  <a:pt x="2240280" y="1813560"/>
                </a:cubicBezTo>
                <a:cubicBezTo>
                  <a:pt x="2252980" y="1816100"/>
                  <a:pt x="2265885" y="1817772"/>
                  <a:pt x="2278380" y="1821180"/>
                </a:cubicBezTo>
                <a:cubicBezTo>
                  <a:pt x="2293878" y="1825407"/>
                  <a:pt x="2308515" y="1832524"/>
                  <a:pt x="2324100" y="1836420"/>
                </a:cubicBezTo>
                <a:cubicBezTo>
                  <a:pt x="2334260" y="1838960"/>
                  <a:pt x="2344510" y="1841163"/>
                  <a:pt x="2354580" y="1844040"/>
                </a:cubicBezTo>
                <a:cubicBezTo>
                  <a:pt x="2362303" y="1846247"/>
                  <a:pt x="2369648" y="1849712"/>
                  <a:pt x="2377440" y="1851660"/>
                </a:cubicBezTo>
                <a:cubicBezTo>
                  <a:pt x="2390005" y="1854801"/>
                  <a:pt x="2402840" y="1856740"/>
                  <a:pt x="2415540" y="1859280"/>
                </a:cubicBezTo>
                <a:lnTo>
                  <a:pt x="3108960" y="1851660"/>
                </a:lnTo>
                <a:cubicBezTo>
                  <a:pt x="3134021" y="1851164"/>
                  <a:pt x="3192614" y="1844778"/>
                  <a:pt x="3223260" y="1836420"/>
                </a:cubicBezTo>
                <a:cubicBezTo>
                  <a:pt x="3262393" y="1825747"/>
                  <a:pt x="3270722" y="1819574"/>
                  <a:pt x="3307080" y="1805940"/>
                </a:cubicBezTo>
                <a:cubicBezTo>
                  <a:pt x="3314601" y="1803120"/>
                  <a:pt x="3322557" y="1801484"/>
                  <a:pt x="3329940" y="1798320"/>
                </a:cubicBezTo>
                <a:cubicBezTo>
                  <a:pt x="3340381" y="1793845"/>
                  <a:pt x="3349784" y="1787068"/>
                  <a:pt x="3360420" y="1783080"/>
                </a:cubicBezTo>
                <a:cubicBezTo>
                  <a:pt x="3402410" y="1767334"/>
                  <a:pt x="3489290" y="1769311"/>
                  <a:pt x="3512820" y="1767840"/>
                </a:cubicBezTo>
                <a:cubicBezTo>
                  <a:pt x="3523098" y="1726728"/>
                  <a:pt x="3524833" y="1736078"/>
                  <a:pt x="3512820" y="1684020"/>
                </a:cubicBezTo>
                <a:cubicBezTo>
                  <a:pt x="3509208" y="1668367"/>
                  <a:pt x="3497580" y="1638300"/>
                  <a:pt x="3497580" y="1638300"/>
                </a:cubicBezTo>
                <a:cubicBezTo>
                  <a:pt x="3487688" y="1569057"/>
                  <a:pt x="3495640" y="1601999"/>
                  <a:pt x="3474720" y="1539240"/>
                </a:cubicBezTo>
                <a:lnTo>
                  <a:pt x="3467100" y="1516380"/>
                </a:lnTo>
                <a:cubicBezTo>
                  <a:pt x="3469640" y="1506220"/>
                  <a:pt x="3468714" y="1494480"/>
                  <a:pt x="3474720" y="1485900"/>
                </a:cubicBezTo>
                <a:cubicBezTo>
                  <a:pt x="3487080" y="1468243"/>
                  <a:pt x="3505200" y="1455420"/>
                  <a:pt x="3520440" y="1440180"/>
                </a:cubicBezTo>
                <a:cubicBezTo>
                  <a:pt x="3549776" y="1410844"/>
                  <a:pt x="3534334" y="1423298"/>
                  <a:pt x="3566160" y="1402080"/>
                </a:cubicBezTo>
                <a:cubicBezTo>
                  <a:pt x="3609340" y="1337310"/>
                  <a:pt x="3538220" y="1437640"/>
                  <a:pt x="3627120" y="1348740"/>
                </a:cubicBezTo>
                <a:cubicBezTo>
                  <a:pt x="3656456" y="1319404"/>
                  <a:pt x="3641014" y="1331858"/>
                  <a:pt x="3672840" y="1310640"/>
                </a:cubicBezTo>
                <a:cubicBezTo>
                  <a:pt x="3670300" y="1297940"/>
                  <a:pt x="3674378" y="1281698"/>
                  <a:pt x="3665220" y="1272540"/>
                </a:cubicBezTo>
                <a:cubicBezTo>
                  <a:pt x="3653861" y="1261181"/>
                  <a:pt x="3632866" y="1266211"/>
                  <a:pt x="3619500" y="1257300"/>
                </a:cubicBezTo>
                <a:cubicBezTo>
                  <a:pt x="3604260" y="1247140"/>
                  <a:pt x="3591549" y="1231262"/>
                  <a:pt x="3573780" y="1226820"/>
                </a:cubicBezTo>
                <a:cubicBezTo>
                  <a:pt x="3527715" y="1215304"/>
                  <a:pt x="3553235" y="1222512"/>
                  <a:pt x="3497580" y="1203960"/>
                </a:cubicBezTo>
                <a:lnTo>
                  <a:pt x="3474720" y="1196340"/>
                </a:lnTo>
                <a:cubicBezTo>
                  <a:pt x="3467100" y="1193800"/>
                  <a:pt x="3459783" y="1190040"/>
                  <a:pt x="3451860" y="1188720"/>
                </a:cubicBezTo>
                <a:cubicBezTo>
                  <a:pt x="3332225" y="1168781"/>
                  <a:pt x="3481175" y="1196049"/>
                  <a:pt x="3360420" y="1165860"/>
                </a:cubicBezTo>
                <a:cubicBezTo>
                  <a:pt x="3350260" y="1163320"/>
                  <a:pt x="3339746" y="1161917"/>
                  <a:pt x="3329940" y="1158240"/>
                </a:cubicBezTo>
                <a:cubicBezTo>
                  <a:pt x="3319304" y="1154252"/>
                  <a:pt x="3309323" y="1148636"/>
                  <a:pt x="3299460" y="1143000"/>
                </a:cubicBezTo>
                <a:cubicBezTo>
                  <a:pt x="3291509" y="1138456"/>
                  <a:pt x="3285524" y="1129819"/>
                  <a:pt x="3276600" y="1127760"/>
                </a:cubicBezTo>
                <a:cubicBezTo>
                  <a:pt x="3251727" y="1122020"/>
                  <a:pt x="3225898" y="1121354"/>
                  <a:pt x="3200400" y="1120140"/>
                </a:cubicBezTo>
                <a:cubicBezTo>
                  <a:pt x="3119172" y="1116272"/>
                  <a:pt x="3037840" y="1115060"/>
                  <a:pt x="2956560" y="1112520"/>
                </a:cubicBezTo>
                <a:cubicBezTo>
                  <a:pt x="2948940" y="1107440"/>
                  <a:pt x="2936596" y="1105968"/>
                  <a:pt x="2933700" y="1097280"/>
                </a:cubicBezTo>
                <a:cubicBezTo>
                  <a:pt x="2930388" y="1087345"/>
                  <a:pt x="2938443" y="1076870"/>
                  <a:pt x="2941320" y="1066800"/>
                </a:cubicBezTo>
                <a:cubicBezTo>
                  <a:pt x="2951800" y="1030119"/>
                  <a:pt x="2943995" y="1054446"/>
                  <a:pt x="2971800" y="1021080"/>
                </a:cubicBezTo>
                <a:cubicBezTo>
                  <a:pt x="2977663" y="1014045"/>
                  <a:pt x="2979274" y="1003074"/>
                  <a:pt x="2987040" y="998220"/>
                </a:cubicBezTo>
                <a:cubicBezTo>
                  <a:pt x="3000663" y="989706"/>
                  <a:pt x="3017520" y="988060"/>
                  <a:pt x="3032760" y="982980"/>
                </a:cubicBezTo>
                <a:lnTo>
                  <a:pt x="3055620" y="975360"/>
                </a:lnTo>
                <a:cubicBezTo>
                  <a:pt x="3063240" y="972820"/>
                  <a:pt x="3070604" y="969315"/>
                  <a:pt x="3078480" y="967740"/>
                </a:cubicBezTo>
                <a:cubicBezTo>
                  <a:pt x="3091180" y="965200"/>
                  <a:pt x="3104085" y="963528"/>
                  <a:pt x="3116580" y="960120"/>
                </a:cubicBezTo>
                <a:cubicBezTo>
                  <a:pt x="3132078" y="955893"/>
                  <a:pt x="3147060" y="949960"/>
                  <a:pt x="3162300" y="944880"/>
                </a:cubicBezTo>
                <a:cubicBezTo>
                  <a:pt x="3169920" y="942340"/>
                  <a:pt x="3177209" y="938396"/>
                  <a:pt x="3185160" y="937260"/>
                </a:cubicBezTo>
                <a:lnTo>
                  <a:pt x="3238500" y="929640"/>
                </a:lnTo>
                <a:cubicBezTo>
                  <a:pt x="3246120" y="927100"/>
                  <a:pt x="3253568" y="923968"/>
                  <a:pt x="3261360" y="922020"/>
                </a:cubicBezTo>
                <a:cubicBezTo>
                  <a:pt x="3368505" y="895234"/>
                  <a:pt x="3526735" y="908718"/>
                  <a:pt x="3604260" y="906780"/>
                </a:cubicBezTo>
                <a:cubicBezTo>
                  <a:pt x="3634740" y="909320"/>
                  <a:pt x="3665383" y="910358"/>
                  <a:pt x="3695700" y="914400"/>
                </a:cubicBezTo>
                <a:cubicBezTo>
                  <a:pt x="3703662" y="915462"/>
                  <a:pt x="3710621" y="920799"/>
                  <a:pt x="3718560" y="922020"/>
                </a:cubicBezTo>
                <a:cubicBezTo>
                  <a:pt x="3743790" y="925902"/>
                  <a:pt x="3769430" y="926474"/>
                  <a:pt x="3794760" y="929640"/>
                </a:cubicBezTo>
                <a:cubicBezTo>
                  <a:pt x="3874091" y="939556"/>
                  <a:pt x="3811816" y="937519"/>
                  <a:pt x="3916680" y="952500"/>
                </a:cubicBezTo>
                <a:lnTo>
                  <a:pt x="3970020" y="960120"/>
                </a:lnTo>
                <a:cubicBezTo>
                  <a:pt x="4006246" y="984271"/>
                  <a:pt x="3984192" y="972464"/>
                  <a:pt x="4038600" y="990600"/>
                </a:cubicBezTo>
                <a:cubicBezTo>
                  <a:pt x="4046220" y="993140"/>
                  <a:pt x="4054777" y="993765"/>
                  <a:pt x="4061460" y="998220"/>
                </a:cubicBezTo>
                <a:cubicBezTo>
                  <a:pt x="4105391" y="1027508"/>
                  <a:pt x="4063013" y="1002151"/>
                  <a:pt x="4107180" y="1021080"/>
                </a:cubicBezTo>
                <a:cubicBezTo>
                  <a:pt x="4117621" y="1025555"/>
                  <a:pt x="4127219" y="1031845"/>
                  <a:pt x="4137660" y="1036320"/>
                </a:cubicBezTo>
                <a:cubicBezTo>
                  <a:pt x="4145043" y="1039484"/>
                  <a:pt x="4153336" y="1040348"/>
                  <a:pt x="4160520" y="1043940"/>
                </a:cubicBezTo>
                <a:cubicBezTo>
                  <a:pt x="4193401" y="1060380"/>
                  <a:pt x="4171764" y="1059139"/>
                  <a:pt x="4206240" y="1066800"/>
                </a:cubicBezTo>
                <a:cubicBezTo>
                  <a:pt x="4221322" y="1070152"/>
                  <a:pt x="4236759" y="1071656"/>
                  <a:pt x="4251960" y="1074420"/>
                </a:cubicBezTo>
                <a:cubicBezTo>
                  <a:pt x="4369110" y="1095720"/>
                  <a:pt x="4201056" y="1067206"/>
                  <a:pt x="4335780" y="1089660"/>
                </a:cubicBezTo>
                <a:cubicBezTo>
                  <a:pt x="4422140" y="1087120"/>
                  <a:pt x="4510051" y="1098531"/>
                  <a:pt x="4594860" y="1082040"/>
                </a:cubicBezTo>
                <a:cubicBezTo>
                  <a:pt x="4610629" y="1078974"/>
                  <a:pt x="4601189" y="1049686"/>
                  <a:pt x="4610100" y="1036320"/>
                </a:cubicBezTo>
                <a:lnTo>
                  <a:pt x="4625340" y="1013460"/>
                </a:lnTo>
                <a:cubicBezTo>
                  <a:pt x="4627880" y="1000760"/>
                  <a:pt x="4629819" y="987925"/>
                  <a:pt x="4632960" y="975360"/>
                </a:cubicBezTo>
                <a:cubicBezTo>
                  <a:pt x="4634908" y="967568"/>
                  <a:pt x="4640580" y="960532"/>
                  <a:pt x="4640580" y="952500"/>
                </a:cubicBezTo>
                <a:cubicBezTo>
                  <a:pt x="4640580" y="934979"/>
                  <a:pt x="4639442" y="874024"/>
                  <a:pt x="4625340" y="845820"/>
                </a:cubicBezTo>
                <a:cubicBezTo>
                  <a:pt x="4621244" y="837629"/>
                  <a:pt x="4615180" y="830580"/>
                  <a:pt x="4610100" y="822960"/>
                </a:cubicBezTo>
                <a:cubicBezTo>
                  <a:pt x="4602349" y="791956"/>
                  <a:pt x="4604317" y="790462"/>
                  <a:pt x="4587240" y="762000"/>
                </a:cubicBezTo>
                <a:cubicBezTo>
                  <a:pt x="4577816" y="746294"/>
                  <a:pt x="4566920" y="731520"/>
                  <a:pt x="4556760" y="716280"/>
                </a:cubicBezTo>
                <a:cubicBezTo>
                  <a:pt x="4551680" y="708660"/>
                  <a:pt x="4544416" y="702108"/>
                  <a:pt x="4541520" y="693420"/>
                </a:cubicBezTo>
                <a:cubicBezTo>
                  <a:pt x="4538980" y="685800"/>
                  <a:pt x="4537801" y="677581"/>
                  <a:pt x="4533900" y="670560"/>
                </a:cubicBezTo>
                <a:cubicBezTo>
                  <a:pt x="4525005" y="654549"/>
                  <a:pt x="4513580" y="640080"/>
                  <a:pt x="4503420" y="624840"/>
                </a:cubicBezTo>
                <a:cubicBezTo>
                  <a:pt x="4453873" y="550519"/>
                  <a:pt x="4531481" y="666016"/>
                  <a:pt x="4465320" y="571500"/>
                </a:cubicBezTo>
                <a:cubicBezTo>
                  <a:pt x="4427720" y="517785"/>
                  <a:pt x="4439062" y="538445"/>
                  <a:pt x="4419600" y="480060"/>
                </a:cubicBezTo>
                <a:lnTo>
                  <a:pt x="4411980" y="457200"/>
                </a:lnTo>
                <a:cubicBezTo>
                  <a:pt x="4414520" y="434340"/>
                  <a:pt x="4416347" y="411390"/>
                  <a:pt x="4419600" y="388620"/>
                </a:cubicBezTo>
                <a:cubicBezTo>
                  <a:pt x="4421432" y="375799"/>
                  <a:pt x="4426412" y="363446"/>
                  <a:pt x="4427220" y="350520"/>
                </a:cubicBezTo>
                <a:cubicBezTo>
                  <a:pt x="4441217" y="126571"/>
                  <a:pt x="4395967" y="203090"/>
                  <a:pt x="4450080" y="121920"/>
                </a:cubicBezTo>
                <a:cubicBezTo>
                  <a:pt x="4444971" y="91268"/>
                  <a:pt x="4448649" y="74769"/>
                  <a:pt x="4427220" y="53340"/>
                </a:cubicBezTo>
                <a:cubicBezTo>
                  <a:pt x="4420744" y="46864"/>
                  <a:pt x="4411395" y="43963"/>
                  <a:pt x="4404360" y="38100"/>
                </a:cubicBezTo>
                <a:cubicBezTo>
                  <a:pt x="4396081" y="31201"/>
                  <a:pt x="4390466" y="21218"/>
                  <a:pt x="4381500" y="15240"/>
                </a:cubicBezTo>
                <a:cubicBezTo>
                  <a:pt x="4356230" y="-1606"/>
                  <a:pt x="4358640" y="18316"/>
                  <a:pt x="4358640" y="0"/>
                </a:cubicBezTo>
              </a:path>
            </a:pathLst>
          </a:cu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746292" y="1030438"/>
            <a:ext cx="10817709" cy="11401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defRPr/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在地图上，用点表示甲、乙两个城市的位置。小东要从甲城市到乙城市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可以坐汽车走国道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曲线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 ,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也可以坐火车走铁路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较直的路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  <a:endParaRPr lang="en-US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38" name="组合 37"/>
          <p:cNvGrpSpPr/>
          <p:nvPr/>
        </p:nvGrpSpPr>
        <p:grpSpPr bwMode="auto">
          <a:xfrm>
            <a:off x="7343252" y="3444699"/>
            <a:ext cx="3109390" cy="1740814"/>
            <a:chOff x="5268936" y="4571601"/>
            <a:chExt cx="4145172" cy="1740643"/>
          </a:xfrm>
        </p:grpSpPr>
        <p:pic>
          <p:nvPicPr>
            <p:cNvPr id="150539" name="图片 3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8292347" y="5208800"/>
              <a:ext cx="1121761" cy="1103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" name="对话气泡: 圆角矩形 35"/>
            <p:cNvSpPr/>
            <p:nvPr/>
          </p:nvSpPr>
          <p:spPr bwMode="auto">
            <a:xfrm>
              <a:off x="5268936" y="4571601"/>
              <a:ext cx="2351231" cy="860341"/>
            </a:xfrm>
            <a:prstGeom prst="wedgeRoundRectCallout">
              <a:avLst>
                <a:gd name="adj1" fmla="val 79756"/>
                <a:gd name="adj2" fmla="val 21139"/>
                <a:gd name="adj3" fmla="val 16667"/>
              </a:avLst>
            </a:prstGeom>
            <a:solidFill>
              <a:srgbClr val="FFFFFF"/>
            </a:solidFill>
            <a:ln w="19050">
              <a:solidFill>
                <a:srgbClr val="00B0F0"/>
              </a:solidFill>
              <a:miter lim="800000"/>
            </a:ln>
          </p:spPr>
          <p:txBody>
            <a:bodyPr anchor="ctr"/>
            <a:lstStyle/>
            <a:p>
              <a:pPr>
                <a:defRPr/>
              </a:pPr>
              <a:endParaRPr lang="zh-CN" altLang="en-US" sz="2400" kern="0" dirty="0">
                <a:solidFill>
                  <a:srgbClr val="00B0F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5268936" y="4647862"/>
              <a:ext cx="2609352" cy="70781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0" hangingPunct="0">
                <a:defRPr/>
              </a:pPr>
              <a:r>
                <a:rPr lang="zh-CN" altLang="en-US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小东可能走哪条路</a:t>
              </a:r>
              <a:r>
                <a:rPr lang="en-US" altLang="zh-CN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?</a:t>
              </a:r>
              <a:r>
                <a:rPr lang="zh-CN" altLang="en-US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为什么</a:t>
              </a:r>
              <a:r>
                <a:rPr lang="en-US" altLang="zh-CN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?</a:t>
              </a:r>
            </a:p>
          </p:txBody>
        </p:sp>
      </p:grpSp>
      <p:sp>
        <p:nvSpPr>
          <p:cNvPr id="1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一、创设情境，揭示课题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9" grpId="0"/>
      <p:bldP spid="30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>
            <a:spLocks noChangeArrowheads="1"/>
          </p:cNvSpPr>
          <p:nvPr/>
        </p:nvSpPr>
        <p:spPr bwMode="auto">
          <a:xfrm>
            <a:off x="1640674" y="2572353"/>
            <a:ext cx="53975" cy="730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endParaRPr lang="zh-CN" altLang="en-US" sz="2400" kern="0" dirty="0">
              <a:solidFill>
                <a:srgbClr val="00B0F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椭圆 3"/>
          <p:cNvSpPr>
            <a:spLocks noChangeArrowheads="1"/>
          </p:cNvSpPr>
          <p:nvPr/>
        </p:nvSpPr>
        <p:spPr bwMode="auto">
          <a:xfrm>
            <a:off x="2155024" y="5544153"/>
            <a:ext cx="53975" cy="730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endParaRPr lang="zh-CN" altLang="en-US" sz="2400" kern="0" dirty="0">
              <a:solidFill>
                <a:srgbClr val="00B0F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5" name="直接连接符 4"/>
          <p:cNvCxnSpPr>
            <a:endCxn id="4" idx="4"/>
          </p:cNvCxnSpPr>
          <p:nvPr/>
        </p:nvCxnSpPr>
        <p:spPr>
          <a:xfrm>
            <a:off x="1516849" y="2608865"/>
            <a:ext cx="665163" cy="300831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椭圆 6"/>
          <p:cNvSpPr>
            <a:spLocks noChangeArrowheads="1"/>
          </p:cNvSpPr>
          <p:nvPr/>
        </p:nvSpPr>
        <p:spPr bwMode="auto">
          <a:xfrm>
            <a:off x="3755224" y="4934553"/>
            <a:ext cx="53975" cy="730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endParaRPr lang="zh-CN" altLang="en-US" sz="2400" kern="0" dirty="0">
              <a:solidFill>
                <a:srgbClr val="00B0F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椭圆 7"/>
          <p:cNvSpPr>
            <a:spLocks noChangeArrowheads="1"/>
          </p:cNvSpPr>
          <p:nvPr/>
        </p:nvSpPr>
        <p:spPr bwMode="auto">
          <a:xfrm>
            <a:off x="4783924" y="3258153"/>
            <a:ext cx="53975" cy="730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endParaRPr lang="zh-CN" altLang="en-US" sz="2400" kern="0" dirty="0">
              <a:solidFill>
                <a:srgbClr val="00B0F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9" name="直接连接符 8"/>
          <p:cNvCxnSpPr>
            <a:stCxn id="7" idx="3"/>
            <a:endCxn id="4" idx="6"/>
          </p:cNvCxnSpPr>
          <p:nvPr/>
        </p:nvCxnSpPr>
        <p:spPr>
          <a:xfrm flipH="1">
            <a:off x="2208999" y="4996464"/>
            <a:ext cx="1554163" cy="584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H="1">
            <a:off x="3763162" y="3331092"/>
            <a:ext cx="1392238" cy="1651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H="1" flipV="1">
            <a:off x="1516849" y="2602516"/>
            <a:ext cx="3638551" cy="7142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8" name="组合 17"/>
          <p:cNvGrpSpPr/>
          <p:nvPr/>
        </p:nvGrpSpPr>
        <p:grpSpPr bwMode="auto">
          <a:xfrm>
            <a:off x="7208226" y="3125510"/>
            <a:ext cx="3544888" cy="1925258"/>
            <a:chOff x="5268936" y="4571969"/>
            <a:chExt cx="4726418" cy="1926113"/>
          </a:xfrm>
        </p:grpSpPr>
        <p:pic>
          <p:nvPicPr>
            <p:cNvPr id="151563" name="图片 1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8873594" y="5394198"/>
              <a:ext cx="1121760" cy="1103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对话气泡: 圆角矩形 19"/>
            <p:cNvSpPr/>
            <p:nvPr/>
          </p:nvSpPr>
          <p:spPr bwMode="auto">
            <a:xfrm>
              <a:off x="5268936" y="4571969"/>
              <a:ext cx="2935756" cy="983099"/>
            </a:xfrm>
            <a:prstGeom prst="wedgeRoundRectCallout">
              <a:avLst>
                <a:gd name="adj1" fmla="val 68595"/>
                <a:gd name="adj2" fmla="val 60544"/>
                <a:gd name="adj3" fmla="val 16667"/>
              </a:avLst>
            </a:prstGeom>
            <a:solidFill>
              <a:srgbClr val="FFFFFF"/>
            </a:solidFill>
            <a:ln w="19050">
              <a:solidFill>
                <a:srgbClr val="00B0F0"/>
              </a:solidFill>
              <a:miter lim="800000"/>
            </a:ln>
          </p:spPr>
          <p:txBody>
            <a:bodyPr anchor="ctr"/>
            <a:lstStyle/>
            <a:p>
              <a:pPr>
                <a:defRPr/>
              </a:pPr>
              <a:endParaRPr lang="zh-CN" altLang="en-US" sz="2400" kern="0" dirty="0">
                <a:solidFill>
                  <a:srgbClr val="00B0F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5297559" y="4731619"/>
              <a:ext cx="2935756" cy="70820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zh-CN" altLang="en-US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你能计算出这个多边形的面积吗</a:t>
              </a:r>
              <a:r>
                <a:rPr lang="en-US" altLang="zh-CN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?</a:t>
              </a: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660400" y="1105251"/>
            <a:ext cx="10858500" cy="11401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defRPr/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如果每两个城市之间有一条航线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两点之间线段最短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，连接这些线段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四个城市就围成了一个多边形。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一、创设情境，揭示课题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57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7124" y="765175"/>
            <a:ext cx="136525" cy="6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2580" name="图片 1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411" y="788988"/>
            <a:ext cx="136525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表格 7"/>
          <p:cNvGraphicFramePr>
            <a:graphicFrameLocks noGrp="1"/>
          </p:cNvGraphicFramePr>
          <p:nvPr/>
        </p:nvGraphicFramePr>
        <p:xfrm>
          <a:off x="2888969" y="2065961"/>
          <a:ext cx="6721475" cy="3246120"/>
        </p:xfrm>
        <a:graphic>
          <a:graphicData uri="http://schemas.openxmlformats.org/drawingml/2006/table">
            <a:tbl>
              <a:tblPr/>
              <a:tblGrid>
                <a:gridCol w="2025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3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1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9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3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长方形</a:t>
                      </a:r>
                    </a:p>
                  </a:txBody>
                  <a:tcPr marL="91430" marR="914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正方形</a:t>
                      </a:r>
                    </a:p>
                  </a:txBody>
                  <a:tcPr marL="91430" marR="914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平行四边形</a:t>
                      </a:r>
                    </a:p>
                  </a:txBody>
                  <a:tcPr marL="91430" marR="914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梯形</a:t>
                      </a:r>
                    </a:p>
                  </a:txBody>
                  <a:tcPr marL="91430" marR="914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只有一组对边平行</a:t>
                      </a:r>
                    </a:p>
                  </a:txBody>
                  <a:tcPr marL="91430" marR="914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两组对边平行</a:t>
                      </a:r>
                    </a:p>
                  </a:txBody>
                  <a:tcPr marL="91430" marR="914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对角相等</a:t>
                      </a:r>
                    </a:p>
                  </a:txBody>
                  <a:tcPr marL="91430" marR="914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对边相等</a:t>
                      </a:r>
                    </a:p>
                  </a:txBody>
                  <a:tcPr marL="91430" marR="914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四角相等</a:t>
                      </a:r>
                    </a:p>
                  </a:txBody>
                  <a:tcPr marL="91430" marR="914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四边相等</a:t>
                      </a:r>
                    </a:p>
                  </a:txBody>
                  <a:tcPr marL="91430" marR="914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21793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8330" indent="-151130" defTabSz="121793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217930" indent="-303530" defTabSz="121793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827530" indent="-4559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37130" indent="-608330" defTabSz="121793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943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515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8087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65930" indent="-608330" defTabSz="121793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5282500" y="2763489"/>
            <a:ext cx="381836" cy="59420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just" eaLnBrk="0" hangingPunct="0">
              <a:lnSpc>
                <a:spcPct val="130000"/>
              </a:lnSpc>
              <a:defRPr/>
            </a:pPr>
            <a:r>
              <a:rPr lang="zh-CN" altLang="en-US" sz="2800" b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√</a:t>
            </a:r>
            <a:endParaRPr lang="zh-CN" altLang="en-US" sz="2800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292161" y="3308051"/>
            <a:ext cx="381836" cy="59420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just" eaLnBrk="0" hangingPunct="0">
              <a:lnSpc>
                <a:spcPct val="130000"/>
              </a:lnSpc>
              <a:defRPr/>
            </a:pPr>
            <a:r>
              <a:rPr lang="zh-CN" altLang="en-US" sz="28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√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5282500" y="3663903"/>
            <a:ext cx="381836" cy="59420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just" eaLnBrk="0" hangingPunct="0">
              <a:lnSpc>
                <a:spcPct val="130000"/>
              </a:lnSpc>
              <a:defRPr/>
            </a:pPr>
            <a:r>
              <a:rPr lang="zh-CN" altLang="en-US" sz="28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√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5282500" y="4055219"/>
            <a:ext cx="381836" cy="59420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just" eaLnBrk="0" hangingPunct="0">
              <a:lnSpc>
                <a:spcPct val="130000"/>
              </a:lnSpc>
              <a:defRPr/>
            </a:pPr>
            <a:r>
              <a:rPr lang="zh-CN" altLang="en-US" sz="2800" b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√</a:t>
            </a:r>
            <a:endParaRPr lang="zh-CN" altLang="en-US" sz="2800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425500" y="2763489"/>
            <a:ext cx="381836" cy="59420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just" eaLnBrk="0" hangingPunct="0">
              <a:lnSpc>
                <a:spcPct val="130000"/>
              </a:lnSpc>
              <a:defRPr/>
            </a:pPr>
            <a:r>
              <a:rPr lang="zh-CN" altLang="en-US" sz="2800" b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√</a:t>
            </a:r>
            <a:endParaRPr lang="zh-CN" altLang="en-US" sz="2800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415839" y="3279427"/>
            <a:ext cx="381836" cy="59420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just" eaLnBrk="0" hangingPunct="0">
              <a:lnSpc>
                <a:spcPct val="130000"/>
              </a:lnSpc>
              <a:defRPr/>
            </a:pPr>
            <a:r>
              <a:rPr lang="zh-CN" altLang="en-US" sz="28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√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6425500" y="3682652"/>
            <a:ext cx="381836" cy="59420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just" eaLnBrk="0" hangingPunct="0">
              <a:lnSpc>
                <a:spcPct val="130000"/>
              </a:lnSpc>
              <a:defRPr/>
            </a:pPr>
            <a:r>
              <a:rPr lang="zh-CN" altLang="en-US" sz="2800" b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√</a:t>
            </a:r>
            <a:endParaRPr lang="zh-CN" altLang="en-US" sz="2800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415839" y="4092466"/>
            <a:ext cx="381836" cy="59420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just" eaLnBrk="0" hangingPunct="0">
              <a:lnSpc>
                <a:spcPct val="130000"/>
              </a:lnSpc>
              <a:defRPr/>
            </a:pPr>
            <a:r>
              <a:rPr lang="zh-CN" altLang="en-US" sz="28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√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6425500" y="4492893"/>
            <a:ext cx="381836" cy="59420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just" eaLnBrk="0" hangingPunct="0">
              <a:lnSpc>
                <a:spcPct val="130000"/>
              </a:lnSpc>
              <a:defRPr/>
            </a:pPr>
            <a:r>
              <a:rPr lang="zh-CN" altLang="en-US" sz="2800" b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√</a:t>
            </a:r>
            <a:endParaRPr lang="zh-CN" altLang="en-US" sz="2800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7616125" y="2763489"/>
            <a:ext cx="381836" cy="59420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just" eaLnBrk="0" hangingPunct="0">
              <a:lnSpc>
                <a:spcPct val="130000"/>
              </a:lnSpc>
              <a:defRPr/>
            </a:pPr>
            <a:r>
              <a:rPr lang="zh-CN" altLang="en-US" sz="2800" b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√</a:t>
            </a:r>
            <a:endParaRPr lang="zh-CN" altLang="en-US" sz="2800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616125" y="3279427"/>
            <a:ext cx="381836" cy="59420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just" eaLnBrk="0" hangingPunct="0">
              <a:lnSpc>
                <a:spcPct val="130000"/>
              </a:lnSpc>
              <a:defRPr/>
            </a:pPr>
            <a:r>
              <a:rPr lang="zh-CN" altLang="en-US" sz="28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√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7626475" y="3690798"/>
            <a:ext cx="381836" cy="59420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just" eaLnBrk="0" hangingPunct="0">
              <a:lnSpc>
                <a:spcPct val="130000"/>
              </a:lnSpc>
              <a:defRPr/>
            </a:pPr>
            <a:r>
              <a:rPr lang="zh-CN" altLang="en-US" sz="28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√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8902476" y="2713849"/>
            <a:ext cx="381836" cy="59420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just" eaLnBrk="0" hangingPunct="0">
              <a:lnSpc>
                <a:spcPct val="130000"/>
              </a:lnSpc>
              <a:defRPr/>
            </a:pPr>
            <a:r>
              <a:rPr lang="zh-CN" altLang="en-US" sz="28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√</a:t>
            </a:r>
          </a:p>
        </p:txBody>
      </p:sp>
      <p:sp>
        <p:nvSpPr>
          <p:cNvPr id="3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二、分类整理，寻找联系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4679089" y="2058560"/>
            <a:ext cx="1658937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四边相等的矩形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7858" y="1181059"/>
            <a:ext cx="764222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这些多边形面积公式的推导有怎样的联系呢？</a:t>
            </a:r>
          </a:p>
        </p:txBody>
      </p:sp>
      <p:grpSp>
        <p:nvGrpSpPr>
          <p:cNvPr id="4" name="组合 8"/>
          <p:cNvGrpSpPr/>
          <p:nvPr/>
        </p:nvGrpSpPr>
        <p:grpSpPr bwMode="auto">
          <a:xfrm>
            <a:off x="2303070" y="1938000"/>
            <a:ext cx="2011653" cy="1832945"/>
            <a:chOff x="971550" y="3500438"/>
            <a:chExt cx="2012015" cy="1375030"/>
          </a:xfrm>
        </p:grpSpPr>
        <p:sp>
          <p:nvSpPr>
            <p:cNvPr id="16444" name="矩形 16"/>
            <p:cNvSpPr>
              <a:spLocks noChangeArrowheads="1"/>
            </p:cNvSpPr>
            <p:nvPr/>
          </p:nvSpPr>
          <p:spPr bwMode="auto">
            <a:xfrm>
              <a:off x="971550" y="3500438"/>
              <a:ext cx="1625892" cy="1081340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sz="2400" kern="0"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5654" name="TextBox 35"/>
            <p:cNvSpPr txBox="1">
              <a:spLocks noChangeArrowheads="1"/>
            </p:cNvSpPr>
            <p:nvPr/>
          </p:nvSpPr>
          <p:spPr bwMode="auto">
            <a:xfrm>
              <a:off x="1476375" y="4529138"/>
              <a:ext cx="356252" cy="346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i="1" kern="0">
                  <a:ea typeface="思源黑体 CN Medium" panose="020B0600000000000000" pitchFamily="34" charset="-122"/>
                  <a:sym typeface="Arial" panose="020B0604020202020204" pitchFamily="34" charset="0"/>
                </a:rPr>
                <a:t>a</a:t>
              </a:r>
            </a:p>
          </p:txBody>
        </p:sp>
        <p:sp>
          <p:nvSpPr>
            <p:cNvPr id="155655" name="TextBox 36"/>
            <p:cNvSpPr txBox="1">
              <a:spLocks noChangeArrowheads="1"/>
            </p:cNvSpPr>
            <p:nvPr/>
          </p:nvSpPr>
          <p:spPr bwMode="auto">
            <a:xfrm>
              <a:off x="2627313" y="3860801"/>
              <a:ext cx="356252" cy="346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i="1" kern="0">
                  <a:ea typeface="思源黑体 CN Medium" panose="020B0600000000000000" pitchFamily="34" charset="-122"/>
                  <a:sym typeface="Arial" panose="020B0604020202020204" pitchFamily="34" charset="0"/>
                </a:rPr>
                <a:t>b</a:t>
              </a:r>
            </a:p>
          </p:txBody>
        </p:sp>
      </p:grpSp>
      <p:grpSp>
        <p:nvGrpSpPr>
          <p:cNvPr id="16" name="组合 33"/>
          <p:cNvGrpSpPr/>
          <p:nvPr/>
        </p:nvGrpSpPr>
        <p:grpSpPr bwMode="auto">
          <a:xfrm>
            <a:off x="4543426" y="4102045"/>
            <a:ext cx="1655763" cy="1734414"/>
            <a:chOff x="6318250" y="2636838"/>
            <a:chExt cx="1655763" cy="1302328"/>
          </a:xfrm>
        </p:grpSpPr>
        <p:sp>
          <p:nvSpPr>
            <p:cNvPr id="16437" name="等腰三角形 19"/>
            <p:cNvSpPr>
              <a:spLocks noChangeArrowheads="1"/>
            </p:cNvSpPr>
            <p:nvPr/>
          </p:nvSpPr>
          <p:spPr bwMode="auto">
            <a:xfrm>
              <a:off x="6318250" y="2636838"/>
              <a:ext cx="1655763" cy="1079964"/>
            </a:xfrm>
            <a:prstGeom prst="triangle">
              <a:avLst>
                <a:gd name="adj" fmla="val 15546"/>
              </a:avLst>
            </a:prstGeom>
            <a:solidFill>
              <a:srgbClr val="FFFFCC"/>
            </a:solidFill>
            <a:ln w="28575" algn="ctr">
              <a:solidFill>
                <a:schemeClr val="tx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sz="2400" kern="0"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55658" name="组合 27"/>
            <p:cNvGrpSpPr/>
            <p:nvPr/>
          </p:nvGrpSpPr>
          <p:grpSpPr bwMode="auto">
            <a:xfrm>
              <a:off x="6588125" y="2636838"/>
              <a:ext cx="144463" cy="1079500"/>
              <a:chOff x="2987824" y="4005064"/>
              <a:chExt cx="144016" cy="1080120"/>
            </a:xfrm>
          </p:grpSpPr>
          <p:cxnSp>
            <p:nvCxnSpPr>
              <p:cNvPr id="155659" name="直接连接符 28"/>
              <p:cNvCxnSpPr>
                <a:cxnSpLocks noChangeShapeType="1"/>
              </p:cNvCxnSpPr>
              <p:nvPr/>
            </p:nvCxnSpPr>
            <p:spPr bwMode="auto">
              <a:xfrm>
                <a:off x="2987824" y="4005064"/>
                <a:ext cx="0" cy="108012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5660" name="直接连接符 29"/>
              <p:cNvCxnSpPr>
                <a:cxnSpLocks noChangeShapeType="1"/>
              </p:cNvCxnSpPr>
              <p:nvPr/>
            </p:nvCxnSpPr>
            <p:spPr bwMode="auto">
              <a:xfrm>
                <a:off x="2987824" y="4941168"/>
                <a:ext cx="144016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5661" name="直接连接符 30"/>
              <p:cNvCxnSpPr>
                <a:cxnSpLocks noChangeShapeType="1"/>
              </p:cNvCxnSpPr>
              <p:nvPr/>
            </p:nvCxnSpPr>
            <p:spPr bwMode="auto">
              <a:xfrm>
                <a:off x="3131840" y="4941168"/>
                <a:ext cx="0" cy="144016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5662" name="TextBox 39"/>
            <p:cNvSpPr txBox="1">
              <a:spLocks noChangeArrowheads="1"/>
            </p:cNvSpPr>
            <p:nvPr/>
          </p:nvSpPr>
          <p:spPr bwMode="auto">
            <a:xfrm>
              <a:off x="6937375" y="3592513"/>
              <a:ext cx="356188" cy="346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i="1" kern="0">
                  <a:ea typeface="思源黑体 CN Medium" panose="020B0600000000000000" pitchFamily="34" charset="-122"/>
                  <a:sym typeface="Arial" panose="020B0604020202020204" pitchFamily="34" charset="0"/>
                </a:rPr>
                <a:t>a</a:t>
              </a:r>
            </a:p>
          </p:txBody>
        </p:sp>
        <p:sp>
          <p:nvSpPr>
            <p:cNvPr id="155663" name="TextBox 40"/>
            <p:cNvSpPr txBox="1">
              <a:spLocks noChangeArrowheads="1"/>
            </p:cNvSpPr>
            <p:nvPr/>
          </p:nvSpPr>
          <p:spPr bwMode="auto">
            <a:xfrm>
              <a:off x="6577013" y="2924176"/>
              <a:ext cx="356188" cy="346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i="1" kern="0">
                  <a:ea typeface="思源黑体 CN Medium" panose="020B0600000000000000" pitchFamily="34" charset="-122"/>
                  <a:sym typeface="Arial" panose="020B0604020202020204" pitchFamily="34" charset="0"/>
                </a:rPr>
                <a:t>h</a:t>
              </a:r>
            </a:p>
          </p:txBody>
        </p:sp>
      </p:grpSp>
      <p:grpSp>
        <p:nvGrpSpPr>
          <p:cNvPr id="24" name="组合 34"/>
          <p:cNvGrpSpPr/>
          <p:nvPr/>
        </p:nvGrpSpPr>
        <p:grpSpPr bwMode="auto">
          <a:xfrm>
            <a:off x="7259638" y="4109984"/>
            <a:ext cx="1084262" cy="1804253"/>
            <a:chOff x="6300788" y="4437063"/>
            <a:chExt cx="1084262" cy="1354696"/>
          </a:xfrm>
        </p:grpSpPr>
        <p:sp>
          <p:nvSpPr>
            <p:cNvPr id="25" name="梯形 24"/>
            <p:cNvSpPr/>
            <p:nvPr/>
          </p:nvSpPr>
          <p:spPr bwMode="auto">
            <a:xfrm>
              <a:off x="6300788" y="4437063"/>
              <a:ext cx="1084262" cy="1078716"/>
            </a:xfrm>
            <a:prstGeom prst="trapezoid">
              <a:avLst/>
            </a:prstGeom>
            <a:solidFill>
              <a:srgbClr val="FFFFCC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55666" name="组合 31"/>
            <p:cNvGrpSpPr/>
            <p:nvPr/>
          </p:nvGrpSpPr>
          <p:grpSpPr bwMode="auto">
            <a:xfrm>
              <a:off x="6588125" y="4437063"/>
              <a:ext cx="144463" cy="1079500"/>
              <a:chOff x="2987824" y="4005064"/>
              <a:chExt cx="144016" cy="1080120"/>
            </a:xfrm>
          </p:grpSpPr>
          <p:cxnSp>
            <p:nvCxnSpPr>
              <p:cNvPr id="155667" name="直接连接符 32"/>
              <p:cNvCxnSpPr>
                <a:cxnSpLocks noChangeShapeType="1"/>
              </p:cNvCxnSpPr>
              <p:nvPr/>
            </p:nvCxnSpPr>
            <p:spPr bwMode="auto">
              <a:xfrm>
                <a:off x="2987824" y="4005064"/>
                <a:ext cx="0" cy="108012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5668" name="直接连接符 33"/>
              <p:cNvCxnSpPr>
                <a:cxnSpLocks noChangeShapeType="1"/>
              </p:cNvCxnSpPr>
              <p:nvPr/>
            </p:nvCxnSpPr>
            <p:spPr bwMode="auto">
              <a:xfrm>
                <a:off x="2987824" y="4941168"/>
                <a:ext cx="144016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5669" name="直接连接符 34"/>
              <p:cNvCxnSpPr>
                <a:cxnSpLocks noChangeShapeType="1"/>
              </p:cNvCxnSpPr>
              <p:nvPr/>
            </p:nvCxnSpPr>
            <p:spPr bwMode="auto">
              <a:xfrm>
                <a:off x="3131840" y="4941168"/>
                <a:ext cx="0" cy="144016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5670" name="TextBox 42"/>
            <p:cNvSpPr txBox="1">
              <a:spLocks noChangeArrowheads="1"/>
            </p:cNvSpPr>
            <p:nvPr/>
          </p:nvSpPr>
          <p:spPr bwMode="auto">
            <a:xfrm>
              <a:off x="6659563" y="5445125"/>
              <a:ext cx="356188" cy="346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i="1" kern="0">
                  <a:ea typeface="思源黑体 CN Medium" panose="020B0600000000000000" pitchFamily="34" charset="-122"/>
                  <a:sym typeface="Arial" panose="020B0604020202020204" pitchFamily="34" charset="0"/>
                </a:rPr>
                <a:t>b</a:t>
              </a:r>
            </a:p>
          </p:txBody>
        </p:sp>
        <p:sp>
          <p:nvSpPr>
            <p:cNvPr id="155671" name="TextBox 43"/>
            <p:cNvSpPr txBox="1">
              <a:spLocks noChangeArrowheads="1"/>
            </p:cNvSpPr>
            <p:nvPr/>
          </p:nvSpPr>
          <p:spPr bwMode="auto">
            <a:xfrm>
              <a:off x="6588125" y="4797425"/>
              <a:ext cx="356188" cy="346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i="1" kern="0">
                  <a:ea typeface="思源黑体 CN Medium" panose="020B0600000000000000" pitchFamily="34" charset="-122"/>
                  <a:sym typeface="Arial" panose="020B0604020202020204" pitchFamily="34" charset="0"/>
                </a:rPr>
                <a:t>h</a:t>
              </a:r>
            </a:p>
          </p:txBody>
        </p:sp>
      </p:grpSp>
      <p:grpSp>
        <p:nvGrpSpPr>
          <p:cNvPr id="32" name="组合 8"/>
          <p:cNvGrpSpPr/>
          <p:nvPr/>
        </p:nvGrpSpPr>
        <p:grpSpPr bwMode="auto">
          <a:xfrm>
            <a:off x="7302272" y="1875788"/>
            <a:ext cx="1074738" cy="1832945"/>
            <a:chOff x="971550" y="3500438"/>
            <a:chExt cx="1075756" cy="1375030"/>
          </a:xfrm>
        </p:grpSpPr>
        <p:sp>
          <p:nvSpPr>
            <p:cNvPr id="16428" name="矩形 16"/>
            <p:cNvSpPr>
              <a:spLocks noChangeArrowheads="1"/>
            </p:cNvSpPr>
            <p:nvPr/>
          </p:nvSpPr>
          <p:spPr bwMode="auto">
            <a:xfrm>
              <a:off x="971550" y="3500438"/>
              <a:ext cx="1075756" cy="1081340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sz="2400" kern="0"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5674" name="TextBox 35"/>
            <p:cNvSpPr txBox="1">
              <a:spLocks noChangeArrowheads="1"/>
            </p:cNvSpPr>
            <p:nvPr/>
          </p:nvSpPr>
          <p:spPr bwMode="auto">
            <a:xfrm>
              <a:off x="1476375" y="4529138"/>
              <a:ext cx="356525" cy="346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i="1" kern="0">
                  <a:ea typeface="思源黑体 CN Medium" panose="020B0600000000000000" pitchFamily="34" charset="-122"/>
                  <a:sym typeface="Arial" panose="020B0604020202020204" pitchFamily="34" charset="0"/>
                </a:rPr>
                <a:t>a</a:t>
              </a:r>
            </a:p>
          </p:txBody>
        </p:sp>
      </p:grpSp>
      <p:sp>
        <p:nvSpPr>
          <p:cNvPr id="36" name="右箭头 35"/>
          <p:cNvSpPr>
            <a:spLocks noChangeArrowheads="1"/>
          </p:cNvSpPr>
          <p:nvPr/>
        </p:nvSpPr>
        <p:spPr bwMode="auto">
          <a:xfrm>
            <a:off x="5071836" y="3161683"/>
            <a:ext cx="1755775" cy="306387"/>
          </a:xfrm>
          <a:prstGeom prst="rightArrow">
            <a:avLst>
              <a:gd name="adj1" fmla="val 50000"/>
              <a:gd name="adj2" fmla="val 3751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41719C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zh-CN" altLang="en-US" sz="2400" kern="0">
              <a:solidFill>
                <a:schemeClr val="lt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8" name="矩形 37"/>
          <p:cNvSpPr>
            <a:spLocks noChangeArrowheads="1"/>
          </p:cNvSpPr>
          <p:nvPr/>
        </p:nvSpPr>
        <p:spPr bwMode="auto">
          <a:xfrm>
            <a:off x="1422006" y="2288836"/>
            <a:ext cx="9284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i="1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S=ab</a:t>
            </a:r>
          </a:p>
        </p:txBody>
      </p:sp>
      <p:sp>
        <p:nvSpPr>
          <p:cNvPr id="39" name="矩形 38"/>
          <p:cNvSpPr>
            <a:spLocks noChangeArrowheads="1"/>
          </p:cNvSpPr>
          <p:nvPr/>
        </p:nvSpPr>
        <p:spPr bwMode="auto">
          <a:xfrm>
            <a:off x="8467498" y="2244087"/>
            <a:ext cx="8547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i="1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S=a</a:t>
            </a:r>
            <a:r>
              <a:rPr lang="en-US" altLang="zh-CN" sz="2400" kern="0" baseline="3000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</a:p>
        </p:txBody>
      </p:sp>
      <p:grpSp>
        <p:nvGrpSpPr>
          <p:cNvPr id="40" name="组合 13"/>
          <p:cNvGrpSpPr/>
          <p:nvPr/>
        </p:nvGrpSpPr>
        <p:grpSpPr bwMode="auto">
          <a:xfrm>
            <a:off x="1619251" y="4244920"/>
            <a:ext cx="1927225" cy="1681637"/>
            <a:chOff x="3419475" y="3500438"/>
            <a:chExt cx="1927225" cy="1260462"/>
          </a:xfrm>
        </p:grpSpPr>
        <p:sp>
          <p:nvSpPr>
            <p:cNvPr id="16421" name="平行四边形 15"/>
            <p:cNvSpPr>
              <a:spLocks noChangeArrowheads="1"/>
            </p:cNvSpPr>
            <p:nvPr/>
          </p:nvSpPr>
          <p:spPr bwMode="auto">
            <a:xfrm>
              <a:off x="3419475" y="3500438"/>
              <a:ext cx="1927225" cy="1081620"/>
            </a:xfrm>
            <a:prstGeom prst="parallelogram">
              <a:avLst>
                <a:gd name="adj" fmla="val 24974"/>
              </a:avLst>
            </a:prstGeom>
            <a:solidFill>
              <a:srgbClr val="FFFFCC"/>
            </a:solidFill>
            <a:ln w="28575" algn="ctr">
              <a:solidFill>
                <a:schemeClr val="tx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sz="2400" kern="0"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55680" name="组合 26"/>
            <p:cNvGrpSpPr/>
            <p:nvPr/>
          </p:nvGrpSpPr>
          <p:grpSpPr bwMode="auto">
            <a:xfrm>
              <a:off x="3708400" y="3500438"/>
              <a:ext cx="142875" cy="1081087"/>
              <a:chOff x="2987824" y="4005064"/>
              <a:chExt cx="144016" cy="1080120"/>
            </a:xfrm>
          </p:grpSpPr>
          <p:cxnSp>
            <p:nvCxnSpPr>
              <p:cNvPr id="155681" name="直接连接符 21"/>
              <p:cNvCxnSpPr>
                <a:cxnSpLocks noChangeShapeType="1"/>
              </p:cNvCxnSpPr>
              <p:nvPr/>
            </p:nvCxnSpPr>
            <p:spPr bwMode="auto">
              <a:xfrm>
                <a:off x="2987824" y="4005064"/>
                <a:ext cx="0" cy="108012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5682" name="直接连接符 23"/>
              <p:cNvCxnSpPr>
                <a:cxnSpLocks noChangeShapeType="1"/>
              </p:cNvCxnSpPr>
              <p:nvPr/>
            </p:nvCxnSpPr>
            <p:spPr bwMode="auto">
              <a:xfrm>
                <a:off x="2987824" y="4941168"/>
                <a:ext cx="144016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5683" name="直接连接符 25"/>
              <p:cNvCxnSpPr>
                <a:cxnSpLocks noChangeShapeType="1"/>
              </p:cNvCxnSpPr>
              <p:nvPr/>
            </p:nvCxnSpPr>
            <p:spPr bwMode="auto">
              <a:xfrm>
                <a:off x="3131840" y="4941168"/>
                <a:ext cx="0" cy="144016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5684" name="TextBox 37"/>
            <p:cNvSpPr txBox="1">
              <a:spLocks noChangeArrowheads="1"/>
            </p:cNvSpPr>
            <p:nvPr/>
          </p:nvSpPr>
          <p:spPr bwMode="auto">
            <a:xfrm>
              <a:off x="4067175" y="4414862"/>
              <a:ext cx="356188" cy="346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i="1" kern="0">
                  <a:ea typeface="思源黑体 CN Medium" panose="020B0600000000000000" pitchFamily="34" charset="-122"/>
                  <a:sym typeface="Arial" panose="020B0604020202020204" pitchFamily="34" charset="0"/>
                </a:rPr>
                <a:t>a</a:t>
              </a:r>
            </a:p>
          </p:txBody>
        </p:sp>
        <p:sp>
          <p:nvSpPr>
            <p:cNvPr id="155685" name="TextBox 38"/>
            <p:cNvSpPr txBox="1">
              <a:spLocks noChangeArrowheads="1"/>
            </p:cNvSpPr>
            <p:nvPr/>
          </p:nvSpPr>
          <p:spPr bwMode="auto">
            <a:xfrm>
              <a:off x="3708400" y="3860801"/>
              <a:ext cx="356188" cy="3460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i="1" kern="0">
                  <a:ea typeface="思源黑体 CN Medium" panose="020B0600000000000000" pitchFamily="34" charset="-122"/>
                  <a:sym typeface="Arial" panose="020B0604020202020204" pitchFamily="34" charset="0"/>
                </a:rPr>
                <a:t>h</a:t>
              </a:r>
            </a:p>
          </p:txBody>
        </p:sp>
      </p:grpSp>
      <p:sp>
        <p:nvSpPr>
          <p:cNvPr id="49" name="直角三角形 48"/>
          <p:cNvSpPr>
            <a:spLocks noChangeArrowheads="1"/>
          </p:cNvSpPr>
          <p:nvPr/>
        </p:nvSpPr>
        <p:spPr bwMode="auto">
          <a:xfrm flipH="1">
            <a:off x="1604963" y="4230633"/>
            <a:ext cx="296862" cy="1455738"/>
          </a:xfrm>
          <a:prstGeom prst="rtTriangl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sz="2400" kern="0"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075" y="4198884"/>
            <a:ext cx="541338" cy="172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" name="矩形 50"/>
          <p:cNvSpPr>
            <a:spLocks noChangeArrowheads="1"/>
          </p:cNvSpPr>
          <p:nvPr/>
        </p:nvSpPr>
        <p:spPr bwMode="auto">
          <a:xfrm>
            <a:off x="2039938" y="5835597"/>
            <a:ext cx="9284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i="1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S=ah</a:t>
            </a:r>
          </a:p>
        </p:txBody>
      </p:sp>
      <p:sp>
        <p:nvSpPr>
          <p:cNvPr id="52" name="矩形 51"/>
          <p:cNvSpPr>
            <a:spLocks noChangeArrowheads="1"/>
          </p:cNvSpPr>
          <p:nvPr/>
        </p:nvSpPr>
        <p:spPr bwMode="auto">
          <a:xfrm>
            <a:off x="4500563" y="5813371"/>
            <a:ext cx="1500732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400" i="1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S=ah</a:t>
            </a:r>
            <a:r>
              <a:rPr lang="en-US" altLang="zh-CN" sz="24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÷2</a:t>
            </a:r>
            <a:r>
              <a:rPr lang="en-US" altLang="zh-CN" sz="2400" i="1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</a:p>
        </p:txBody>
      </p:sp>
      <p:grpSp>
        <p:nvGrpSpPr>
          <p:cNvPr id="61" name="组合 33"/>
          <p:cNvGrpSpPr/>
          <p:nvPr/>
        </p:nvGrpSpPr>
        <p:grpSpPr bwMode="auto">
          <a:xfrm rot="10800000">
            <a:off x="4797426" y="3738195"/>
            <a:ext cx="1655763" cy="1811651"/>
            <a:chOff x="6321425" y="2636838"/>
            <a:chExt cx="1655763" cy="1359765"/>
          </a:xfrm>
        </p:grpSpPr>
        <p:sp>
          <p:nvSpPr>
            <p:cNvPr id="16414" name="等腰三角形 19"/>
            <p:cNvSpPr>
              <a:spLocks noChangeArrowheads="1"/>
            </p:cNvSpPr>
            <p:nvPr/>
          </p:nvSpPr>
          <p:spPr bwMode="auto">
            <a:xfrm>
              <a:off x="6321425" y="2636838"/>
              <a:ext cx="1655763" cy="1079521"/>
            </a:xfrm>
            <a:prstGeom prst="triangle">
              <a:avLst>
                <a:gd name="adj" fmla="val 15546"/>
              </a:avLst>
            </a:prstGeom>
            <a:solidFill>
              <a:srgbClr val="FFFFCC"/>
            </a:solidFill>
            <a:ln w="28575" algn="ctr">
              <a:solidFill>
                <a:schemeClr val="tx1"/>
              </a:solidFill>
              <a:rou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sz="2400" kern="0"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55692" name="组合 27"/>
            <p:cNvGrpSpPr/>
            <p:nvPr/>
          </p:nvGrpSpPr>
          <p:grpSpPr bwMode="auto">
            <a:xfrm>
              <a:off x="6588125" y="2636838"/>
              <a:ext cx="144463" cy="1079500"/>
              <a:chOff x="2987824" y="4005064"/>
              <a:chExt cx="144016" cy="1080120"/>
            </a:xfrm>
          </p:grpSpPr>
          <p:cxnSp>
            <p:nvCxnSpPr>
              <p:cNvPr id="155693" name="直接连接符 28"/>
              <p:cNvCxnSpPr>
                <a:cxnSpLocks noChangeShapeType="1"/>
              </p:cNvCxnSpPr>
              <p:nvPr/>
            </p:nvCxnSpPr>
            <p:spPr bwMode="auto">
              <a:xfrm>
                <a:off x="2987824" y="4005064"/>
                <a:ext cx="0" cy="108012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5694" name="直接连接符 29"/>
              <p:cNvCxnSpPr>
                <a:cxnSpLocks noChangeShapeType="1"/>
              </p:cNvCxnSpPr>
              <p:nvPr/>
            </p:nvCxnSpPr>
            <p:spPr bwMode="auto">
              <a:xfrm>
                <a:off x="2987824" y="4941168"/>
                <a:ext cx="144016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5695" name="直接连接符 30"/>
              <p:cNvCxnSpPr>
                <a:cxnSpLocks noChangeShapeType="1"/>
              </p:cNvCxnSpPr>
              <p:nvPr/>
            </p:nvCxnSpPr>
            <p:spPr bwMode="auto">
              <a:xfrm>
                <a:off x="3131840" y="4941168"/>
                <a:ext cx="0" cy="144016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5696" name="TextBox 39"/>
            <p:cNvSpPr txBox="1">
              <a:spLocks noChangeArrowheads="1"/>
            </p:cNvSpPr>
            <p:nvPr/>
          </p:nvSpPr>
          <p:spPr bwMode="auto">
            <a:xfrm>
              <a:off x="6928558" y="3650093"/>
              <a:ext cx="356188" cy="346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i="1" kern="0">
                  <a:ea typeface="思源黑体 CN Medium" panose="020B0600000000000000" pitchFamily="34" charset="-122"/>
                  <a:sym typeface="Arial" panose="020B0604020202020204" pitchFamily="34" charset="0"/>
                </a:rPr>
                <a:t>a</a:t>
              </a:r>
            </a:p>
          </p:txBody>
        </p:sp>
        <p:sp>
          <p:nvSpPr>
            <p:cNvPr id="155697" name="TextBox 40"/>
            <p:cNvSpPr txBox="1">
              <a:spLocks noChangeArrowheads="1"/>
            </p:cNvSpPr>
            <p:nvPr/>
          </p:nvSpPr>
          <p:spPr bwMode="auto">
            <a:xfrm>
              <a:off x="6577012" y="2981753"/>
              <a:ext cx="356188" cy="346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i="1" kern="0">
                  <a:ea typeface="思源黑体 CN Medium" panose="020B0600000000000000" pitchFamily="34" charset="-122"/>
                  <a:sym typeface="Arial" panose="020B0604020202020204" pitchFamily="34" charset="0"/>
                </a:rPr>
                <a:t>h</a:t>
              </a:r>
            </a:p>
          </p:txBody>
        </p:sp>
      </p:grpSp>
      <p:grpSp>
        <p:nvGrpSpPr>
          <p:cNvPr id="69" name="组合 34"/>
          <p:cNvGrpSpPr/>
          <p:nvPr/>
        </p:nvGrpSpPr>
        <p:grpSpPr bwMode="auto">
          <a:xfrm rot="10800000">
            <a:off x="8064501" y="3663581"/>
            <a:ext cx="1084263" cy="1881501"/>
            <a:chOff x="6300788" y="4437063"/>
            <a:chExt cx="1084262" cy="1412144"/>
          </a:xfrm>
        </p:grpSpPr>
        <p:sp>
          <p:nvSpPr>
            <p:cNvPr id="70" name="梯形 69"/>
            <p:cNvSpPr/>
            <p:nvPr/>
          </p:nvSpPr>
          <p:spPr bwMode="auto">
            <a:xfrm>
              <a:off x="6300788" y="4440637"/>
              <a:ext cx="1084262" cy="1078294"/>
            </a:xfrm>
            <a:prstGeom prst="trapezoid">
              <a:avLst/>
            </a:prstGeom>
            <a:solidFill>
              <a:srgbClr val="FFFFCC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55700" name="组合 31"/>
            <p:cNvGrpSpPr/>
            <p:nvPr/>
          </p:nvGrpSpPr>
          <p:grpSpPr bwMode="auto">
            <a:xfrm>
              <a:off x="6588125" y="4437063"/>
              <a:ext cx="144463" cy="1079500"/>
              <a:chOff x="2987824" y="4005064"/>
              <a:chExt cx="144016" cy="1080120"/>
            </a:xfrm>
          </p:grpSpPr>
          <p:cxnSp>
            <p:nvCxnSpPr>
              <p:cNvPr id="155701" name="直接连接符 32"/>
              <p:cNvCxnSpPr>
                <a:cxnSpLocks noChangeShapeType="1"/>
              </p:cNvCxnSpPr>
              <p:nvPr/>
            </p:nvCxnSpPr>
            <p:spPr bwMode="auto">
              <a:xfrm>
                <a:off x="2987824" y="4005064"/>
                <a:ext cx="0" cy="108012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5702" name="直接连接符 33"/>
              <p:cNvCxnSpPr>
                <a:cxnSpLocks noChangeShapeType="1"/>
              </p:cNvCxnSpPr>
              <p:nvPr/>
            </p:nvCxnSpPr>
            <p:spPr bwMode="auto">
              <a:xfrm>
                <a:off x="2987824" y="4941168"/>
                <a:ext cx="144016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5703" name="直接连接符 34"/>
              <p:cNvCxnSpPr>
                <a:cxnSpLocks noChangeShapeType="1"/>
              </p:cNvCxnSpPr>
              <p:nvPr/>
            </p:nvCxnSpPr>
            <p:spPr bwMode="auto">
              <a:xfrm>
                <a:off x="3131840" y="4941168"/>
                <a:ext cx="0" cy="144016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5704" name="TextBox 42"/>
            <p:cNvSpPr txBox="1">
              <a:spLocks noChangeArrowheads="1"/>
            </p:cNvSpPr>
            <p:nvPr/>
          </p:nvSpPr>
          <p:spPr bwMode="auto">
            <a:xfrm>
              <a:off x="6650751" y="5502708"/>
              <a:ext cx="356188" cy="346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i="1" kern="0">
                  <a:ea typeface="思源黑体 CN Medium" panose="020B0600000000000000" pitchFamily="34" charset="-122"/>
                  <a:sym typeface="Arial" panose="020B0604020202020204" pitchFamily="34" charset="0"/>
                </a:rPr>
                <a:t>b</a:t>
              </a:r>
            </a:p>
          </p:txBody>
        </p:sp>
        <p:sp>
          <p:nvSpPr>
            <p:cNvPr id="155705" name="TextBox 43"/>
            <p:cNvSpPr txBox="1">
              <a:spLocks noChangeArrowheads="1"/>
            </p:cNvSpPr>
            <p:nvPr/>
          </p:nvSpPr>
          <p:spPr bwMode="auto">
            <a:xfrm>
              <a:off x="6588130" y="4855010"/>
              <a:ext cx="356188" cy="346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i="1" kern="0">
                  <a:ea typeface="思源黑体 CN Medium" panose="020B0600000000000000" pitchFamily="34" charset="-122"/>
                  <a:sym typeface="Arial" panose="020B0604020202020204" pitchFamily="34" charset="0"/>
                </a:rPr>
                <a:t>h</a:t>
              </a:r>
            </a:p>
          </p:txBody>
        </p:sp>
      </p:grpSp>
      <p:sp>
        <p:nvSpPr>
          <p:cNvPr id="77" name="矩形 76"/>
          <p:cNvSpPr>
            <a:spLocks noChangeArrowheads="1"/>
          </p:cNvSpPr>
          <p:nvPr/>
        </p:nvSpPr>
        <p:spPr bwMode="auto">
          <a:xfrm>
            <a:off x="7051675" y="5835597"/>
            <a:ext cx="19880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i="1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S=</a:t>
            </a:r>
            <a:r>
              <a:rPr lang="en-US" altLang="zh-CN" sz="24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(</a:t>
            </a:r>
            <a:r>
              <a:rPr lang="en-US" altLang="zh-CN" sz="2400" i="1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a+b</a:t>
            </a:r>
            <a:r>
              <a:rPr lang="en-US" altLang="zh-CN" sz="24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  <a:r>
              <a:rPr lang="en-US" altLang="zh-CN" sz="2400" i="1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h</a:t>
            </a:r>
            <a:r>
              <a:rPr lang="en-US" altLang="zh-CN" sz="24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÷2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640254" y="4190609"/>
            <a:ext cx="7874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rgbClr val="0099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?</a:t>
            </a:r>
          </a:p>
        </p:txBody>
      </p:sp>
      <p:pic>
        <p:nvPicPr>
          <p:cNvPr id="155709" name="图片 6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0254" y="970280"/>
            <a:ext cx="136525" cy="6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5710" name="图片 6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541" y="994093"/>
            <a:ext cx="136525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二、分类整理，寻找联系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3" presetClass="path" presetSubtype="0" accel="50000" decel="5000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animMotion origin="layout" path="M -1.25E-6 1.48148E-6 L 0.18216 1.48148E-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02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xit" presetSubtype="0" fill="hold" grpId="2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6" grpId="0"/>
      <p:bldP spid="38" grpId="0"/>
      <p:bldP spid="39" grpId="0"/>
      <p:bldP spid="49" grpId="0"/>
      <p:bldP spid="49" grpId="1"/>
      <p:bldP spid="49" grpId="2"/>
      <p:bldP spid="51" grpId="0"/>
      <p:bldP spid="52" grpId="0"/>
      <p:bldP spid="77" grpId="0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椭圆 10"/>
          <p:cNvSpPr>
            <a:spLocks noChangeArrowheads="1"/>
          </p:cNvSpPr>
          <p:nvPr/>
        </p:nvSpPr>
        <p:spPr bwMode="auto">
          <a:xfrm>
            <a:off x="2244819" y="2511109"/>
            <a:ext cx="53975" cy="730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endParaRPr lang="zh-CN" altLang="en-US" sz="2400" kern="0" dirty="0">
              <a:solidFill>
                <a:srgbClr val="00B0F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椭圆 11"/>
          <p:cNvSpPr>
            <a:spLocks noChangeArrowheads="1"/>
          </p:cNvSpPr>
          <p:nvPr/>
        </p:nvSpPr>
        <p:spPr bwMode="auto">
          <a:xfrm>
            <a:off x="2759169" y="5482909"/>
            <a:ext cx="53975" cy="730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endParaRPr lang="zh-CN" altLang="en-US" sz="2400" kern="0" dirty="0">
              <a:solidFill>
                <a:srgbClr val="00B0F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13" name="直接连接符 12"/>
          <p:cNvCxnSpPr>
            <a:endCxn id="12" idx="4"/>
          </p:cNvCxnSpPr>
          <p:nvPr/>
        </p:nvCxnSpPr>
        <p:spPr>
          <a:xfrm>
            <a:off x="2120994" y="2547621"/>
            <a:ext cx="665163" cy="300831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椭圆 13"/>
          <p:cNvSpPr>
            <a:spLocks noChangeArrowheads="1"/>
          </p:cNvSpPr>
          <p:nvPr/>
        </p:nvSpPr>
        <p:spPr bwMode="auto">
          <a:xfrm>
            <a:off x="4359369" y="4873309"/>
            <a:ext cx="53975" cy="730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endParaRPr lang="zh-CN" altLang="en-US" sz="2400" kern="0" dirty="0">
              <a:solidFill>
                <a:srgbClr val="00B0F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椭圆 14"/>
          <p:cNvSpPr>
            <a:spLocks noChangeArrowheads="1"/>
          </p:cNvSpPr>
          <p:nvPr/>
        </p:nvSpPr>
        <p:spPr bwMode="auto">
          <a:xfrm>
            <a:off x="5388069" y="3196909"/>
            <a:ext cx="53975" cy="730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endParaRPr lang="zh-CN" altLang="en-US" sz="2400" kern="0" dirty="0">
              <a:solidFill>
                <a:srgbClr val="00B0F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16" name="直接连接符 15"/>
          <p:cNvCxnSpPr>
            <a:stCxn id="14" idx="3"/>
          </p:cNvCxnSpPr>
          <p:nvPr/>
        </p:nvCxnSpPr>
        <p:spPr>
          <a:xfrm flipH="1">
            <a:off x="2786054" y="4935640"/>
            <a:ext cx="1581219" cy="6043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>
            <a:off x="4340216" y="3269934"/>
            <a:ext cx="1314570" cy="166293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H="1" flipV="1">
            <a:off x="2120994" y="2533333"/>
            <a:ext cx="3533792" cy="6960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6682" name="组合 18"/>
          <p:cNvGrpSpPr/>
          <p:nvPr/>
        </p:nvGrpSpPr>
        <p:grpSpPr bwMode="auto">
          <a:xfrm>
            <a:off x="7404200" y="2743993"/>
            <a:ext cx="3544888" cy="1925258"/>
            <a:chOff x="5268936" y="4571969"/>
            <a:chExt cx="4726418" cy="1926113"/>
          </a:xfrm>
        </p:grpSpPr>
        <p:pic>
          <p:nvPicPr>
            <p:cNvPr id="156683" name="图片 1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8873594" y="5394198"/>
              <a:ext cx="1121760" cy="1103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对话气泡: 圆角矩形 20"/>
            <p:cNvSpPr/>
            <p:nvPr/>
          </p:nvSpPr>
          <p:spPr bwMode="auto">
            <a:xfrm>
              <a:off x="5268936" y="4571969"/>
              <a:ext cx="2935756" cy="983099"/>
            </a:xfrm>
            <a:prstGeom prst="wedgeRoundRectCallout">
              <a:avLst>
                <a:gd name="adj1" fmla="val 68595"/>
                <a:gd name="adj2" fmla="val 60544"/>
                <a:gd name="adj3" fmla="val 16667"/>
              </a:avLst>
            </a:prstGeom>
            <a:solidFill>
              <a:srgbClr val="FFFFFF"/>
            </a:solidFill>
            <a:ln w="19050">
              <a:solidFill>
                <a:srgbClr val="00B0F0"/>
              </a:solidFill>
              <a:miter lim="800000"/>
            </a:ln>
          </p:spPr>
          <p:txBody>
            <a:bodyPr anchor="ctr"/>
            <a:lstStyle/>
            <a:p>
              <a:pPr>
                <a:defRPr/>
              </a:pPr>
              <a:endParaRPr lang="zh-CN" altLang="en-US" sz="2400" kern="0" dirty="0">
                <a:solidFill>
                  <a:srgbClr val="00B0F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5315552" y="4709418"/>
              <a:ext cx="2935756" cy="70820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zh-CN" altLang="en-US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你能计算出这个多边形的面积吗</a:t>
              </a:r>
              <a:r>
                <a:rPr lang="en-US" altLang="zh-CN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?</a:t>
              </a:r>
            </a:p>
          </p:txBody>
        </p:sp>
      </p:grpSp>
      <p:sp>
        <p:nvSpPr>
          <p:cNvPr id="23" name="文本框 22"/>
          <p:cNvSpPr txBox="1"/>
          <p:nvPr/>
        </p:nvSpPr>
        <p:spPr>
          <a:xfrm>
            <a:off x="660400" y="1188500"/>
            <a:ext cx="11673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四个城市航线连接形成的四边形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它有什么特点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?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怎样计算它的面积呢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?</a:t>
            </a:r>
          </a:p>
        </p:txBody>
      </p:sp>
      <p:cxnSp>
        <p:nvCxnSpPr>
          <p:cNvPr id="24" name="直接连接符 23"/>
          <p:cNvCxnSpPr>
            <a:endCxn id="14" idx="2"/>
          </p:cNvCxnSpPr>
          <p:nvPr/>
        </p:nvCxnSpPr>
        <p:spPr>
          <a:xfrm>
            <a:off x="2124950" y="2546011"/>
            <a:ext cx="2234419" cy="236381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flipH="1">
            <a:off x="2813042" y="3251653"/>
            <a:ext cx="2841744" cy="230428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二、分类整理，寻找联系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任意多边形: 形状 16"/>
          <p:cNvSpPr/>
          <p:nvPr/>
        </p:nvSpPr>
        <p:spPr bwMode="auto">
          <a:xfrm>
            <a:off x="1990219" y="3971523"/>
            <a:ext cx="1873250" cy="1943100"/>
          </a:xfrm>
          <a:custGeom>
            <a:avLst/>
            <a:gdLst>
              <a:gd name="connsiteX0" fmla="*/ 0 w 2496992"/>
              <a:gd name="connsiteY0" fmla="*/ 0 h 1942528"/>
              <a:gd name="connsiteX1" fmla="*/ 2 w 2496992"/>
              <a:gd name="connsiteY1" fmla="*/ 0 h 1942528"/>
              <a:gd name="connsiteX2" fmla="*/ 1712457 w 2496992"/>
              <a:gd name="connsiteY2" fmla="*/ 0 h 1942528"/>
              <a:gd name="connsiteX3" fmla="*/ 2496992 w 2496992"/>
              <a:gd name="connsiteY3" fmla="*/ 0 h 1942528"/>
              <a:gd name="connsiteX4" fmla="*/ 1712457 w 2496992"/>
              <a:gd name="connsiteY4" fmla="*/ 965938 h 1942528"/>
              <a:gd name="connsiteX5" fmla="*/ 1712457 w 2496992"/>
              <a:gd name="connsiteY5" fmla="*/ 971264 h 1942528"/>
              <a:gd name="connsiteX6" fmla="*/ 1712457 w 2496992"/>
              <a:gd name="connsiteY6" fmla="*/ 976590 h 1942528"/>
              <a:gd name="connsiteX7" fmla="*/ 2496992 w 2496992"/>
              <a:gd name="connsiteY7" fmla="*/ 1942528 h 1942528"/>
              <a:gd name="connsiteX8" fmla="*/ 1712457 w 2496992"/>
              <a:gd name="connsiteY8" fmla="*/ 1942528 h 1942528"/>
              <a:gd name="connsiteX9" fmla="*/ 2 w 2496992"/>
              <a:gd name="connsiteY9" fmla="*/ 1942528 h 1942528"/>
              <a:gd name="connsiteX10" fmla="*/ 0 w 2496992"/>
              <a:gd name="connsiteY10" fmla="*/ 1942528 h 1942528"/>
              <a:gd name="connsiteX11" fmla="*/ 2 w 2496992"/>
              <a:gd name="connsiteY11" fmla="*/ 1942526 h 1942528"/>
              <a:gd name="connsiteX12" fmla="*/ 2 w 2496992"/>
              <a:gd name="connsiteY12" fmla="*/ 971264 h 1942528"/>
              <a:gd name="connsiteX13" fmla="*/ 2 w 2496992"/>
              <a:gd name="connsiteY13" fmla="*/ 2 h 1942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96992" h="1942528">
                <a:moveTo>
                  <a:pt x="0" y="0"/>
                </a:moveTo>
                <a:lnTo>
                  <a:pt x="2" y="0"/>
                </a:lnTo>
                <a:lnTo>
                  <a:pt x="1712457" y="0"/>
                </a:lnTo>
                <a:lnTo>
                  <a:pt x="2496992" y="0"/>
                </a:lnTo>
                <a:lnTo>
                  <a:pt x="1712457" y="965938"/>
                </a:lnTo>
                <a:lnTo>
                  <a:pt x="1712457" y="971264"/>
                </a:lnTo>
                <a:lnTo>
                  <a:pt x="1712457" y="976590"/>
                </a:lnTo>
                <a:lnTo>
                  <a:pt x="2496992" y="1942528"/>
                </a:lnTo>
                <a:lnTo>
                  <a:pt x="1712457" y="1942528"/>
                </a:lnTo>
                <a:lnTo>
                  <a:pt x="2" y="1942528"/>
                </a:lnTo>
                <a:lnTo>
                  <a:pt x="0" y="1942528"/>
                </a:lnTo>
                <a:lnTo>
                  <a:pt x="2" y="1942526"/>
                </a:lnTo>
                <a:lnTo>
                  <a:pt x="2" y="971264"/>
                </a:lnTo>
                <a:lnTo>
                  <a:pt x="2" y="2"/>
                </a:lnTo>
                <a:close/>
              </a:path>
            </a:pathLst>
          </a:custGeom>
          <a:solidFill>
            <a:srgbClr val="FFFFFF"/>
          </a:solidFill>
          <a:ln w="19050">
            <a:solidFill>
              <a:srgbClr val="00B0F0"/>
            </a:solidFill>
            <a:miter lim="800000"/>
          </a:ln>
        </p:spPr>
        <p:txBody>
          <a:bodyPr anchor="ctr"/>
          <a:lstStyle/>
          <a:p>
            <a:pPr>
              <a:defRPr/>
            </a:pPr>
            <a:endParaRPr lang="zh-CN" altLang="en-US" sz="2400" kern="0" dirty="0">
              <a:solidFill>
                <a:srgbClr val="00B0F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任意多边形: 形状 11"/>
          <p:cNvSpPr/>
          <p:nvPr/>
        </p:nvSpPr>
        <p:spPr bwMode="auto">
          <a:xfrm>
            <a:off x="1990219" y="1782517"/>
            <a:ext cx="1873250" cy="1943100"/>
          </a:xfrm>
          <a:custGeom>
            <a:avLst/>
            <a:gdLst>
              <a:gd name="connsiteX0" fmla="*/ 0 w 2496992"/>
              <a:gd name="connsiteY0" fmla="*/ 0 h 1942528"/>
              <a:gd name="connsiteX1" fmla="*/ 2 w 2496992"/>
              <a:gd name="connsiteY1" fmla="*/ 0 h 1942528"/>
              <a:gd name="connsiteX2" fmla="*/ 1712457 w 2496992"/>
              <a:gd name="connsiteY2" fmla="*/ 0 h 1942528"/>
              <a:gd name="connsiteX3" fmla="*/ 2496992 w 2496992"/>
              <a:gd name="connsiteY3" fmla="*/ 0 h 1942528"/>
              <a:gd name="connsiteX4" fmla="*/ 1712457 w 2496992"/>
              <a:gd name="connsiteY4" fmla="*/ 965938 h 1942528"/>
              <a:gd name="connsiteX5" fmla="*/ 1712457 w 2496992"/>
              <a:gd name="connsiteY5" fmla="*/ 971264 h 1942528"/>
              <a:gd name="connsiteX6" fmla="*/ 1712457 w 2496992"/>
              <a:gd name="connsiteY6" fmla="*/ 976590 h 1942528"/>
              <a:gd name="connsiteX7" fmla="*/ 2496992 w 2496992"/>
              <a:gd name="connsiteY7" fmla="*/ 1942528 h 1942528"/>
              <a:gd name="connsiteX8" fmla="*/ 1712457 w 2496992"/>
              <a:gd name="connsiteY8" fmla="*/ 1942528 h 1942528"/>
              <a:gd name="connsiteX9" fmla="*/ 2 w 2496992"/>
              <a:gd name="connsiteY9" fmla="*/ 1942528 h 1942528"/>
              <a:gd name="connsiteX10" fmla="*/ 0 w 2496992"/>
              <a:gd name="connsiteY10" fmla="*/ 1942528 h 1942528"/>
              <a:gd name="connsiteX11" fmla="*/ 2 w 2496992"/>
              <a:gd name="connsiteY11" fmla="*/ 1942526 h 1942528"/>
              <a:gd name="connsiteX12" fmla="*/ 2 w 2496992"/>
              <a:gd name="connsiteY12" fmla="*/ 971264 h 1942528"/>
              <a:gd name="connsiteX13" fmla="*/ 2 w 2496992"/>
              <a:gd name="connsiteY13" fmla="*/ 2 h 1942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96992" h="1942528">
                <a:moveTo>
                  <a:pt x="0" y="0"/>
                </a:moveTo>
                <a:lnTo>
                  <a:pt x="2" y="0"/>
                </a:lnTo>
                <a:lnTo>
                  <a:pt x="1712457" y="0"/>
                </a:lnTo>
                <a:lnTo>
                  <a:pt x="2496992" y="0"/>
                </a:lnTo>
                <a:lnTo>
                  <a:pt x="1712457" y="965938"/>
                </a:lnTo>
                <a:lnTo>
                  <a:pt x="1712457" y="971264"/>
                </a:lnTo>
                <a:lnTo>
                  <a:pt x="1712457" y="976590"/>
                </a:lnTo>
                <a:lnTo>
                  <a:pt x="2496992" y="1942528"/>
                </a:lnTo>
                <a:lnTo>
                  <a:pt x="1712457" y="1942528"/>
                </a:lnTo>
                <a:lnTo>
                  <a:pt x="2" y="1942528"/>
                </a:lnTo>
                <a:lnTo>
                  <a:pt x="0" y="1942528"/>
                </a:lnTo>
                <a:lnTo>
                  <a:pt x="2" y="1942526"/>
                </a:lnTo>
                <a:lnTo>
                  <a:pt x="2" y="971264"/>
                </a:lnTo>
                <a:lnTo>
                  <a:pt x="2" y="2"/>
                </a:lnTo>
                <a:close/>
              </a:path>
            </a:pathLst>
          </a:custGeom>
          <a:solidFill>
            <a:srgbClr val="FFFFFF"/>
          </a:solidFill>
          <a:ln w="19050">
            <a:solidFill>
              <a:srgbClr val="00B0F0"/>
            </a:solidFill>
            <a:miter lim="800000"/>
          </a:ln>
        </p:spPr>
        <p:txBody>
          <a:bodyPr anchor="ctr"/>
          <a:lstStyle/>
          <a:p>
            <a:pPr>
              <a:defRPr/>
            </a:pPr>
            <a:endParaRPr lang="zh-CN" altLang="en-US" sz="2400" kern="0" dirty="0">
              <a:solidFill>
                <a:srgbClr val="00B0F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60400" y="1135061"/>
            <a:ext cx="80428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你知道怎么求这个图形的面积吗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?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能想出几种割补方法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?</a:t>
            </a:r>
          </a:p>
        </p:txBody>
      </p:sp>
      <p:cxnSp>
        <p:nvCxnSpPr>
          <p:cNvPr id="14" name="直接连接符 13"/>
          <p:cNvCxnSpPr>
            <a:stCxn id="12" idx="12"/>
            <a:endCxn id="12" idx="4"/>
          </p:cNvCxnSpPr>
          <p:nvPr/>
        </p:nvCxnSpPr>
        <p:spPr>
          <a:xfrm flipV="1">
            <a:off x="1999744" y="2749305"/>
            <a:ext cx="1284288" cy="4763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573535" y="2424409"/>
            <a:ext cx="4800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图形面积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梯形面积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</a:t>
            </a:r>
            <a:r>
              <a:rPr lang="zh-CN" altLang="en-US" sz="2400" kern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梯形面积</a:t>
            </a:r>
            <a:endParaRPr lang="en-US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19" name="直接连接符 18"/>
          <p:cNvCxnSpPr>
            <a:stCxn id="17" idx="2"/>
            <a:endCxn id="17" idx="8"/>
          </p:cNvCxnSpPr>
          <p:nvPr/>
        </p:nvCxnSpPr>
        <p:spPr>
          <a:xfrm>
            <a:off x="3284032" y="3971523"/>
            <a:ext cx="0" cy="19431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4493147" y="4713636"/>
            <a:ext cx="54864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图形面积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长方形面积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三角形面积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x2</a:t>
            </a:r>
          </a:p>
        </p:txBody>
      </p:sp>
      <p:sp>
        <p:nvSpPr>
          <p:cNvPr id="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二、分类整理，寻找联系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: 形状 11"/>
          <p:cNvSpPr/>
          <p:nvPr/>
        </p:nvSpPr>
        <p:spPr bwMode="auto">
          <a:xfrm>
            <a:off x="2127529" y="1826677"/>
            <a:ext cx="1873250" cy="1943100"/>
          </a:xfrm>
          <a:custGeom>
            <a:avLst/>
            <a:gdLst>
              <a:gd name="connsiteX0" fmla="*/ 0 w 2496992"/>
              <a:gd name="connsiteY0" fmla="*/ 0 h 1942528"/>
              <a:gd name="connsiteX1" fmla="*/ 2 w 2496992"/>
              <a:gd name="connsiteY1" fmla="*/ 0 h 1942528"/>
              <a:gd name="connsiteX2" fmla="*/ 1712457 w 2496992"/>
              <a:gd name="connsiteY2" fmla="*/ 0 h 1942528"/>
              <a:gd name="connsiteX3" fmla="*/ 2496992 w 2496992"/>
              <a:gd name="connsiteY3" fmla="*/ 0 h 1942528"/>
              <a:gd name="connsiteX4" fmla="*/ 1712457 w 2496992"/>
              <a:gd name="connsiteY4" fmla="*/ 965938 h 1942528"/>
              <a:gd name="connsiteX5" fmla="*/ 1712457 w 2496992"/>
              <a:gd name="connsiteY5" fmla="*/ 971264 h 1942528"/>
              <a:gd name="connsiteX6" fmla="*/ 1712457 w 2496992"/>
              <a:gd name="connsiteY6" fmla="*/ 976590 h 1942528"/>
              <a:gd name="connsiteX7" fmla="*/ 2496992 w 2496992"/>
              <a:gd name="connsiteY7" fmla="*/ 1942528 h 1942528"/>
              <a:gd name="connsiteX8" fmla="*/ 1712457 w 2496992"/>
              <a:gd name="connsiteY8" fmla="*/ 1942528 h 1942528"/>
              <a:gd name="connsiteX9" fmla="*/ 2 w 2496992"/>
              <a:gd name="connsiteY9" fmla="*/ 1942528 h 1942528"/>
              <a:gd name="connsiteX10" fmla="*/ 0 w 2496992"/>
              <a:gd name="connsiteY10" fmla="*/ 1942528 h 1942528"/>
              <a:gd name="connsiteX11" fmla="*/ 2 w 2496992"/>
              <a:gd name="connsiteY11" fmla="*/ 1942526 h 1942528"/>
              <a:gd name="connsiteX12" fmla="*/ 2 w 2496992"/>
              <a:gd name="connsiteY12" fmla="*/ 971264 h 1942528"/>
              <a:gd name="connsiteX13" fmla="*/ 2 w 2496992"/>
              <a:gd name="connsiteY13" fmla="*/ 2 h 1942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96992" h="1942528">
                <a:moveTo>
                  <a:pt x="0" y="0"/>
                </a:moveTo>
                <a:lnTo>
                  <a:pt x="2" y="0"/>
                </a:lnTo>
                <a:lnTo>
                  <a:pt x="1712457" y="0"/>
                </a:lnTo>
                <a:lnTo>
                  <a:pt x="2496992" y="0"/>
                </a:lnTo>
                <a:lnTo>
                  <a:pt x="1712457" y="965938"/>
                </a:lnTo>
                <a:lnTo>
                  <a:pt x="1712457" y="971264"/>
                </a:lnTo>
                <a:lnTo>
                  <a:pt x="1712457" y="976590"/>
                </a:lnTo>
                <a:lnTo>
                  <a:pt x="2496992" y="1942528"/>
                </a:lnTo>
                <a:lnTo>
                  <a:pt x="1712457" y="1942528"/>
                </a:lnTo>
                <a:lnTo>
                  <a:pt x="2" y="1942528"/>
                </a:lnTo>
                <a:lnTo>
                  <a:pt x="0" y="1942528"/>
                </a:lnTo>
                <a:lnTo>
                  <a:pt x="2" y="1942526"/>
                </a:lnTo>
                <a:lnTo>
                  <a:pt x="2" y="971264"/>
                </a:lnTo>
                <a:lnTo>
                  <a:pt x="2" y="2"/>
                </a:lnTo>
                <a:close/>
              </a:path>
            </a:pathLst>
          </a:custGeom>
          <a:solidFill>
            <a:srgbClr val="FFFFFF"/>
          </a:solidFill>
          <a:ln w="19050">
            <a:solidFill>
              <a:srgbClr val="00B0F0"/>
            </a:solidFill>
            <a:miter lim="800000"/>
          </a:ln>
        </p:spPr>
        <p:txBody>
          <a:bodyPr anchor="ctr"/>
          <a:lstStyle/>
          <a:p>
            <a:pPr>
              <a:defRPr/>
            </a:pPr>
            <a:endParaRPr lang="zh-CN" altLang="en-US" sz="2400" kern="0" dirty="0">
              <a:solidFill>
                <a:srgbClr val="00B0F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60400" y="1104322"/>
            <a:ext cx="80629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你知道怎么求这个图形的面积吗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?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能想出几种割补方法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?</a:t>
            </a:r>
          </a:p>
        </p:txBody>
      </p:sp>
      <p:cxnSp>
        <p:nvCxnSpPr>
          <p:cNvPr id="14" name="直接连接符 13"/>
          <p:cNvCxnSpPr>
            <a:endCxn id="12" idx="6"/>
          </p:cNvCxnSpPr>
          <p:nvPr/>
        </p:nvCxnSpPr>
        <p:spPr>
          <a:xfrm flipV="1">
            <a:off x="2622830" y="2804578"/>
            <a:ext cx="798513" cy="966787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916575" y="2502562"/>
            <a:ext cx="4800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图形面积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梯形面积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三角形面积</a:t>
            </a:r>
          </a:p>
        </p:txBody>
      </p:sp>
      <p:sp>
        <p:nvSpPr>
          <p:cNvPr id="13" name="任意多边形: 形状 12"/>
          <p:cNvSpPr/>
          <p:nvPr/>
        </p:nvSpPr>
        <p:spPr bwMode="auto">
          <a:xfrm>
            <a:off x="2127529" y="4022148"/>
            <a:ext cx="1873250" cy="1943100"/>
          </a:xfrm>
          <a:custGeom>
            <a:avLst/>
            <a:gdLst>
              <a:gd name="connsiteX0" fmla="*/ 0 w 2496992"/>
              <a:gd name="connsiteY0" fmla="*/ 0 h 1942528"/>
              <a:gd name="connsiteX1" fmla="*/ 2 w 2496992"/>
              <a:gd name="connsiteY1" fmla="*/ 0 h 1942528"/>
              <a:gd name="connsiteX2" fmla="*/ 1712457 w 2496992"/>
              <a:gd name="connsiteY2" fmla="*/ 0 h 1942528"/>
              <a:gd name="connsiteX3" fmla="*/ 2496992 w 2496992"/>
              <a:gd name="connsiteY3" fmla="*/ 0 h 1942528"/>
              <a:gd name="connsiteX4" fmla="*/ 1712457 w 2496992"/>
              <a:gd name="connsiteY4" fmla="*/ 965938 h 1942528"/>
              <a:gd name="connsiteX5" fmla="*/ 1712457 w 2496992"/>
              <a:gd name="connsiteY5" fmla="*/ 971264 h 1942528"/>
              <a:gd name="connsiteX6" fmla="*/ 1712457 w 2496992"/>
              <a:gd name="connsiteY6" fmla="*/ 976590 h 1942528"/>
              <a:gd name="connsiteX7" fmla="*/ 2496992 w 2496992"/>
              <a:gd name="connsiteY7" fmla="*/ 1942528 h 1942528"/>
              <a:gd name="connsiteX8" fmla="*/ 1712457 w 2496992"/>
              <a:gd name="connsiteY8" fmla="*/ 1942528 h 1942528"/>
              <a:gd name="connsiteX9" fmla="*/ 2 w 2496992"/>
              <a:gd name="connsiteY9" fmla="*/ 1942528 h 1942528"/>
              <a:gd name="connsiteX10" fmla="*/ 0 w 2496992"/>
              <a:gd name="connsiteY10" fmla="*/ 1942528 h 1942528"/>
              <a:gd name="connsiteX11" fmla="*/ 2 w 2496992"/>
              <a:gd name="connsiteY11" fmla="*/ 1942526 h 1942528"/>
              <a:gd name="connsiteX12" fmla="*/ 2 w 2496992"/>
              <a:gd name="connsiteY12" fmla="*/ 971264 h 1942528"/>
              <a:gd name="connsiteX13" fmla="*/ 2 w 2496992"/>
              <a:gd name="connsiteY13" fmla="*/ 2 h 1942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96992" h="1942528">
                <a:moveTo>
                  <a:pt x="0" y="0"/>
                </a:moveTo>
                <a:lnTo>
                  <a:pt x="2" y="0"/>
                </a:lnTo>
                <a:lnTo>
                  <a:pt x="1712457" y="0"/>
                </a:lnTo>
                <a:lnTo>
                  <a:pt x="2496992" y="0"/>
                </a:lnTo>
                <a:lnTo>
                  <a:pt x="1712457" y="965938"/>
                </a:lnTo>
                <a:lnTo>
                  <a:pt x="1712457" y="971264"/>
                </a:lnTo>
                <a:lnTo>
                  <a:pt x="1712457" y="976590"/>
                </a:lnTo>
                <a:lnTo>
                  <a:pt x="2496992" y="1942528"/>
                </a:lnTo>
                <a:lnTo>
                  <a:pt x="1712457" y="1942528"/>
                </a:lnTo>
                <a:lnTo>
                  <a:pt x="2" y="1942528"/>
                </a:lnTo>
                <a:lnTo>
                  <a:pt x="0" y="1942528"/>
                </a:lnTo>
                <a:lnTo>
                  <a:pt x="2" y="1942526"/>
                </a:lnTo>
                <a:lnTo>
                  <a:pt x="2" y="971264"/>
                </a:lnTo>
                <a:lnTo>
                  <a:pt x="2" y="2"/>
                </a:lnTo>
                <a:close/>
              </a:path>
            </a:pathLst>
          </a:custGeom>
          <a:solidFill>
            <a:srgbClr val="FFFFFF"/>
          </a:solidFill>
          <a:ln w="19050">
            <a:solidFill>
              <a:srgbClr val="00B0F0"/>
            </a:solidFill>
            <a:miter lim="800000"/>
          </a:ln>
        </p:spPr>
        <p:txBody>
          <a:bodyPr anchor="ctr"/>
          <a:lstStyle/>
          <a:p>
            <a:pPr>
              <a:defRPr/>
            </a:pPr>
            <a:endParaRPr lang="zh-CN" altLang="en-US" sz="2400" kern="0" dirty="0">
              <a:solidFill>
                <a:srgbClr val="00B0F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等腰三角形 5"/>
          <p:cNvSpPr>
            <a:spLocks noChangeArrowheads="1"/>
          </p:cNvSpPr>
          <p:nvPr/>
        </p:nvSpPr>
        <p:spPr bwMode="auto">
          <a:xfrm rot="16200000">
            <a:off x="2734748" y="4699217"/>
            <a:ext cx="1943100" cy="588962"/>
          </a:xfrm>
          <a:prstGeom prst="triangle">
            <a:avLst>
              <a:gd name="adj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2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B0F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anchor="ctr"/>
          <a:lstStyle/>
          <a:p>
            <a:pPr>
              <a:defRPr/>
            </a:pPr>
            <a:endParaRPr lang="zh-CN" altLang="en-US" sz="2400" kern="0" dirty="0">
              <a:solidFill>
                <a:srgbClr val="00B0F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037155" y="4749956"/>
            <a:ext cx="4800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图形面积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长方形面积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三角形面积</a:t>
            </a:r>
          </a:p>
        </p:txBody>
      </p:sp>
      <p:sp>
        <p:nvSpPr>
          <p:cNvPr id="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二、分类整理，寻找联系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6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3001" y="1117747"/>
            <a:ext cx="108118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你知道下面这些日常用品的面积大小吗？根据表中的数据算一算，填一填。</a:t>
            </a:r>
          </a:p>
        </p:txBody>
      </p:sp>
      <p:pic>
        <p:nvPicPr>
          <p:cNvPr id="15974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052" y="2546848"/>
            <a:ext cx="8613775" cy="2360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9"/>
          <p:cNvSpPr txBox="1"/>
          <p:nvPr/>
        </p:nvSpPr>
        <p:spPr>
          <a:xfrm>
            <a:off x="8814623" y="3206888"/>
            <a:ext cx="10144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3.15</a:t>
            </a:r>
            <a:endParaRPr lang="zh-CN" altLang="en-US" sz="2400" kern="0" baseline="3000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TextBox 9"/>
          <p:cNvSpPr txBox="1"/>
          <p:nvPr/>
        </p:nvSpPr>
        <p:spPr>
          <a:xfrm>
            <a:off x="8814623" y="3759338"/>
            <a:ext cx="10144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3.24</a:t>
            </a:r>
            <a:endParaRPr lang="zh-CN" altLang="en-US" sz="2400" kern="0" baseline="3000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TextBox 9"/>
          <p:cNvSpPr txBox="1"/>
          <p:nvPr/>
        </p:nvSpPr>
        <p:spPr>
          <a:xfrm>
            <a:off x="8814623" y="4318138"/>
            <a:ext cx="10144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2.86</a:t>
            </a:r>
            <a:endParaRPr lang="zh-CN" altLang="en-US" sz="2400" kern="0" baseline="3000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59752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833" y="1054100"/>
            <a:ext cx="136525" cy="6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9753" name="图片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120" y="1077913"/>
            <a:ext cx="136525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"/>
          <p:cNvSpPr txBox="1"/>
          <p:nvPr/>
        </p:nvSpPr>
        <p:spPr>
          <a:xfrm>
            <a:off x="512466" y="1587625"/>
            <a:ext cx="67468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（教科书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P115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“练习二十五”第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题）</a:t>
            </a:r>
          </a:p>
        </p:txBody>
      </p:sp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三、巩固练习，解决问题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9IMnHwAl7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XQobVujiU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9IMnHwAl7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XQobVujiU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9IMnHwAl7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XQobVujiU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9IMnHwAl7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XQobVujiU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j4mlOQ8cdB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qV6x6C8czo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j4mlOQ8cdB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qV6x6C8czo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9IMnHwAl7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XQobVujiU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9IMnHwAl7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XQobVujiU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9IMnHwAl7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XQobVujiU8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883</Words>
  <Application>Microsoft Office PowerPoint</Application>
  <PresentationFormat>宽屏</PresentationFormat>
  <Paragraphs>139</Paragraphs>
  <Slides>17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FandolFang R</vt:lpstr>
      <vt:lpstr>黑体</vt:lpstr>
      <vt:lpstr>思源黑体 CN Medium</vt:lpstr>
      <vt:lpstr>思源黑体 CN Regular</vt:lpstr>
      <vt:lpstr>宋体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29</cp:revision>
  <dcterms:created xsi:type="dcterms:W3CDTF">2020-06-25T13:11:00Z</dcterms:created>
  <dcterms:modified xsi:type="dcterms:W3CDTF">2023-01-17T02:47:26Z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A55E04CB3BF04992AB0E76C33A14586E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