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60" r:id="rId2"/>
    <p:sldId id="277" r:id="rId3"/>
    <p:sldId id="278" r:id="rId4"/>
    <p:sldId id="302" r:id="rId5"/>
    <p:sldId id="307" r:id="rId6"/>
    <p:sldId id="308" r:id="rId7"/>
    <p:sldId id="290" r:id="rId8"/>
    <p:sldId id="309" r:id="rId9"/>
    <p:sldId id="279" r:id="rId10"/>
    <p:sldId id="312" r:id="rId11"/>
    <p:sldId id="314" r:id="rId12"/>
    <p:sldId id="315" r:id="rId13"/>
    <p:sldId id="280" r:id="rId14"/>
    <p:sldId id="281" r:id="rId15"/>
    <p:sldId id="305" r:id="rId16"/>
    <p:sldId id="311" r:id="rId1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226">
          <p15:clr>
            <a:srgbClr val="A4A3A4"/>
          </p15:clr>
        </p15:guide>
        <p15:guide id="2" orient="horz" pos="164">
          <p15:clr>
            <a:srgbClr val="A4A3A4"/>
          </p15:clr>
        </p15:guide>
        <p15:guide id="3" orient="horz" pos="4068">
          <p15:clr>
            <a:srgbClr val="A4A3A4"/>
          </p15:clr>
        </p15:guide>
        <p15:guide id="4" pos="2869">
          <p15:clr>
            <a:srgbClr val="A4A3A4"/>
          </p15:clr>
        </p15:guide>
        <p15:guide id="5" pos="162">
          <p15:clr>
            <a:srgbClr val="A4A3A4"/>
          </p15:clr>
        </p15:guide>
        <p15:guide id="6" pos="55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175"/>
    <a:srgbClr val="70C833"/>
    <a:srgbClr val="FBAF2D"/>
    <a:srgbClr val="EC566B"/>
    <a:srgbClr val="306A9B"/>
    <a:srgbClr val="DA2757"/>
    <a:srgbClr val="00A5E7"/>
    <a:srgbClr val="A9C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318" y="-264"/>
      </p:cViewPr>
      <p:guideLst>
        <p:guide orient="horz" pos="2226"/>
        <p:guide orient="horz" pos="164"/>
        <p:guide orient="horz" pos="4068"/>
        <p:guide pos="2869"/>
        <p:guide pos="162"/>
        <p:guide pos="5585"/>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81024-BC93-4F1F-8F55-A100A879D5C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BBDE0-7FF1-41B0-AF69-00B14329121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空白">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9" name="五边形 7"/>
          <p:cNvSpPr>
            <a:spLocks noChangeArrowheads="1"/>
          </p:cNvSpPr>
          <p:nvPr/>
        </p:nvSpPr>
        <p:spPr bwMode="auto">
          <a:xfrm>
            <a:off x="0" y="501650"/>
            <a:ext cx="262771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defRPr/>
            </a:pPr>
            <a:endParaRPr lang="zh-CN"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cover/>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1"/>
          <p:cNvSpPr>
            <a:spLocks noGrp="1" noChangeArrowheads="1"/>
          </p:cNvSpPr>
          <p:nvPr>
            <p:ph type="title" idx="4294967295"/>
          </p:nvPr>
        </p:nvSpPr>
        <p:spPr bwMode="auto">
          <a:xfrm>
            <a:off x="513160" y="584201"/>
            <a:ext cx="1524000"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Unit 5 </a:t>
            </a:r>
          </a:p>
        </p:txBody>
      </p:sp>
      <p:sp>
        <p:nvSpPr>
          <p:cNvPr id="4099" name="文本框 3"/>
          <p:cNvSpPr txBox="1">
            <a:spLocks noChangeArrowheads="1"/>
          </p:cNvSpPr>
          <p:nvPr/>
        </p:nvSpPr>
        <p:spPr bwMode="auto">
          <a:xfrm>
            <a:off x="3395662" y="2086706"/>
            <a:ext cx="57483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4800" b="1" dirty="0">
                <a:latin typeface="Times New Roman" panose="02020603050405020304" pitchFamily="18" charset="0"/>
              </a:rPr>
              <a:t>Helping our parents</a:t>
            </a:r>
            <a:endParaRPr lang="zh-CN" altLang="zh-CN" sz="4800" dirty="0">
              <a:latin typeface="Times New Roman" panose="02020603050405020304" pitchFamily="18" charset="0"/>
              <a:cs typeface="Times New Roman" panose="02020603050405020304" pitchFamily="18" charset="0"/>
            </a:endParaRPr>
          </a:p>
        </p:txBody>
      </p:sp>
      <p:pic>
        <p:nvPicPr>
          <p:cNvPr id="2051" name="图片 1"/>
          <p:cNvPicPr>
            <a:picLocks noChangeAspect="1" noChangeArrowheads="1"/>
          </p:cNvPicPr>
          <p:nvPr/>
        </p:nvPicPr>
        <p:blipFill>
          <a:blip r:embed="rId2" cstate="email"/>
          <a:srcRect/>
          <a:stretch>
            <a:fillRect/>
          </a:stretch>
        </p:blipFill>
        <p:spPr bwMode="auto">
          <a:xfrm>
            <a:off x="316432" y="2168769"/>
            <a:ext cx="2899172"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41644" y="3594583"/>
            <a:ext cx="1620957" cy="523220"/>
          </a:xfrm>
          <a:prstGeom prst="rect">
            <a:avLst/>
          </a:prstGeom>
          <a:noFill/>
        </p:spPr>
        <p:txBody>
          <a:bodyPr wrap="none" rtlCol="0">
            <a:spAutoFit/>
          </a:bodyPr>
          <a:lstStyle/>
          <a:p>
            <a:pPr algn="ctr"/>
            <a:r>
              <a:rPr lang="zh-CN" altLang="en-US" sz="2800" dirty="0" smtClean="0"/>
              <a:t>第一课时</a:t>
            </a:r>
            <a:endParaRPr lang="zh-CN" altLang="en-US" sz="2800" dirty="0"/>
          </a:p>
        </p:txBody>
      </p:sp>
      <p:sp>
        <p:nvSpPr>
          <p:cNvPr id="6" name="矩形 5"/>
          <p:cNvSpPr/>
          <p:nvPr/>
        </p:nvSpPr>
        <p:spPr>
          <a:xfrm>
            <a:off x="4100457" y="492186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idx="4294967295"/>
          </p:nvPr>
        </p:nvSpPr>
        <p:spPr bwMode="auto">
          <a:xfrm>
            <a:off x="253604" y="584201"/>
            <a:ext cx="2302027"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Dialogue</a:t>
            </a:r>
          </a:p>
        </p:txBody>
      </p:sp>
      <p:pic>
        <p:nvPicPr>
          <p:cNvPr id="11266" name="图片 1"/>
          <p:cNvPicPr>
            <a:picLocks noChangeAspect="1" noChangeArrowheads="1"/>
          </p:cNvPicPr>
          <p:nvPr/>
        </p:nvPicPr>
        <p:blipFill>
          <a:blip r:embed="rId2" cstate="email"/>
          <a:srcRect/>
          <a:stretch>
            <a:fillRect/>
          </a:stretch>
        </p:blipFill>
        <p:spPr bwMode="auto">
          <a:xfrm>
            <a:off x="6656785" y="1943100"/>
            <a:ext cx="2487215"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a:spLocks noChangeArrowheads="1"/>
          </p:cNvSpPr>
          <p:nvPr/>
        </p:nvSpPr>
        <p:spPr bwMode="auto">
          <a:xfrm>
            <a:off x="310387" y="1416051"/>
            <a:ext cx="606504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en-US" altLang="zh-CN" sz="2800" dirty="0">
                <a:solidFill>
                  <a:srgbClr val="FF0000"/>
                </a:solidFill>
                <a:latin typeface="Times New Roman" panose="02020603050405020304" pitchFamily="18" charset="0"/>
              </a:rPr>
              <a:t>I am cleaning the table.      </a:t>
            </a:r>
          </a:p>
          <a:p>
            <a:pPr eaLnBrk="0" hangingPunct="0">
              <a:lnSpc>
                <a:spcPct val="150000"/>
              </a:lnSpc>
            </a:pPr>
            <a:r>
              <a:rPr lang="zh-CN" altLang="zh-CN" sz="2800" dirty="0">
                <a:solidFill>
                  <a:srgbClr val="000000"/>
                </a:solidFill>
                <a:latin typeface="Times New Roman" panose="02020603050405020304" pitchFamily="18" charset="0"/>
              </a:rPr>
              <a:t>我正在擦桌子</a:t>
            </a:r>
            <a:endParaRPr lang="zh-CN" altLang="zh-CN" sz="2800" dirty="0">
              <a:latin typeface="Times New Roman" panose="02020603050405020304" pitchFamily="18" charset="0"/>
            </a:endParaRPr>
          </a:p>
          <a:p>
            <a:pPr eaLnBrk="0" hangingPunct="0">
              <a:lnSpc>
                <a:spcPct val="150000"/>
              </a:lnSpc>
            </a:pPr>
            <a:r>
              <a:rPr lang="en-US" altLang="zh-CN" sz="2800" dirty="0">
                <a:solidFill>
                  <a:srgbClr val="FF0000"/>
                </a:solidFill>
                <a:latin typeface="Times New Roman" panose="02020603050405020304" pitchFamily="18" charset="0"/>
              </a:rPr>
              <a:t>What are Tim and Jim doing?      </a:t>
            </a:r>
          </a:p>
          <a:p>
            <a:pPr eaLnBrk="0" hangingPunct="0">
              <a:lnSpc>
                <a:spcPct val="150000"/>
              </a:lnSpc>
            </a:pPr>
            <a:r>
              <a:rPr lang="zh-CN" altLang="zh-CN" sz="2800" dirty="0">
                <a:solidFill>
                  <a:srgbClr val="000000"/>
                </a:solidFill>
                <a:latin typeface="Times New Roman" panose="02020603050405020304" pitchFamily="18" charset="0"/>
              </a:rPr>
              <a:t>吉姆和蒂姆在做什么？</a:t>
            </a:r>
          </a:p>
          <a:p>
            <a:pPr eaLnBrk="0" hangingPunct="0">
              <a:lnSpc>
                <a:spcPct val="150000"/>
              </a:lnSpc>
            </a:pPr>
            <a:r>
              <a:rPr lang="en-US" altLang="zh-CN" sz="2800" dirty="0">
                <a:solidFill>
                  <a:srgbClr val="FF0000"/>
                </a:solidFill>
                <a:latin typeface="Times New Roman" panose="02020603050405020304" pitchFamily="18" charset="0"/>
              </a:rPr>
              <a:t>They are eating fruit in the living room.     </a:t>
            </a:r>
          </a:p>
          <a:p>
            <a:pPr eaLnBrk="0" hangingPunct="0">
              <a:lnSpc>
                <a:spcPct val="150000"/>
              </a:lnSpc>
            </a:pPr>
            <a:r>
              <a:rPr lang="zh-CN" altLang="zh-CN" sz="2800" dirty="0">
                <a:solidFill>
                  <a:srgbClr val="000000"/>
                </a:solidFill>
                <a:latin typeface="Times New Roman" panose="02020603050405020304" pitchFamily="18" charset="0"/>
              </a:rPr>
              <a:t>他们正在客厅里吃水果。</a:t>
            </a:r>
          </a:p>
          <a:p>
            <a:pPr eaLnBrk="0" hangingPunct="0">
              <a:lnSpc>
                <a:spcPct val="150000"/>
              </a:lnSpc>
            </a:pPr>
            <a:r>
              <a:rPr lang="en-US" altLang="zh-CN" sz="2800" dirty="0">
                <a:solidFill>
                  <a:srgbClr val="FF0000"/>
                </a:solidFill>
                <a:latin typeface="Times New Roman" panose="02020603050405020304" pitchFamily="18" charset="0"/>
              </a:rPr>
              <a:t>We’re watching TV too.      </a:t>
            </a:r>
          </a:p>
          <a:p>
            <a:pPr eaLnBrk="0" hangingPunct="0">
              <a:lnSpc>
                <a:spcPct val="150000"/>
              </a:lnSpc>
            </a:pPr>
            <a:r>
              <a:rPr lang="zh-CN" altLang="zh-CN" sz="2800" dirty="0">
                <a:solidFill>
                  <a:srgbClr val="000000"/>
                </a:solidFill>
                <a:latin typeface="Times New Roman" panose="02020603050405020304" pitchFamily="18" charset="0"/>
              </a:rPr>
              <a:t>我们也正在看电视。</a:t>
            </a:r>
            <a:endParaRPr lang="zh-CN" altLang="zh-CN" sz="2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p:cNvSpPr>
            <a:spLocks noGrp="1" noChangeArrowheads="1"/>
          </p:cNvSpPr>
          <p:nvPr>
            <p:ph type="title" idx="4294967295"/>
          </p:nvPr>
        </p:nvSpPr>
        <p:spPr bwMode="auto">
          <a:xfrm>
            <a:off x="429817" y="584201"/>
            <a:ext cx="2377677"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Expand</a:t>
            </a:r>
          </a:p>
        </p:txBody>
      </p:sp>
      <p:sp>
        <p:nvSpPr>
          <p:cNvPr id="2" name="文本框 1"/>
          <p:cNvSpPr txBox="1">
            <a:spLocks noChangeArrowheads="1"/>
          </p:cNvSpPr>
          <p:nvPr/>
        </p:nvSpPr>
        <p:spPr bwMode="auto">
          <a:xfrm>
            <a:off x="2500313" y="925514"/>
            <a:ext cx="481250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zh-CN" sz="4000" b="1" dirty="0" err="1">
                <a:solidFill>
                  <a:srgbClr val="000000"/>
                </a:solidFill>
                <a:latin typeface="Times New Roman" panose="02020603050405020304" pitchFamily="18" charset="0"/>
              </a:rPr>
              <a:t>经典小故事</a:t>
            </a:r>
            <a:endParaRPr lang="en-US" altLang="zh-CN" sz="4000" b="1" dirty="0">
              <a:solidFill>
                <a:srgbClr val="000000"/>
              </a:solidFill>
              <a:latin typeface="Times New Roman" panose="02020603050405020304" pitchFamily="18" charset="0"/>
            </a:endParaRPr>
          </a:p>
        </p:txBody>
      </p:sp>
      <p:sp>
        <p:nvSpPr>
          <p:cNvPr id="4" name="文本框 4"/>
          <p:cNvSpPr txBox="1">
            <a:spLocks noChangeArrowheads="1"/>
          </p:cNvSpPr>
          <p:nvPr/>
        </p:nvSpPr>
        <p:spPr bwMode="auto">
          <a:xfrm>
            <a:off x="110453" y="1809751"/>
            <a:ext cx="597950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en-US" sz="2400" dirty="0">
                <a:solidFill>
                  <a:srgbClr val="000000"/>
                </a:solidFill>
                <a:latin typeface="Times New Roman" panose="02020603050405020304" pitchFamily="18" charset="0"/>
              </a:rPr>
              <a:t>      The owner said, “Well, apart from talking, he can also do some amusing actions, like dancing and so on. That’s why he’s so expensive.” Then the customer said, “How about the third one? What can he do that makes him so expensive?” The owner of the shop said, “I don’t know. Normally, I have never heard him talk, or dance, or whistle, or sing, nothing at all! But the other two call him ‘The Boss.’” </a:t>
            </a:r>
          </a:p>
        </p:txBody>
      </p:sp>
      <p:pic>
        <p:nvPicPr>
          <p:cNvPr id="12292" name="图片 2"/>
          <p:cNvPicPr>
            <a:picLocks noChangeAspect="1" noChangeArrowheads="1"/>
          </p:cNvPicPr>
          <p:nvPr/>
        </p:nvPicPr>
        <p:blipFill>
          <a:blip r:embed="rId2" cstate="email">
            <a:clrChange>
              <a:clrFrom>
                <a:srgbClr val="A8A8A8"/>
              </a:clrFrom>
              <a:clrTo>
                <a:srgbClr val="A8A8A8">
                  <a:alpha val="0"/>
                </a:srgbClr>
              </a:clrTo>
            </a:clrChange>
          </a:blip>
          <a:srcRect/>
          <a:stretch>
            <a:fillRect/>
          </a:stretch>
        </p:blipFill>
        <p:spPr bwMode="auto">
          <a:xfrm>
            <a:off x="6221015" y="1681530"/>
            <a:ext cx="2922985"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1"/>
          <p:cNvSpPr txBox="1">
            <a:spLocks noChangeArrowheads="1"/>
          </p:cNvSpPr>
          <p:nvPr/>
        </p:nvSpPr>
        <p:spPr bwMode="auto">
          <a:xfrm>
            <a:off x="540544" y="523876"/>
            <a:ext cx="17043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eaLnBrk="1" hangingPunct="1"/>
            <a:r>
              <a:rPr lang="en-US" altLang="zh-CN" sz="3200" b="1">
                <a:solidFill>
                  <a:schemeClr val="bg1"/>
                </a:solidFill>
                <a:latin typeface="微软雅黑" panose="020B0503020204020204" pitchFamily="34" charset="-122"/>
                <a:sym typeface="+mn-ea"/>
              </a:rPr>
              <a:t>Expand</a:t>
            </a:r>
            <a:endParaRPr lang="zh-CN" altLang="en-US" sz="3200"/>
          </a:p>
        </p:txBody>
      </p:sp>
      <p:sp>
        <p:nvSpPr>
          <p:cNvPr id="3" name="文本框 2"/>
          <p:cNvSpPr txBox="1">
            <a:spLocks noChangeArrowheads="1"/>
          </p:cNvSpPr>
          <p:nvPr/>
        </p:nvSpPr>
        <p:spPr bwMode="auto">
          <a:xfrm>
            <a:off x="340519" y="1331913"/>
            <a:ext cx="5895975" cy="5334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lnSpc>
                <a:spcPct val="130000"/>
              </a:lnSpc>
            </a:pPr>
            <a:r>
              <a:rPr lang="en-US" altLang="en-US" sz="1600" dirty="0">
                <a:latin typeface="Times New Roman" panose="02020603050405020304" pitchFamily="18" charset="0"/>
                <a:sym typeface="+mn-ea"/>
              </a:rPr>
              <a:t>　</a:t>
            </a:r>
            <a:r>
              <a:rPr lang="en-US" altLang="en-US" sz="2400" b="1" dirty="0" err="1">
                <a:latin typeface="Times New Roman" panose="02020603050405020304" pitchFamily="18" charset="0"/>
                <a:sym typeface="+mn-ea"/>
              </a:rPr>
              <a:t>老板最大</a:t>
            </a:r>
            <a:endParaRPr lang="en-US" altLang="en-US" sz="2400" b="1" dirty="0">
              <a:latin typeface="Times New Roman" panose="02020603050405020304" pitchFamily="18" charset="0"/>
              <a:sym typeface="+mn-ea"/>
            </a:endParaRPr>
          </a:p>
          <a:p>
            <a:pPr>
              <a:lnSpc>
                <a:spcPct val="130000"/>
              </a:lnSpc>
            </a:pPr>
            <a:r>
              <a:rPr lang="zh-CN" altLang="en-US" sz="2000" dirty="0"/>
              <a:t>有个人到一间商店买鹦鹉。店里有三只鹦鹉，其中一只卖五千元，另一只卖一万元，还有一只卖三万元。顾客问老板：“为什么这只要卖五千元？这个价钱对这种鹦鹉来说太贵了！”老板说：“因为我有训练他讲话。”顾客又问：“那这只呢？他会做什么？为什么要卖这么贵？”老板说：“他除了会说话之外，还会表演一些有趣的动作，好比说跳舞等等，所以才卖这么贵。”顾客接着又问：“那第三只呢？他会做什么？为什么要卖这么贵？”老板说：“我不知道。我从没听过他讲话、吹口哨或唱歌，也没看过他跳舞，什么都没有！不过另外两只叫他：老板！”</a:t>
            </a:r>
          </a:p>
        </p:txBody>
      </p:sp>
      <p:pic>
        <p:nvPicPr>
          <p:cNvPr id="13315" name="图片 3"/>
          <p:cNvPicPr>
            <a:picLocks noChangeAspect="1" noChangeArrowheads="1"/>
          </p:cNvPicPr>
          <p:nvPr/>
        </p:nvPicPr>
        <p:blipFill>
          <a:blip r:embed="rId2" cstate="email"/>
          <a:srcRect/>
          <a:stretch>
            <a:fillRect/>
          </a:stretch>
        </p:blipFill>
        <p:spPr bwMode="auto">
          <a:xfrm>
            <a:off x="6482954" y="1851883"/>
            <a:ext cx="2496740" cy="3704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6"/>
          <p:cNvPicPr>
            <a:picLocks noChangeAspect="1" noChangeArrowheads="1"/>
          </p:cNvPicPr>
          <p:nvPr/>
        </p:nvPicPr>
        <p:blipFill>
          <a:blip r:embed="rId2" cstate="email"/>
          <a:srcRect l="2991" t="7024" r="2748" b="6274"/>
          <a:stretch>
            <a:fillRect/>
          </a:stretch>
        </p:blipFill>
        <p:spPr bwMode="auto">
          <a:xfrm>
            <a:off x="956072" y="1314451"/>
            <a:ext cx="5576888" cy="39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标题 1"/>
          <p:cNvSpPr>
            <a:spLocks noGrp="1" noChangeArrowheads="1"/>
          </p:cNvSpPr>
          <p:nvPr>
            <p:ph type="title" idx="4294967295"/>
          </p:nvPr>
        </p:nvSpPr>
        <p:spPr bwMode="auto">
          <a:xfrm>
            <a:off x="253604" y="584201"/>
            <a:ext cx="295851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Summary</a:t>
            </a:r>
          </a:p>
        </p:txBody>
      </p:sp>
      <p:pic>
        <p:nvPicPr>
          <p:cNvPr id="14339" name="Picture 2"/>
          <p:cNvPicPr>
            <a:picLocks noChangeAspect="1" noChangeArrowheads="1"/>
          </p:cNvPicPr>
          <p:nvPr/>
        </p:nvPicPr>
        <p:blipFill>
          <a:blip r:embed="rId3"/>
          <a:srcRect/>
          <a:stretch>
            <a:fillRect/>
          </a:stretch>
        </p:blipFill>
        <p:spPr bwMode="auto">
          <a:xfrm>
            <a:off x="6840142" y="1979613"/>
            <a:ext cx="2031206"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矩形 1"/>
          <p:cNvSpPr>
            <a:spLocks noChangeArrowheads="1"/>
          </p:cNvSpPr>
          <p:nvPr/>
        </p:nvSpPr>
        <p:spPr bwMode="auto">
          <a:xfrm>
            <a:off x="1435894" y="2276475"/>
            <a:ext cx="13131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parent</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2" name="矩形 2"/>
          <p:cNvSpPr>
            <a:spLocks noChangeArrowheads="1"/>
          </p:cNvSpPr>
          <p:nvPr/>
        </p:nvSpPr>
        <p:spPr bwMode="auto">
          <a:xfrm>
            <a:off x="1435894" y="3008314"/>
            <a:ext cx="13596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cousin</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3" name="矩形 3"/>
          <p:cNvSpPr>
            <a:spLocks noChangeArrowheads="1"/>
          </p:cNvSpPr>
          <p:nvPr/>
        </p:nvSpPr>
        <p:spPr bwMode="auto">
          <a:xfrm>
            <a:off x="3744516" y="1687513"/>
            <a:ext cx="1063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busy</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4" name="矩形 4"/>
          <p:cNvSpPr>
            <a:spLocks noChangeArrowheads="1"/>
          </p:cNvSpPr>
          <p:nvPr/>
        </p:nvSpPr>
        <p:spPr bwMode="auto">
          <a:xfrm>
            <a:off x="1435894" y="1668463"/>
            <a:ext cx="10951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fruit </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5" name="矩形 5"/>
          <p:cNvSpPr>
            <a:spLocks noChangeArrowheads="1"/>
          </p:cNvSpPr>
          <p:nvPr/>
        </p:nvSpPr>
        <p:spPr bwMode="auto">
          <a:xfrm>
            <a:off x="1435894" y="3600450"/>
            <a:ext cx="53539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What are Tim and Jim doing?  </a:t>
            </a: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noChangeArrowheads="1"/>
          </p:cNvSpPr>
          <p:nvPr>
            <p:ph type="title" idx="4294967295"/>
          </p:nvPr>
        </p:nvSpPr>
        <p:spPr bwMode="auto">
          <a:xfrm>
            <a:off x="253604" y="584201"/>
            <a:ext cx="2724058"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5363" name="矩形 21"/>
          <p:cNvSpPr>
            <a:spLocks noChangeArrowheads="1"/>
          </p:cNvSpPr>
          <p:nvPr/>
        </p:nvSpPr>
        <p:spPr bwMode="auto">
          <a:xfrm>
            <a:off x="372666" y="1443038"/>
            <a:ext cx="15696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zh-CN" altLang="zh-CN" sz="3600" dirty="0">
                <a:latin typeface="Times New Roman" panose="02020603050405020304" pitchFamily="18" charset="0"/>
                <a:ea typeface="+mn-ea"/>
                <a:cs typeface="Times New Roman" panose="02020603050405020304" pitchFamily="18" charset="0"/>
                <a:sym typeface="+mn-ea"/>
              </a:rPr>
              <a:t>汉译英</a:t>
            </a:r>
          </a:p>
        </p:txBody>
      </p:sp>
      <p:sp>
        <p:nvSpPr>
          <p:cNvPr id="15364" name="矩形 22"/>
          <p:cNvSpPr>
            <a:spLocks noChangeArrowheads="1"/>
          </p:cNvSpPr>
          <p:nvPr/>
        </p:nvSpPr>
        <p:spPr bwMode="auto">
          <a:xfrm>
            <a:off x="831056" y="2459039"/>
            <a:ext cx="6397229"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1.</a:t>
            </a:r>
            <a:r>
              <a:rPr lang="zh-CN" altLang="zh-CN" sz="2800" dirty="0">
                <a:latin typeface="Times New Roman" panose="02020603050405020304" pitchFamily="18" charset="0"/>
                <a:ea typeface="+mn-ea"/>
                <a:cs typeface="Times New Roman" panose="02020603050405020304" pitchFamily="18" charset="0"/>
                <a:sym typeface="+mn-ea"/>
              </a:rPr>
              <a:t>做晚饭</a:t>
            </a:r>
            <a:r>
              <a:rPr lang="en-US" altLang="zh-CN" sz="2800" dirty="0">
                <a:latin typeface="Times New Roman" panose="02020603050405020304" pitchFamily="18" charset="0"/>
                <a:ea typeface="+mn-ea"/>
                <a:cs typeface="Times New Roman" panose="02020603050405020304" pitchFamily="18" charset="0"/>
                <a:sym typeface="+mn-ea"/>
              </a:rPr>
              <a:t>______________________</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2.</a:t>
            </a:r>
            <a:r>
              <a:rPr lang="zh-CN" altLang="zh-CN" sz="2800" dirty="0">
                <a:latin typeface="Times New Roman" panose="02020603050405020304" pitchFamily="18" charset="0"/>
                <a:ea typeface="+mn-ea"/>
                <a:cs typeface="Times New Roman" panose="02020603050405020304" pitchFamily="18" charset="0"/>
                <a:sym typeface="+mn-ea"/>
              </a:rPr>
              <a:t>洗盘子</a:t>
            </a:r>
            <a:r>
              <a:rPr lang="en-US" altLang="zh-CN" sz="2800" dirty="0">
                <a:latin typeface="Times New Roman" panose="02020603050405020304" pitchFamily="18" charset="0"/>
                <a:ea typeface="+mn-ea"/>
                <a:cs typeface="Times New Roman" panose="02020603050405020304" pitchFamily="18" charset="0"/>
                <a:sym typeface="+mn-ea"/>
              </a:rPr>
              <a:t>________________________</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3.</a:t>
            </a:r>
            <a:r>
              <a:rPr lang="zh-CN" altLang="zh-CN" sz="2800" dirty="0">
                <a:latin typeface="Times New Roman" panose="02020603050405020304" pitchFamily="18" charset="0"/>
                <a:ea typeface="+mn-ea"/>
                <a:cs typeface="Times New Roman" panose="02020603050405020304" pitchFamily="18" charset="0"/>
                <a:sym typeface="+mn-ea"/>
              </a:rPr>
              <a:t>擦桌子</a:t>
            </a:r>
            <a:r>
              <a:rPr lang="en-US" altLang="zh-CN" sz="2800" dirty="0">
                <a:latin typeface="Times New Roman" panose="02020603050405020304" pitchFamily="18" charset="0"/>
                <a:ea typeface="+mn-ea"/>
                <a:cs typeface="Times New Roman" panose="02020603050405020304" pitchFamily="18" charset="0"/>
                <a:sym typeface="+mn-ea"/>
              </a:rPr>
              <a:t>___________________</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4.</a:t>
            </a:r>
            <a:r>
              <a:rPr lang="zh-CN" altLang="zh-CN" sz="2800" dirty="0">
                <a:latin typeface="Times New Roman" panose="02020603050405020304" pitchFamily="18" charset="0"/>
                <a:ea typeface="+mn-ea"/>
                <a:cs typeface="Times New Roman" panose="02020603050405020304" pitchFamily="18" charset="0"/>
                <a:sym typeface="+mn-ea"/>
              </a:rPr>
              <a:t>吃水果</a:t>
            </a:r>
            <a:r>
              <a:rPr lang="en-US" altLang="zh-CN" sz="2800" dirty="0">
                <a:latin typeface="Times New Roman" panose="02020603050405020304" pitchFamily="18" charset="0"/>
                <a:ea typeface="+mn-ea"/>
                <a:cs typeface="Times New Roman" panose="02020603050405020304" pitchFamily="18" charset="0"/>
                <a:sym typeface="+mn-ea"/>
              </a:rPr>
              <a:t>_______________________</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15365" name="矩形 1"/>
          <p:cNvSpPr>
            <a:spLocks noChangeArrowheads="1"/>
          </p:cNvSpPr>
          <p:nvPr/>
        </p:nvSpPr>
        <p:spPr bwMode="auto">
          <a:xfrm>
            <a:off x="2519362" y="2646364"/>
            <a:ext cx="1888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cook dinner</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6" name="矩形 2"/>
          <p:cNvSpPr>
            <a:spLocks noChangeArrowheads="1"/>
          </p:cNvSpPr>
          <p:nvPr/>
        </p:nvSpPr>
        <p:spPr bwMode="auto">
          <a:xfrm>
            <a:off x="2437210" y="3516314"/>
            <a:ext cx="1997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wash dishes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7" name="矩形 3"/>
          <p:cNvSpPr>
            <a:spLocks noChangeArrowheads="1"/>
          </p:cNvSpPr>
          <p:nvPr/>
        </p:nvSpPr>
        <p:spPr bwMode="auto">
          <a:xfrm>
            <a:off x="2382441" y="4457701"/>
            <a:ext cx="22525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clean the table</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8" name="矩形 4"/>
          <p:cNvSpPr>
            <a:spLocks noChangeArrowheads="1"/>
          </p:cNvSpPr>
          <p:nvPr/>
        </p:nvSpPr>
        <p:spPr bwMode="auto">
          <a:xfrm>
            <a:off x="2613423" y="5372101"/>
            <a:ext cx="13099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eat fruit</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2" name="图片 1"/>
          <p:cNvPicPr>
            <a:picLocks noChangeAspect="1" noChangeArrowheads="1"/>
          </p:cNvPicPr>
          <p:nvPr/>
        </p:nvPicPr>
        <p:blipFill>
          <a:blip r:embed="rId2"/>
          <a:srcRect/>
          <a:stretch>
            <a:fillRect/>
          </a:stretch>
        </p:blipFill>
        <p:spPr bwMode="auto">
          <a:xfrm>
            <a:off x="6061471" y="2751139"/>
            <a:ext cx="3082529"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6"/>
                                        </p:tgtEl>
                                        <p:attrNameLst>
                                          <p:attrName>style.visibility</p:attrName>
                                        </p:attrNameLst>
                                      </p:cBhvr>
                                      <p:to>
                                        <p:strVal val="visible"/>
                                      </p:to>
                                    </p:set>
                                    <p:anim calcmode="lin" valueType="num">
                                      <p:cBhvr additive="base">
                                        <p:cTn id="13" dur="500" fill="hold"/>
                                        <p:tgtEl>
                                          <p:spTgt spid="15366"/>
                                        </p:tgtEl>
                                        <p:attrNameLst>
                                          <p:attrName>ppt_x</p:attrName>
                                        </p:attrNameLst>
                                      </p:cBhvr>
                                      <p:tavLst>
                                        <p:tav tm="0">
                                          <p:val>
                                            <p:strVal val="#ppt_x"/>
                                          </p:val>
                                        </p:tav>
                                        <p:tav tm="100000">
                                          <p:val>
                                            <p:strVal val="#ppt_x"/>
                                          </p:val>
                                        </p:tav>
                                      </p:tavLst>
                                    </p:anim>
                                    <p:anim calcmode="lin" valueType="num">
                                      <p:cBhvr additive="base">
                                        <p:cTn id="14"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7"/>
                                        </p:tgtEl>
                                        <p:attrNameLst>
                                          <p:attrName>style.visibility</p:attrName>
                                        </p:attrNameLst>
                                      </p:cBhvr>
                                      <p:to>
                                        <p:strVal val="visible"/>
                                      </p:to>
                                    </p:set>
                                    <p:anim calcmode="lin" valueType="num">
                                      <p:cBhvr additive="base">
                                        <p:cTn id="19" dur="500" fill="hold"/>
                                        <p:tgtEl>
                                          <p:spTgt spid="15367"/>
                                        </p:tgtEl>
                                        <p:attrNameLst>
                                          <p:attrName>ppt_x</p:attrName>
                                        </p:attrNameLst>
                                      </p:cBhvr>
                                      <p:tavLst>
                                        <p:tav tm="0">
                                          <p:val>
                                            <p:strVal val="#ppt_x"/>
                                          </p:val>
                                        </p:tav>
                                        <p:tav tm="100000">
                                          <p:val>
                                            <p:strVal val="#ppt_x"/>
                                          </p:val>
                                        </p:tav>
                                      </p:tavLst>
                                    </p:anim>
                                    <p:anim calcmode="lin" valueType="num">
                                      <p:cBhvr additive="base">
                                        <p:cTn id="20" dur="500" fill="hold"/>
                                        <p:tgtEl>
                                          <p:spTgt spid="1536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8"/>
                                        </p:tgtEl>
                                        <p:attrNameLst>
                                          <p:attrName>style.visibility</p:attrName>
                                        </p:attrNameLst>
                                      </p:cBhvr>
                                      <p:to>
                                        <p:strVal val="visible"/>
                                      </p:to>
                                    </p:set>
                                    <p:anim calcmode="lin" valueType="num">
                                      <p:cBhvr additive="base">
                                        <p:cTn id="25" dur="500" fill="hold"/>
                                        <p:tgtEl>
                                          <p:spTgt spid="15368"/>
                                        </p:tgtEl>
                                        <p:attrNameLst>
                                          <p:attrName>ppt_x</p:attrName>
                                        </p:attrNameLst>
                                      </p:cBhvr>
                                      <p:tavLst>
                                        <p:tav tm="0">
                                          <p:val>
                                            <p:strVal val="#ppt_x"/>
                                          </p:val>
                                        </p:tav>
                                        <p:tav tm="100000">
                                          <p:val>
                                            <p:strVal val="#ppt_x"/>
                                          </p:val>
                                        </p:tav>
                                      </p:tavLst>
                                    </p:anim>
                                    <p:anim calcmode="lin" valueType="num">
                                      <p:cBhvr additive="base">
                                        <p:cTn id="26"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p:bldP spid="1536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noChangeArrowheads="1"/>
          </p:cNvSpPr>
          <p:nvPr>
            <p:ph type="title" idx="4294967295"/>
          </p:nvPr>
        </p:nvSpPr>
        <p:spPr bwMode="auto">
          <a:xfrm>
            <a:off x="253604" y="584201"/>
            <a:ext cx="2583381"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6387" name="矩形 1"/>
          <p:cNvSpPr>
            <a:spLocks noChangeArrowheads="1"/>
          </p:cNvSpPr>
          <p:nvPr/>
        </p:nvSpPr>
        <p:spPr bwMode="auto">
          <a:xfrm>
            <a:off x="319087" y="1177925"/>
            <a:ext cx="20145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zh-CN" altLang="zh-CN" sz="3600" dirty="0">
                <a:latin typeface="Times New Roman" panose="02020603050405020304" pitchFamily="18" charset="0"/>
                <a:ea typeface="+mn-ea"/>
                <a:cs typeface="Times New Roman" panose="02020603050405020304" pitchFamily="18" charset="0"/>
                <a:sym typeface="+mn-ea"/>
              </a:rPr>
              <a:t>单项选择</a:t>
            </a:r>
          </a:p>
        </p:txBody>
      </p:sp>
      <p:sp>
        <p:nvSpPr>
          <p:cNvPr id="16388" name="矩形 3"/>
          <p:cNvSpPr>
            <a:spLocks noChangeArrowheads="1"/>
          </p:cNvSpPr>
          <p:nvPr/>
        </p:nvSpPr>
        <p:spPr bwMode="auto">
          <a:xfrm>
            <a:off x="370283" y="1698625"/>
            <a:ext cx="841030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1.My cousin _____ in the afternoon. </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 coming       B. come       C . comes</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2.I am _______ her in the classroom</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 help          B. helping      C. helps</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3.Look, the boy _______ in the playground.</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A.is running     B. runs         C. run</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4.We should not ________ in the library.</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 laugh         B. are laughing    C. laughs</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2" name="矩形 1"/>
          <p:cNvSpPr>
            <a:spLocks noChangeArrowheads="1"/>
          </p:cNvSpPr>
          <p:nvPr/>
        </p:nvSpPr>
        <p:spPr bwMode="auto">
          <a:xfrm>
            <a:off x="615554" y="1858963"/>
            <a:ext cx="423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C</a:t>
            </a:r>
            <a:endParaRPr lang="zh-CN" altLang="en-US" sz="2800">
              <a:solidFill>
                <a:srgbClr val="FF0000"/>
              </a:solidFill>
            </a:endParaRPr>
          </a:p>
        </p:txBody>
      </p:sp>
      <p:sp>
        <p:nvSpPr>
          <p:cNvPr id="3" name="矩形 2"/>
          <p:cNvSpPr>
            <a:spLocks noChangeArrowheads="1"/>
          </p:cNvSpPr>
          <p:nvPr/>
        </p:nvSpPr>
        <p:spPr bwMode="auto">
          <a:xfrm>
            <a:off x="615554" y="3136899"/>
            <a:ext cx="423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B</a:t>
            </a:r>
            <a:endParaRPr lang="zh-CN" altLang="en-US" sz="2800">
              <a:solidFill>
                <a:srgbClr val="FF0000"/>
              </a:solidFill>
            </a:endParaRPr>
          </a:p>
        </p:txBody>
      </p:sp>
      <p:sp>
        <p:nvSpPr>
          <p:cNvPr id="4" name="矩形 3"/>
          <p:cNvSpPr>
            <a:spLocks noChangeArrowheads="1"/>
          </p:cNvSpPr>
          <p:nvPr/>
        </p:nvSpPr>
        <p:spPr bwMode="auto">
          <a:xfrm>
            <a:off x="560784" y="4330699"/>
            <a:ext cx="5143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A </a:t>
            </a:r>
            <a:endParaRPr lang="zh-CN" altLang="en-US" sz="2800">
              <a:solidFill>
                <a:srgbClr val="FF0000"/>
              </a:solidFill>
            </a:endParaRPr>
          </a:p>
        </p:txBody>
      </p:sp>
      <p:sp>
        <p:nvSpPr>
          <p:cNvPr id="5" name="矩形 4"/>
          <p:cNvSpPr>
            <a:spLocks noChangeArrowheads="1"/>
          </p:cNvSpPr>
          <p:nvPr/>
        </p:nvSpPr>
        <p:spPr bwMode="auto">
          <a:xfrm>
            <a:off x="600075" y="5610225"/>
            <a:ext cx="444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A</a:t>
            </a:r>
            <a:endParaRPr lang="zh-CN" altLang="en-US" sz="2800">
              <a:solidFill>
                <a:srgbClr val="FF0000"/>
              </a:solidFill>
            </a:endParaRPr>
          </a:p>
        </p:txBody>
      </p:sp>
      <p:pic>
        <p:nvPicPr>
          <p:cNvPr id="16392" name="图片 5"/>
          <p:cNvPicPr>
            <a:picLocks noChangeAspect="1" noChangeArrowheads="1"/>
          </p:cNvPicPr>
          <p:nvPr/>
        </p:nvPicPr>
        <p:blipFill>
          <a:blip r:embed="rId2" cstate="email"/>
          <a:srcRect/>
          <a:stretch>
            <a:fillRect/>
          </a:stretch>
        </p:blipFill>
        <p:spPr bwMode="auto">
          <a:xfrm>
            <a:off x="7612856" y="0"/>
            <a:ext cx="1531144"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title" idx="4294967295"/>
          </p:nvPr>
        </p:nvSpPr>
        <p:spPr bwMode="auto">
          <a:xfrm>
            <a:off x="0" y="595924"/>
            <a:ext cx="3099196"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Homework</a:t>
            </a:r>
          </a:p>
        </p:txBody>
      </p:sp>
      <p:sp>
        <p:nvSpPr>
          <p:cNvPr id="17410" name="文本框 1"/>
          <p:cNvSpPr txBox="1">
            <a:spLocks noChangeArrowheads="1"/>
          </p:cNvSpPr>
          <p:nvPr/>
        </p:nvSpPr>
        <p:spPr bwMode="auto">
          <a:xfrm>
            <a:off x="903684" y="2092326"/>
            <a:ext cx="78651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600" b="1" dirty="0"/>
              <a:t>Write down your families’ names</a:t>
            </a:r>
            <a:r>
              <a:rPr lang="en-US" altLang="zh-CN" sz="3600" b="1" dirty="0" smtClean="0"/>
              <a:t>. </a:t>
            </a:r>
            <a:endParaRPr lang="zh-CN" altLang="en-US" sz="3600" b="1" dirty="0"/>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noChangeArrowheads="1"/>
          </p:cNvSpPr>
          <p:nvPr>
            <p:ph type="title" idx="4294967295"/>
          </p:nvPr>
        </p:nvSpPr>
        <p:spPr bwMode="auto">
          <a:xfrm>
            <a:off x="253604" y="584201"/>
            <a:ext cx="2829565"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Introduce</a:t>
            </a:r>
          </a:p>
        </p:txBody>
      </p:sp>
      <p:sp>
        <p:nvSpPr>
          <p:cNvPr id="3074" name="矩形 1"/>
          <p:cNvSpPr>
            <a:spLocks noChangeArrowheads="1"/>
          </p:cNvSpPr>
          <p:nvPr/>
        </p:nvSpPr>
        <p:spPr bwMode="auto">
          <a:xfrm>
            <a:off x="389335" y="1599225"/>
            <a:ext cx="4572000" cy="4866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pPr>
            <a:r>
              <a:rPr lang="en-US" altLang="zh-CN" sz="3200" dirty="0">
                <a:latin typeface="Times New Roman" panose="02020603050405020304" pitchFamily="18" charset="0"/>
              </a:rPr>
              <a:t>--What is he doing?</a:t>
            </a:r>
            <a:endParaRPr lang="zh-CN" altLang="zh-CN" sz="3200" dirty="0">
              <a:latin typeface="Times New Roman" panose="02020603050405020304" pitchFamily="18" charset="0"/>
            </a:endParaRPr>
          </a:p>
          <a:p>
            <a:pPr eaLnBrk="0" hangingPunct="0">
              <a:lnSpc>
                <a:spcPct val="200000"/>
              </a:lnSpc>
            </a:pPr>
            <a:r>
              <a:rPr lang="en-US" altLang="zh-CN" sz="3200" dirty="0">
                <a:latin typeface="Times New Roman" panose="02020603050405020304" pitchFamily="18" charset="0"/>
              </a:rPr>
              <a:t>--He </a:t>
            </a:r>
            <a:r>
              <a:rPr lang="en-US" altLang="zh-CN" sz="3200" dirty="0">
                <a:solidFill>
                  <a:srgbClr val="FF0000"/>
                </a:solidFill>
                <a:latin typeface="Times New Roman" panose="02020603050405020304" pitchFamily="18" charset="0"/>
              </a:rPr>
              <a:t>is playing basketball</a:t>
            </a:r>
            <a:r>
              <a:rPr lang="en-US" altLang="zh-CN" sz="3200" dirty="0">
                <a:latin typeface="Times New Roman" panose="02020603050405020304" pitchFamily="18" charset="0"/>
              </a:rPr>
              <a:t>.</a:t>
            </a:r>
            <a:endParaRPr lang="zh-CN" altLang="zh-CN" sz="3200" dirty="0">
              <a:latin typeface="Times New Roman" panose="02020603050405020304" pitchFamily="18" charset="0"/>
            </a:endParaRPr>
          </a:p>
          <a:p>
            <a:pPr eaLnBrk="0" hangingPunct="0">
              <a:lnSpc>
                <a:spcPct val="200000"/>
              </a:lnSpc>
            </a:pPr>
            <a:r>
              <a:rPr lang="en-US" altLang="zh-CN" sz="3200" dirty="0">
                <a:latin typeface="Times New Roman" panose="02020603050405020304" pitchFamily="18" charset="0"/>
              </a:rPr>
              <a:t>--What are they doing?</a:t>
            </a:r>
            <a:endParaRPr lang="zh-CN" altLang="zh-CN" sz="3200" dirty="0">
              <a:latin typeface="Times New Roman" panose="02020603050405020304" pitchFamily="18" charset="0"/>
            </a:endParaRPr>
          </a:p>
          <a:p>
            <a:pPr eaLnBrk="0" hangingPunct="0">
              <a:lnSpc>
                <a:spcPct val="200000"/>
              </a:lnSpc>
            </a:pPr>
            <a:r>
              <a:rPr lang="en-US" altLang="zh-CN" sz="3200" dirty="0">
                <a:latin typeface="Times New Roman" panose="02020603050405020304" pitchFamily="18" charset="0"/>
              </a:rPr>
              <a:t>--They are </a:t>
            </a:r>
            <a:r>
              <a:rPr lang="en-US" altLang="zh-CN" sz="3200" dirty="0">
                <a:solidFill>
                  <a:srgbClr val="FF0000"/>
                </a:solidFill>
                <a:latin typeface="Times New Roman" panose="02020603050405020304" pitchFamily="18" charset="0"/>
              </a:rPr>
              <a:t>doing homework</a:t>
            </a:r>
            <a:r>
              <a:rPr lang="en-US" altLang="zh-CN" sz="3200" dirty="0">
                <a:latin typeface="Times New Roman" panose="02020603050405020304" pitchFamily="18" charset="0"/>
              </a:rPr>
              <a:t>.</a:t>
            </a:r>
            <a:endParaRPr lang="zh-CN" altLang="zh-CN" sz="3200" dirty="0">
              <a:latin typeface="Times New Roman" panose="02020603050405020304" pitchFamily="18" charset="0"/>
              <a:cs typeface="Times New Roman" panose="02020603050405020304" pitchFamily="18" charset="0"/>
            </a:endParaRPr>
          </a:p>
        </p:txBody>
      </p:sp>
      <p:pic>
        <p:nvPicPr>
          <p:cNvPr id="3075" name="图片 1"/>
          <p:cNvPicPr>
            <a:picLocks noChangeAspect="1" noChangeArrowheads="1"/>
          </p:cNvPicPr>
          <p:nvPr/>
        </p:nvPicPr>
        <p:blipFill>
          <a:blip r:embed="rId2"/>
          <a:srcRect/>
          <a:stretch>
            <a:fillRect/>
          </a:stretch>
        </p:blipFill>
        <p:spPr bwMode="auto">
          <a:xfrm>
            <a:off x="5385198" y="1931988"/>
            <a:ext cx="3282553" cy="375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Words</a:t>
            </a:r>
          </a:p>
        </p:txBody>
      </p:sp>
      <p:sp>
        <p:nvSpPr>
          <p:cNvPr id="6150" name="矩形 4"/>
          <p:cNvSpPr>
            <a:spLocks noChangeArrowheads="1"/>
          </p:cNvSpPr>
          <p:nvPr/>
        </p:nvSpPr>
        <p:spPr bwMode="auto">
          <a:xfrm>
            <a:off x="18409" y="1164738"/>
            <a:ext cx="863322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parent   </a:t>
            </a:r>
            <a:r>
              <a:rPr lang="en-US" altLang="zh-CN" sz="3600" b="1" dirty="0">
                <a:latin typeface="Times New Roman" panose="02020603050405020304" pitchFamily="18" charset="0"/>
                <a:cs typeface="Times New Roman" panose="02020603050405020304" pitchFamily="18" charset="0"/>
                <a:sym typeface="+mn-ea"/>
              </a:rPr>
              <a:t>[ˈ</a:t>
            </a:r>
            <a:r>
              <a:rPr lang="en-US" altLang="zh-CN" sz="3600" b="1" dirty="0" err="1">
                <a:latin typeface="Times New Roman" panose="02020603050405020304" pitchFamily="18" charset="0"/>
                <a:cs typeface="Times New Roman" panose="02020603050405020304" pitchFamily="18" charset="0"/>
                <a:sym typeface="+mn-ea"/>
              </a:rPr>
              <a:t>pɛərənt</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名词，意为“父或者母”，为第三人称单数形式。</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ea typeface="+mn-ea"/>
                <a:cs typeface="Times New Roman" panose="02020603050405020304" pitchFamily="18" charset="0"/>
                <a:sym typeface="+mn-ea"/>
              </a:rPr>
              <a:t>My parent will come to see me this afternoon.</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今天下午我的父亲或者母亲将会来看我。</a:t>
            </a:r>
          </a:p>
          <a:p>
            <a:pPr eaLnBrk="0" hangingPunct="0">
              <a:lnSpc>
                <a:spcPct val="20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用所给词的适当形式填空：</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His parent______</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be</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from UK.</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6151" name="矩形 5"/>
          <p:cNvSpPr>
            <a:spLocks noChangeArrowheads="1"/>
          </p:cNvSpPr>
          <p:nvPr/>
        </p:nvSpPr>
        <p:spPr bwMode="auto">
          <a:xfrm>
            <a:off x="2953941" y="5697538"/>
            <a:ext cx="42351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is</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4100" name="图片 1"/>
          <p:cNvPicPr>
            <a:picLocks noChangeAspect="1" noChangeArrowheads="1"/>
          </p:cNvPicPr>
          <p:nvPr/>
        </p:nvPicPr>
        <p:blipFill>
          <a:blip r:embed="rId2" cstate="email"/>
          <a:srcRect/>
          <a:stretch>
            <a:fillRect/>
          </a:stretch>
        </p:blipFill>
        <p:spPr bwMode="auto">
          <a:xfrm>
            <a:off x="6816328" y="4275138"/>
            <a:ext cx="2327672" cy="258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0">
                                            <p:txEl>
                                              <p:pRg st="1" end="1"/>
                                            </p:txEl>
                                          </p:spTgt>
                                        </p:tgtEl>
                                        <p:attrNameLst>
                                          <p:attrName>style.visibility</p:attrName>
                                        </p:attrNameLst>
                                      </p:cBhvr>
                                      <p:to>
                                        <p:strVal val="visible"/>
                                      </p:to>
                                    </p:set>
                                    <p:anim calcmode="lin" valueType="num">
                                      <p:cBhvr additive="base">
                                        <p:cTn id="13" dur="500" fill="hold"/>
                                        <p:tgtEl>
                                          <p:spTgt spid="61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0">
                                            <p:txEl>
                                              <p:pRg st="2" end="2"/>
                                            </p:txEl>
                                          </p:spTgt>
                                        </p:tgtEl>
                                        <p:attrNameLst>
                                          <p:attrName>style.visibility</p:attrName>
                                        </p:attrNameLst>
                                      </p:cBhvr>
                                      <p:to>
                                        <p:strVal val="visible"/>
                                      </p:to>
                                    </p:set>
                                    <p:anim calcmode="lin" valueType="num">
                                      <p:cBhvr additive="base">
                                        <p:cTn id="19" dur="500" fill="hold"/>
                                        <p:tgtEl>
                                          <p:spTgt spid="61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50">
                                            <p:txEl>
                                              <p:pRg st="3" end="3"/>
                                            </p:txEl>
                                          </p:spTgt>
                                        </p:tgtEl>
                                        <p:attrNameLst>
                                          <p:attrName>style.visibility</p:attrName>
                                        </p:attrNameLst>
                                      </p:cBhvr>
                                      <p:to>
                                        <p:strVal val="visible"/>
                                      </p:to>
                                    </p:set>
                                    <p:anim calcmode="lin" valueType="num">
                                      <p:cBhvr additive="base">
                                        <p:cTn id="23" dur="500" fill="hold"/>
                                        <p:tgtEl>
                                          <p:spTgt spid="615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150">
                                            <p:txEl>
                                              <p:pRg st="4" end="4"/>
                                            </p:txEl>
                                          </p:spTgt>
                                        </p:tgtEl>
                                        <p:attrNameLst>
                                          <p:attrName>style.visibility</p:attrName>
                                        </p:attrNameLst>
                                      </p:cBhvr>
                                      <p:to>
                                        <p:strVal val="visible"/>
                                      </p:to>
                                    </p:set>
                                    <p:anim calcmode="lin" valueType="num">
                                      <p:cBhvr additive="base">
                                        <p:cTn id="29" dur="500" fill="hold"/>
                                        <p:tgtEl>
                                          <p:spTgt spid="615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5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150">
                                            <p:txEl>
                                              <p:pRg st="5" end="5"/>
                                            </p:txEl>
                                          </p:spTgt>
                                        </p:tgtEl>
                                        <p:attrNameLst>
                                          <p:attrName>style.visibility</p:attrName>
                                        </p:attrNameLst>
                                      </p:cBhvr>
                                      <p:to>
                                        <p:strVal val="visible"/>
                                      </p:to>
                                    </p:set>
                                    <p:anim calcmode="lin" valueType="num">
                                      <p:cBhvr additive="base">
                                        <p:cTn id="33" dur="500" fill="hold"/>
                                        <p:tgtEl>
                                          <p:spTgt spid="615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51"/>
                                        </p:tgtEl>
                                        <p:attrNameLst>
                                          <p:attrName>style.visibility</p:attrName>
                                        </p:attrNameLst>
                                      </p:cBhvr>
                                      <p:to>
                                        <p:strVal val="visible"/>
                                      </p:to>
                                    </p:set>
                                    <p:anim calcmode="lin" valueType="num">
                                      <p:cBhvr additive="base">
                                        <p:cTn id="39" dur="500" fill="hold"/>
                                        <p:tgtEl>
                                          <p:spTgt spid="6151"/>
                                        </p:tgtEl>
                                        <p:attrNameLst>
                                          <p:attrName>ppt_x</p:attrName>
                                        </p:attrNameLst>
                                      </p:cBhvr>
                                      <p:tavLst>
                                        <p:tav tm="0">
                                          <p:val>
                                            <p:strVal val="#ppt_x"/>
                                          </p:val>
                                        </p:tav>
                                        <p:tav tm="100000">
                                          <p:val>
                                            <p:strVal val="#ppt_x"/>
                                          </p:val>
                                        </p:tav>
                                      </p:tavLst>
                                    </p:anim>
                                    <p:anim calcmode="lin" valueType="num">
                                      <p:cBhvr additive="base">
                                        <p:cTn id="40"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7174" name="矩形 4"/>
          <p:cNvSpPr>
            <a:spLocks noChangeArrowheads="1"/>
          </p:cNvSpPr>
          <p:nvPr/>
        </p:nvSpPr>
        <p:spPr bwMode="auto">
          <a:xfrm>
            <a:off x="0" y="1311275"/>
            <a:ext cx="9048749"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cousin</a:t>
            </a:r>
            <a:r>
              <a:rPr lang="en-US" altLang="zh-CN" sz="3600" b="1" dirty="0">
                <a:latin typeface="Times New Roman" panose="02020603050405020304" pitchFamily="18" charset="0"/>
                <a:cs typeface="Times New Roman" panose="02020603050405020304" pitchFamily="18" charset="0"/>
                <a:sym typeface="+mn-ea"/>
              </a:rPr>
              <a:t>    [ˈ</a:t>
            </a:r>
            <a:r>
              <a:rPr lang="en-US" altLang="zh-CN" sz="3600" b="1" dirty="0" err="1">
                <a:latin typeface="Times New Roman" panose="02020603050405020304" pitchFamily="18" charset="0"/>
                <a:cs typeface="Times New Roman" panose="02020603050405020304" pitchFamily="18" charset="0"/>
                <a:sym typeface="+mn-ea"/>
              </a:rPr>
              <a:t>kʌzn</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名词，意为“表兄弟，表姐妹”。</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ea typeface="+mn-ea"/>
                <a:cs typeface="Times New Roman" panose="02020603050405020304" pitchFamily="18" charset="0"/>
                <a:sym typeface="+mn-ea"/>
              </a:rPr>
              <a:t>Paul and I are cousins.</a:t>
            </a:r>
            <a:r>
              <a:rPr lang="zh-CN" altLang="zh-CN" sz="2800" dirty="0">
                <a:latin typeface="Times New Roman" panose="02020603050405020304" pitchFamily="18" charset="0"/>
                <a:ea typeface="+mn-ea"/>
                <a:cs typeface="Times New Roman" panose="02020603050405020304" pitchFamily="18" charset="0"/>
                <a:sym typeface="+mn-ea"/>
              </a:rPr>
              <a:t>保罗和我是表兄弟。</a:t>
            </a:r>
          </a:p>
          <a:p>
            <a:pPr eaLnBrk="0" hangingPunct="0">
              <a:lnSpc>
                <a:spcPct val="20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用所给词的适当形式填空：</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My________</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aunt’s children</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are in the garden.</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7175" name="矩形 5"/>
          <p:cNvSpPr>
            <a:spLocks noChangeArrowheads="1"/>
          </p:cNvSpPr>
          <p:nvPr/>
        </p:nvSpPr>
        <p:spPr bwMode="auto">
          <a:xfrm>
            <a:off x="2064544" y="4889501"/>
            <a:ext cx="12602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cousins</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5124" name="图片 1"/>
          <p:cNvPicPr>
            <a:picLocks noChangeAspect="1" noChangeArrowheads="1"/>
          </p:cNvPicPr>
          <p:nvPr/>
        </p:nvPicPr>
        <p:blipFill>
          <a:blip r:embed="rId2" cstate="email"/>
          <a:srcRect/>
          <a:stretch>
            <a:fillRect/>
          </a:stretch>
        </p:blipFill>
        <p:spPr bwMode="auto">
          <a:xfrm>
            <a:off x="7333059" y="267312"/>
            <a:ext cx="1715690"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5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4">
                                            <p:txEl>
                                              <p:pRg st="1" end="1"/>
                                            </p:txEl>
                                          </p:spTgt>
                                        </p:tgtEl>
                                        <p:attrNameLst>
                                          <p:attrName>style.visibility</p:attrName>
                                        </p:attrNameLst>
                                      </p:cBhvr>
                                      <p:to>
                                        <p:strVal val="visible"/>
                                      </p:to>
                                    </p:set>
                                    <p:anim calcmode="lin" valueType="num">
                                      <p:cBhvr additive="base">
                                        <p:cTn id="13" dur="500" fill="hold"/>
                                        <p:tgtEl>
                                          <p:spTgt spid="71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4">
                                            <p:txEl>
                                              <p:pRg st="2" end="2"/>
                                            </p:txEl>
                                          </p:spTgt>
                                        </p:tgtEl>
                                        <p:attrNameLst>
                                          <p:attrName>style.visibility</p:attrName>
                                        </p:attrNameLst>
                                      </p:cBhvr>
                                      <p:to>
                                        <p:strVal val="visible"/>
                                      </p:to>
                                    </p:set>
                                    <p:anim calcmode="lin" valueType="num">
                                      <p:cBhvr additive="base">
                                        <p:cTn id="19" dur="500" fill="hold"/>
                                        <p:tgtEl>
                                          <p:spTgt spid="71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4">
                                            <p:txEl>
                                              <p:pRg st="3" end="3"/>
                                            </p:txEl>
                                          </p:spTgt>
                                        </p:tgtEl>
                                        <p:attrNameLst>
                                          <p:attrName>style.visibility</p:attrName>
                                        </p:attrNameLst>
                                      </p:cBhvr>
                                      <p:to>
                                        <p:strVal val="visible"/>
                                      </p:to>
                                    </p:set>
                                    <p:anim calcmode="lin" valueType="num">
                                      <p:cBhvr additive="base">
                                        <p:cTn id="25" dur="500" fill="hold"/>
                                        <p:tgtEl>
                                          <p:spTgt spid="71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174">
                                            <p:txEl>
                                              <p:pRg st="4" end="4"/>
                                            </p:txEl>
                                          </p:spTgt>
                                        </p:tgtEl>
                                        <p:attrNameLst>
                                          <p:attrName>style.visibility</p:attrName>
                                        </p:attrNameLst>
                                      </p:cBhvr>
                                      <p:to>
                                        <p:strVal val="visible"/>
                                      </p:to>
                                    </p:set>
                                    <p:anim calcmode="lin" valueType="num">
                                      <p:cBhvr additive="base">
                                        <p:cTn id="29" dur="500" fill="hold"/>
                                        <p:tgtEl>
                                          <p:spTgt spid="717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175"/>
                                        </p:tgtEl>
                                        <p:attrNameLst>
                                          <p:attrName>style.visibility</p:attrName>
                                        </p:attrNameLst>
                                      </p:cBhvr>
                                      <p:to>
                                        <p:strVal val="visible"/>
                                      </p:to>
                                    </p:set>
                                    <p:anim calcmode="lin" valueType="num">
                                      <p:cBhvr additive="base">
                                        <p:cTn id="35" dur="500" fill="hold"/>
                                        <p:tgtEl>
                                          <p:spTgt spid="7175"/>
                                        </p:tgtEl>
                                        <p:attrNameLst>
                                          <p:attrName>ppt_x</p:attrName>
                                        </p:attrNameLst>
                                      </p:cBhvr>
                                      <p:tavLst>
                                        <p:tav tm="0">
                                          <p:val>
                                            <p:strVal val="#ppt_x"/>
                                          </p:val>
                                        </p:tav>
                                        <p:tav tm="100000">
                                          <p:val>
                                            <p:strVal val="#ppt_x"/>
                                          </p:val>
                                        </p:tav>
                                      </p:tavLst>
                                    </p:anim>
                                    <p:anim calcmode="lin" valueType="num">
                                      <p:cBhvr additive="base">
                                        <p:cTn id="36"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8198" name="矩形 10"/>
          <p:cNvSpPr>
            <a:spLocks noChangeArrowheads="1"/>
          </p:cNvSpPr>
          <p:nvPr/>
        </p:nvSpPr>
        <p:spPr bwMode="auto">
          <a:xfrm>
            <a:off x="457201" y="1211263"/>
            <a:ext cx="7127081"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busy</a:t>
            </a:r>
            <a:r>
              <a:rPr lang="en-US" altLang="zh-CN" sz="3600" b="1" dirty="0">
                <a:latin typeface="Times New Roman" panose="02020603050405020304" pitchFamily="18" charset="0"/>
                <a:cs typeface="Times New Roman" panose="02020603050405020304" pitchFamily="18" charset="0"/>
                <a:sym typeface="+mn-ea"/>
              </a:rPr>
              <a:t> [ˈ</a:t>
            </a:r>
            <a:r>
              <a:rPr lang="en-US" altLang="zh-CN" sz="3600" b="1" dirty="0" err="1">
                <a:latin typeface="Times New Roman" panose="02020603050405020304" pitchFamily="18" charset="0"/>
                <a:cs typeface="Times New Roman" panose="02020603050405020304" pitchFamily="18" charset="0"/>
                <a:sym typeface="+mn-ea"/>
              </a:rPr>
              <a:t>bizi</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形容词，意为“忙碌的”。</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ea typeface="+mn-ea"/>
                <a:cs typeface="Times New Roman" panose="02020603050405020304" pitchFamily="18" charset="0"/>
                <a:sym typeface="+mn-ea"/>
              </a:rPr>
              <a:t>I am very busy.   </a:t>
            </a:r>
            <a:r>
              <a:rPr lang="zh-CN" altLang="zh-CN" sz="2800" dirty="0">
                <a:latin typeface="Times New Roman" panose="02020603050405020304" pitchFamily="18" charset="0"/>
                <a:ea typeface="+mn-ea"/>
                <a:cs typeface="Times New Roman" panose="02020603050405020304" pitchFamily="18" charset="0"/>
                <a:sym typeface="+mn-ea"/>
              </a:rPr>
              <a:t>我很忙。</a:t>
            </a:r>
          </a:p>
          <a:p>
            <a:pPr eaLnBrk="0" hangingPunct="0">
              <a:lnSpc>
                <a:spcPct val="20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汉译英：</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忙碌的一周 </a:t>
            </a: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cs typeface="Times New Roman" panose="02020603050405020304" pitchFamily="18" charset="0"/>
                <a:sym typeface="+mn-ea"/>
              </a:rPr>
              <a:t>______________</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8199" name="矩形 11"/>
          <p:cNvSpPr>
            <a:spLocks noChangeArrowheads="1"/>
          </p:cNvSpPr>
          <p:nvPr/>
        </p:nvSpPr>
        <p:spPr bwMode="auto">
          <a:xfrm>
            <a:off x="4512568" y="4830762"/>
            <a:ext cx="19575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 busy week</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6148" name="图片 1"/>
          <p:cNvPicPr>
            <a:picLocks noChangeAspect="1" noChangeArrowheads="1"/>
          </p:cNvPicPr>
          <p:nvPr/>
        </p:nvPicPr>
        <p:blipFill>
          <a:blip r:embed="rId2" cstate="email"/>
          <a:srcRect/>
          <a:stretch>
            <a:fillRect/>
          </a:stretch>
        </p:blipFill>
        <p:spPr bwMode="auto">
          <a:xfrm>
            <a:off x="6124484" y="1659793"/>
            <a:ext cx="2509838"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8">
                                            <p:txEl>
                                              <p:pRg st="1" end="1"/>
                                            </p:txEl>
                                          </p:spTgt>
                                        </p:tgtEl>
                                        <p:attrNameLst>
                                          <p:attrName>style.visibility</p:attrName>
                                        </p:attrNameLst>
                                      </p:cBhvr>
                                      <p:to>
                                        <p:strVal val="visible"/>
                                      </p:to>
                                    </p:set>
                                    <p:anim calcmode="lin" valueType="num">
                                      <p:cBhvr additive="base">
                                        <p:cTn id="13" dur="500" fill="hold"/>
                                        <p:tgtEl>
                                          <p:spTgt spid="81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8">
                                            <p:txEl>
                                              <p:pRg st="2" end="2"/>
                                            </p:txEl>
                                          </p:spTgt>
                                        </p:tgtEl>
                                        <p:attrNameLst>
                                          <p:attrName>style.visibility</p:attrName>
                                        </p:attrNameLst>
                                      </p:cBhvr>
                                      <p:to>
                                        <p:strVal val="visible"/>
                                      </p:to>
                                    </p:set>
                                    <p:anim calcmode="lin" valueType="num">
                                      <p:cBhvr additive="base">
                                        <p:cTn id="19" dur="500" fill="hold"/>
                                        <p:tgtEl>
                                          <p:spTgt spid="81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8">
                                            <p:txEl>
                                              <p:pRg st="3" end="3"/>
                                            </p:txEl>
                                          </p:spTgt>
                                        </p:tgtEl>
                                        <p:attrNameLst>
                                          <p:attrName>style.visibility</p:attrName>
                                        </p:attrNameLst>
                                      </p:cBhvr>
                                      <p:to>
                                        <p:strVal val="visible"/>
                                      </p:to>
                                    </p:set>
                                    <p:anim calcmode="lin" valueType="num">
                                      <p:cBhvr additive="base">
                                        <p:cTn id="25" dur="500" fill="hold"/>
                                        <p:tgtEl>
                                          <p:spTgt spid="81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8">
                                            <p:txEl>
                                              <p:pRg st="4" end="4"/>
                                            </p:txEl>
                                          </p:spTgt>
                                        </p:tgtEl>
                                        <p:attrNameLst>
                                          <p:attrName>style.visibility</p:attrName>
                                        </p:attrNameLst>
                                      </p:cBhvr>
                                      <p:to>
                                        <p:strVal val="visible"/>
                                      </p:to>
                                    </p:set>
                                    <p:anim calcmode="lin" valueType="num">
                                      <p:cBhvr additive="base">
                                        <p:cTn id="29" dur="500" fill="hold"/>
                                        <p:tgtEl>
                                          <p:spTgt spid="819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199"/>
                                        </p:tgtEl>
                                        <p:attrNameLst>
                                          <p:attrName>style.visibility</p:attrName>
                                        </p:attrNameLst>
                                      </p:cBhvr>
                                      <p:to>
                                        <p:strVal val="visible"/>
                                      </p:to>
                                    </p:set>
                                    <p:anim calcmode="lin" valueType="num">
                                      <p:cBhvr additive="base">
                                        <p:cTn id="35" dur="500" fill="hold"/>
                                        <p:tgtEl>
                                          <p:spTgt spid="8199"/>
                                        </p:tgtEl>
                                        <p:attrNameLst>
                                          <p:attrName>ppt_x</p:attrName>
                                        </p:attrNameLst>
                                      </p:cBhvr>
                                      <p:tavLst>
                                        <p:tav tm="0">
                                          <p:val>
                                            <p:strVal val="#ppt_x"/>
                                          </p:val>
                                        </p:tav>
                                        <p:tav tm="100000">
                                          <p:val>
                                            <p:strVal val="#ppt_x"/>
                                          </p:val>
                                        </p:tav>
                                      </p:tavLst>
                                    </p:anim>
                                    <p:anim calcmode="lin" valueType="num">
                                      <p:cBhvr additive="base">
                                        <p:cTn id="36"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9222" name="矩形 4"/>
          <p:cNvSpPr>
            <a:spLocks noChangeArrowheads="1"/>
          </p:cNvSpPr>
          <p:nvPr/>
        </p:nvSpPr>
        <p:spPr bwMode="auto">
          <a:xfrm>
            <a:off x="520304" y="1511301"/>
            <a:ext cx="849296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fruit   </a:t>
            </a:r>
            <a:r>
              <a:rPr lang="en-US" altLang="zh-CN" sz="3600" b="1" dirty="0">
                <a:latin typeface="Times New Roman" panose="02020603050405020304" pitchFamily="18" charset="0"/>
                <a:cs typeface="Times New Roman" panose="02020603050405020304" pitchFamily="18" charset="0"/>
                <a:sym typeface="+mn-ea"/>
              </a:rPr>
              <a:t>[</a:t>
            </a:r>
            <a:r>
              <a:rPr lang="en-US" altLang="zh-CN" sz="3600" b="1" dirty="0" err="1">
                <a:latin typeface="Times New Roman" panose="02020603050405020304" pitchFamily="18" charset="0"/>
                <a:cs typeface="Times New Roman" panose="02020603050405020304" pitchFamily="18" charset="0"/>
                <a:sym typeface="+mn-ea"/>
              </a:rPr>
              <a:t>fru:t</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名词，意为“水果”。</a:t>
            </a: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ea typeface="+mn-ea"/>
                <a:cs typeface="Times New Roman" panose="02020603050405020304" pitchFamily="18" charset="0"/>
                <a:sym typeface="+mn-ea"/>
              </a:rPr>
              <a:t>Thy to eat more fresh fruits.  </a:t>
            </a:r>
            <a:r>
              <a:rPr lang="zh-CN" altLang="zh-CN" sz="2800" dirty="0">
                <a:latin typeface="Times New Roman" panose="02020603050405020304" pitchFamily="18" charset="0"/>
                <a:ea typeface="+mn-ea"/>
                <a:cs typeface="Times New Roman" panose="02020603050405020304" pitchFamily="18" charset="0"/>
                <a:sym typeface="+mn-ea"/>
              </a:rPr>
              <a:t>尽量多吃些水果。</a:t>
            </a:r>
          </a:p>
          <a:p>
            <a:pPr eaLnBrk="0" hangingPunct="0">
              <a:lnSpc>
                <a:spcPct val="20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汉译英：</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一些水果</a:t>
            </a:r>
            <a:r>
              <a:rPr lang="en-US" altLang="zh-CN" sz="2800" dirty="0">
                <a:latin typeface="Times New Roman" panose="02020603050405020304" pitchFamily="18" charset="0"/>
                <a:ea typeface="+mn-ea"/>
                <a:cs typeface="Times New Roman" panose="02020603050405020304" pitchFamily="18" charset="0"/>
                <a:sym typeface="+mn-ea"/>
              </a:rPr>
              <a:t>  _____________</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9223" name="矩形 5"/>
          <p:cNvSpPr>
            <a:spLocks noChangeArrowheads="1"/>
          </p:cNvSpPr>
          <p:nvPr/>
        </p:nvSpPr>
        <p:spPr bwMode="auto">
          <a:xfrm>
            <a:off x="3801208" y="5067301"/>
            <a:ext cx="16498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some fruit</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7172" name="图片 1"/>
          <p:cNvPicPr>
            <a:picLocks noChangeAspect="1" noChangeArrowheads="1"/>
          </p:cNvPicPr>
          <p:nvPr/>
        </p:nvPicPr>
        <p:blipFill>
          <a:blip r:embed="rId2"/>
          <a:srcRect/>
          <a:stretch>
            <a:fillRect/>
          </a:stretch>
        </p:blipFill>
        <p:spPr bwMode="auto">
          <a:xfrm>
            <a:off x="7373816" y="0"/>
            <a:ext cx="1502569" cy="330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 calcmode="lin" valueType="num">
                                      <p:cBhvr additive="base">
                                        <p:cTn id="7" dur="500" fill="hold"/>
                                        <p:tgtEl>
                                          <p:spTgt spid="9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22">
                                            <p:txEl>
                                              <p:pRg st="1" end="1"/>
                                            </p:txEl>
                                          </p:spTgt>
                                        </p:tgtEl>
                                        <p:attrNameLst>
                                          <p:attrName>style.visibility</p:attrName>
                                        </p:attrNameLst>
                                      </p:cBhvr>
                                      <p:to>
                                        <p:strVal val="visible"/>
                                      </p:to>
                                    </p:set>
                                    <p:anim calcmode="lin" valueType="num">
                                      <p:cBhvr additive="base">
                                        <p:cTn id="13" dur="500" fill="hold"/>
                                        <p:tgtEl>
                                          <p:spTgt spid="92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22">
                                            <p:txEl>
                                              <p:pRg st="2" end="2"/>
                                            </p:txEl>
                                          </p:spTgt>
                                        </p:tgtEl>
                                        <p:attrNameLst>
                                          <p:attrName>style.visibility</p:attrName>
                                        </p:attrNameLst>
                                      </p:cBhvr>
                                      <p:to>
                                        <p:strVal val="visible"/>
                                      </p:to>
                                    </p:set>
                                    <p:anim calcmode="lin" valueType="num">
                                      <p:cBhvr additive="base">
                                        <p:cTn id="19" dur="500" fill="hold"/>
                                        <p:tgtEl>
                                          <p:spTgt spid="92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22">
                                            <p:txEl>
                                              <p:pRg st="3" end="3"/>
                                            </p:txEl>
                                          </p:spTgt>
                                        </p:tgtEl>
                                        <p:attrNameLst>
                                          <p:attrName>style.visibility</p:attrName>
                                        </p:attrNameLst>
                                      </p:cBhvr>
                                      <p:to>
                                        <p:strVal val="visible"/>
                                      </p:to>
                                    </p:set>
                                    <p:anim calcmode="lin" valueType="num">
                                      <p:cBhvr additive="base">
                                        <p:cTn id="25" dur="500" fill="hold"/>
                                        <p:tgtEl>
                                          <p:spTgt spid="92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2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222">
                                            <p:txEl>
                                              <p:pRg st="4" end="4"/>
                                            </p:txEl>
                                          </p:spTgt>
                                        </p:tgtEl>
                                        <p:attrNameLst>
                                          <p:attrName>style.visibility</p:attrName>
                                        </p:attrNameLst>
                                      </p:cBhvr>
                                      <p:to>
                                        <p:strVal val="visible"/>
                                      </p:to>
                                    </p:set>
                                    <p:anim calcmode="lin" valueType="num">
                                      <p:cBhvr additive="base">
                                        <p:cTn id="29" dur="500" fill="hold"/>
                                        <p:tgtEl>
                                          <p:spTgt spid="922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223"/>
                                        </p:tgtEl>
                                        <p:attrNameLst>
                                          <p:attrName>style.visibility</p:attrName>
                                        </p:attrNameLst>
                                      </p:cBhvr>
                                      <p:to>
                                        <p:strVal val="visible"/>
                                      </p:to>
                                    </p:set>
                                    <p:anim calcmode="lin" valueType="num">
                                      <p:cBhvr additive="base">
                                        <p:cTn id="35" dur="500" fill="hold"/>
                                        <p:tgtEl>
                                          <p:spTgt spid="9223"/>
                                        </p:tgtEl>
                                        <p:attrNameLst>
                                          <p:attrName>ppt_x</p:attrName>
                                        </p:attrNameLst>
                                      </p:cBhvr>
                                      <p:tavLst>
                                        <p:tav tm="0">
                                          <p:val>
                                            <p:strVal val="#ppt_x"/>
                                          </p:val>
                                        </p:tav>
                                        <p:tav tm="100000">
                                          <p:val>
                                            <p:strVal val="#ppt_x"/>
                                          </p:val>
                                        </p:tav>
                                      </p:tavLst>
                                    </p:anim>
                                    <p:anim calcmode="lin" valueType="num">
                                      <p:cBhvr additive="base">
                                        <p:cTn id="36"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noChangeArrowheads="1"/>
          </p:cNvSpPr>
          <p:nvPr>
            <p:ph type="title" idx="4294967295"/>
          </p:nvPr>
        </p:nvSpPr>
        <p:spPr bwMode="auto">
          <a:xfrm>
            <a:off x="-4396" y="569913"/>
            <a:ext cx="3128504" cy="48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0246" name="矩形 5"/>
          <p:cNvSpPr>
            <a:spLocks noChangeArrowheads="1"/>
          </p:cNvSpPr>
          <p:nvPr/>
        </p:nvSpPr>
        <p:spPr bwMode="auto">
          <a:xfrm>
            <a:off x="241698" y="1052513"/>
            <a:ext cx="8754665"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200" b="1" dirty="0">
                <a:latin typeface="Times New Roman" panose="02020603050405020304" pitchFamily="18" charset="0"/>
                <a:ea typeface="+mn-ea"/>
                <a:cs typeface="Times New Roman" panose="02020603050405020304" pitchFamily="18" charset="0"/>
                <a:sym typeface="+mn-ea"/>
              </a:rPr>
              <a:t>What are Tim and Jim doing?  </a:t>
            </a:r>
            <a:r>
              <a:rPr lang="zh-CN" altLang="zh-CN" sz="3200" b="1" dirty="0">
                <a:latin typeface="Times New Roman" panose="02020603050405020304" pitchFamily="18" charset="0"/>
                <a:ea typeface="+mn-ea"/>
                <a:cs typeface="Times New Roman" panose="02020603050405020304" pitchFamily="18" charset="0"/>
                <a:sym typeface="+mn-ea"/>
              </a:rPr>
              <a:t>吉姆和蒂姆在做什么？</a:t>
            </a:r>
            <a:r>
              <a:rPr lang="en-US" altLang="zh-CN" sz="3200" b="1" dirty="0">
                <a:latin typeface="Times New Roman" panose="02020603050405020304" pitchFamily="18" charset="0"/>
                <a:ea typeface="+mn-ea"/>
                <a:cs typeface="Times New Roman" panose="02020603050405020304" pitchFamily="18" charset="0"/>
                <a:sym typeface="+mn-ea"/>
              </a:rPr>
              <a:t> </a:t>
            </a:r>
            <a:endParaRPr lang="zh-CN" altLang="zh-CN" sz="32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此句为现在进行时的特殊疑问句式，当主语为第三人称复数时，它的句式结构为：</a:t>
            </a:r>
            <a:r>
              <a:rPr lang="en-US" altLang="zh-CN" sz="2400" dirty="0">
                <a:latin typeface="Times New Roman" panose="02020603050405020304" pitchFamily="18" charset="0"/>
                <a:ea typeface="+mn-ea"/>
                <a:cs typeface="Times New Roman" panose="02020603050405020304" pitchFamily="18" charset="0"/>
                <a:sym typeface="+mn-ea"/>
              </a:rPr>
              <a:t>What +are+</a:t>
            </a:r>
            <a:r>
              <a:rPr lang="zh-CN" altLang="zh-CN" sz="2400" dirty="0">
                <a:latin typeface="Times New Roman" panose="02020603050405020304" pitchFamily="18" charset="0"/>
                <a:ea typeface="+mn-ea"/>
                <a:cs typeface="Times New Roman" panose="02020603050405020304" pitchFamily="18" charset="0"/>
                <a:sym typeface="+mn-ea"/>
              </a:rPr>
              <a:t>主语</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现在分词</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其他？答句句式结构为：主语</a:t>
            </a:r>
            <a:r>
              <a:rPr lang="en-US" altLang="zh-CN" sz="2400" dirty="0">
                <a:latin typeface="Times New Roman" panose="02020603050405020304" pitchFamily="18" charset="0"/>
                <a:ea typeface="+mn-ea"/>
                <a:cs typeface="Times New Roman" panose="02020603050405020304" pitchFamily="18" charset="0"/>
                <a:sym typeface="+mn-ea"/>
              </a:rPr>
              <a:t>+are+</a:t>
            </a:r>
            <a:r>
              <a:rPr lang="zh-CN" altLang="zh-CN" sz="2400" dirty="0">
                <a:latin typeface="Times New Roman" panose="02020603050405020304" pitchFamily="18" charset="0"/>
                <a:ea typeface="+mn-ea"/>
                <a:cs typeface="Times New Roman" panose="02020603050405020304" pitchFamily="18" charset="0"/>
                <a:sym typeface="+mn-ea"/>
              </a:rPr>
              <a:t>现在分词</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其他。</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--What are they doing?             </a:t>
            </a:r>
            <a:r>
              <a:rPr lang="zh-CN" altLang="zh-CN" sz="2400" dirty="0">
                <a:latin typeface="Times New Roman" panose="02020603050405020304" pitchFamily="18" charset="0"/>
                <a:ea typeface="+mn-ea"/>
                <a:cs typeface="Times New Roman" panose="02020603050405020304" pitchFamily="18" charset="0"/>
                <a:sym typeface="+mn-ea"/>
              </a:rPr>
              <a:t>他们正在做什么？</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--They are sweeping the floor. </a:t>
            </a:r>
            <a:r>
              <a:rPr lang="zh-CN" altLang="zh-CN" sz="2400" dirty="0">
                <a:latin typeface="Times New Roman" panose="02020603050405020304" pitchFamily="18" charset="0"/>
                <a:ea typeface="+mn-ea"/>
                <a:cs typeface="Times New Roman" panose="02020603050405020304" pitchFamily="18" charset="0"/>
                <a:sym typeface="+mn-ea"/>
              </a:rPr>
              <a:t>他们正在扫地。</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用所给词的适当形式填空：</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What are they______</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sing</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10247" name="矩形 6"/>
          <p:cNvSpPr>
            <a:spLocks noChangeArrowheads="1"/>
          </p:cNvSpPr>
          <p:nvPr/>
        </p:nvSpPr>
        <p:spPr bwMode="auto">
          <a:xfrm>
            <a:off x="3125666" y="5732463"/>
            <a:ext cx="12410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singing</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8196" name="图片 4"/>
          <p:cNvPicPr>
            <a:picLocks noChangeAspect="1" noChangeArrowheads="1"/>
          </p:cNvPicPr>
          <p:nvPr/>
        </p:nvPicPr>
        <p:blipFill>
          <a:blip r:embed="rId2" cstate="email"/>
          <a:srcRect/>
          <a:stretch>
            <a:fillRect/>
          </a:stretch>
        </p:blipFill>
        <p:spPr bwMode="auto">
          <a:xfrm>
            <a:off x="7729324" y="4783014"/>
            <a:ext cx="1414675" cy="2074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anim calcmode="lin" valueType="num">
                                      <p:cBhvr additive="base">
                                        <p:cTn id="13" dur="5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6">
                                            <p:txEl>
                                              <p:pRg st="2" end="2"/>
                                            </p:txEl>
                                          </p:spTgt>
                                        </p:tgtEl>
                                        <p:attrNameLst>
                                          <p:attrName>style.visibility</p:attrName>
                                        </p:attrNameLst>
                                      </p:cBhvr>
                                      <p:to>
                                        <p:strVal val="visible"/>
                                      </p:to>
                                    </p:set>
                                    <p:anim calcmode="lin" valueType="num">
                                      <p:cBhvr additive="base">
                                        <p:cTn id="19" dur="5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46">
                                            <p:txEl>
                                              <p:pRg st="3" end="3"/>
                                            </p:txEl>
                                          </p:spTgt>
                                        </p:tgtEl>
                                        <p:attrNameLst>
                                          <p:attrName>style.visibility</p:attrName>
                                        </p:attrNameLst>
                                      </p:cBhvr>
                                      <p:to>
                                        <p:strVal val="visible"/>
                                      </p:to>
                                    </p:set>
                                    <p:anim calcmode="lin" valueType="num">
                                      <p:cBhvr additive="base">
                                        <p:cTn id="23" dur="500" fill="hold"/>
                                        <p:tgtEl>
                                          <p:spTgt spid="1024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46">
                                            <p:txEl>
                                              <p:pRg st="4" end="4"/>
                                            </p:txEl>
                                          </p:spTgt>
                                        </p:tgtEl>
                                        <p:attrNameLst>
                                          <p:attrName>style.visibility</p:attrName>
                                        </p:attrNameLst>
                                      </p:cBhvr>
                                      <p:to>
                                        <p:strVal val="visible"/>
                                      </p:to>
                                    </p:set>
                                    <p:anim calcmode="lin" valueType="num">
                                      <p:cBhvr additive="base">
                                        <p:cTn id="29" dur="500" fill="hold"/>
                                        <p:tgtEl>
                                          <p:spTgt spid="1024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246">
                                            <p:txEl>
                                              <p:pRg st="5" end="5"/>
                                            </p:txEl>
                                          </p:spTgt>
                                        </p:tgtEl>
                                        <p:attrNameLst>
                                          <p:attrName>style.visibility</p:attrName>
                                        </p:attrNameLst>
                                      </p:cBhvr>
                                      <p:to>
                                        <p:strVal val="visible"/>
                                      </p:to>
                                    </p:set>
                                    <p:anim calcmode="lin" valueType="num">
                                      <p:cBhvr additive="base">
                                        <p:cTn id="33" dur="500" fill="hold"/>
                                        <p:tgtEl>
                                          <p:spTgt spid="1024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247"/>
                                        </p:tgtEl>
                                        <p:attrNameLst>
                                          <p:attrName>style.visibility</p:attrName>
                                        </p:attrNameLst>
                                      </p:cBhvr>
                                      <p:to>
                                        <p:strVal val="visible"/>
                                      </p:to>
                                    </p:set>
                                    <p:anim calcmode="lin" valueType="num">
                                      <p:cBhvr additive="base">
                                        <p:cTn id="39" dur="500" fill="hold"/>
                                        <p:tgtEl>
                                          <p:spTgt spid="10247"/>
                                        </p:tgtEl>
                                        <p:attrNameLst>
                                          <p:attrName>ppt_x</p:attrName>
                                        </p:attrNameLst>
                                      </p:cBhvr>
                                      <p:tavLst>
                                        <p:tav tm="0">
                                          <p:val>
                                            <p:strVal val="#ppt_x"/>
                                          </p:val>
                                        </p:tav>
                                        <p:tav tm="100000">
                                          <p:val>
                                            <p:strVal val="#ppt_x"/>
                                          </p:val>
                                        </p:tav>
                                      </p:tavLst>
                                    </p:anim>
                                    <p:anim calcmode="lin" valueType="num">
                                      <p:cBhvr additive="base">
                                        <p:cTn id="40"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noChangeArrowheads="1"/>
          </p:cNvSpPr>
          <p:nvPr>
            <p:ph type="title" idx="4294967295"/>
          </p:nvPr>
        </p:nvSpPr>
        <p:spPr bwMode="auto">
          <a:xfrm>
            <a:off x="-21476" y="623767"/>
            <a:ext cx="3093334" cy="48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1273" name="矩形 7"/>
          <p:cNvSpPr>
            <a:spLocks noChangeArrowheads="1"/>
          </p:cNvSpPr>
          <p:nvPr/>
        </p:nvSpPr>
        <p:spPr bwMode="auto">
          <a:xfrm>
            <a:off x="177404" y="1057276"/>
            <a:ext cx="860226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200" b="1" dirty="0">
                <a:latin typeface="Times New Roman" panose="02020603050405020304" pitchFamily="18" charset="0"/>
                <a:ea typeface="+mn-ea"/>
                <a:cs typeface="Times New Roman" panose="02020603050405020304" pitchFamily="18" charset="0"/>
                <a:sym typeface="+mn-ea"/>
              </a:rPr>
              <a:t>We’re watching TV too.   </a:t>
            </a:r>
            <a:r>
              <a:rPr lang="zh-CN" altLang="zh-CN" sz="3200" b="1" dirty="0">
                <a:latin typeface="Times New Roman" panose="02020603050405020304" pitchFamily="18" charset="0"/>
                <a:ea typeface="+mn-ea"/>
                <a:cs typeface="Times New Roman" panose="02020603050405020304" pitchFamily="18" charset="0"/>
                <a:sym typeface="+mn-ea"/>
              </a:rPr>
              <a:t>我们也正在看电视。</a:t>
            </a:r>
            <a:endParaRPr lang="zh-CN" altLang="zh-CN" sz="32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此句为现在进行时的肯定句式，当主语为第一人称复数时，它的句式结构为：</a:t>
            </a:r>
            <a:r>
              <a:rPr lang="en-US" altLang="zh-CN" sz="2400" dirty="0" err="1">
                <a:latin typeface="Times New Roman" panose="02020603050405020304" pitchFamily="18" charset="0"/>
                <a:ea typeface="+mn-ea"/>
                <a:cs typeface="Times New Roman" panose="02020603050405020304" pitchFamily="18" charset="0"/>
                <a:sym typeface="+mn-ea"/>
              </a:rPr>
              <a:t>We+are</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现在分词</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其他。</a:t>
            </a: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We are washing the dishes.  </a:t>
            </a:r>
            <a:r>
              <a:rPr lang="zh-CN" altLang="zh-CN" sz="2400" dirty="0">
                <a:latin typeface="Times New Roman" panose="02020603050405020304" pitchFamily="18" charset="0"/>
                <a:ea typeface="+mn-ea"/>
                <a:cs typeface="Times New Roman" panose="02020603050405020304" pitchFamily="18" charset="0"/>
                <a:sym typeface="+mn-ea"/>
              </a:rPr>
              <a:t>我们正在洗盘子。</a:t>
            </a: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 </a:t>
            </a:r>
            <a:r>
              <a:rPr lang="en-US" altLang="zh-CN" sz="2400" dirty="0">
                <a:latin typeface="Times New Roman" panose="02020603050405020304" pitchFamily="18" charset="0"/>
                <a:ea typeface="+mn-ea"/>
                <a:cs typeface="Times New Roman" panose="02020603050405020304" pitchFamily="18" charset="0"/>
                <a:sym typeface="+mn-ea"/>
              </a:rPr>
              <a:t>I am </a:t>
            </a:r>
            <a:r>
              <a:rPr lang="en-US" altLang="zh-CN" sz="2400" u="sng" dirty="0">
                <a:latin typeface="Times New Roman" panose="02020603050405020304" pitchFamily="18" charset="0"/>
                <a:ea typeface="+mn-ea"/>
                <a:cs typeface="Times New Roman" panose="02020603050405020304" pitchFamily="18" charset="0"/>
                <a:sym typeface="+mn-ea"/>
              </a:rPr>
              <a:t>looking for my purse.</a:t>
            </a:r>
            <a:r>
              <a:rPr lang="zh-CN" altLang="zh-CN" sz="2400" dirty="0">
                <a:latin typeface="Times New Roman" panose="02020603050405020304" pitchFamily="18" charset="0"/>
                <a:ea typeface="+mn-ea"/>
                <a:cs typeface="Times New Roman" panose="02020603050405020304" pitchFamily="18" charset="0"/>
                <a:sym typeface="+mn-ea"/>
              </a:rPr>
              <a:t>（对划线部分提问）</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cs typeface="Times New Roman" panose="02020603050405020304" pitchFamily="18" charset="0"/>
                <a:sym typeface="+mn-ea"/>
              </a:rPr>
              <a:t>                ____________________________</a:t>
            </a:r>
            <a:endParaRPr lang="zh-CN" altLang="zh-CN" sz="2400" dirty="0">
              <a:latin typeface="Times New Roman" panose="02020603050405020304" pitchFamily="18" charset="0"/>
              <a:cs typeface="Times New Roman" panose="02020603050405020304" pitchFamily="18" charset="0"/>
              <a:sym typeface="+mn-ea"/>
            </a:endParaRPr>
          </a:p>
          <a:p>
            <a:pPr eaLnBrk="0" hangingPunct="0">
              <a:lnSpc>
                <a:spcPct val="200000"/>
              </a:lnSpc>
              <a:buFontTx/>
              <a:buNone/>
              <a:defRPr/>
            </a:pP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11274" name="矩形 8"/>
          <p:cNvSpPr>
            <a:spLocks noChangeArrowheads="1"/>
          </p:cNvSpPr>
          <p:nvPr/>
        </p:nvSpPr>
        <p:spPr bwMode="auto">
          <a:xfrm>
            <a:off x="1525191" y="4896964"/>
            <a:ext cx="318228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What are you doing?</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9220" name="图片 2"/>
          <p:cNvPicPr>
            <a:picLocks noChangeAspect="1" noChangeArrowheads="1"/>
          </p:cNvPicPr>
          <p:nvPr/>
        </p:nvPicPr>
        <p:blipFill>
          <a:blip r:embed="rId2" cstate="email"/>
          <a:srcRect/>
          <a:stretch>
            <a:fillRect/>
          </a:stretch>
        </p:blipFill>
        <p:spPr bwMode="auto">
          <a:xfrm>
            <a:off x="7218604" y="5087815"/>
            <a:ext cx="1824194" cy="172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anim calcmode="lin" valueType="num">
                                      <p:cBhvr additive="base">
                                        <p:cTn id="7" dur="500" fill="hold"/>
                                        <p:tgtEl>
                                          <p:spTgt spid="112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73">
                                            <p:txEl>
                                              <p:pRg st="1" end="1"/>
                                            </p:txEl>
                                          </p:spTgt>
                                        </p:tgtEl>
                                        <p:attrNameLst>
                                          <p:attrName>style.visibility</p:attrName>
                                        </p:attrNameLst>
                                      </p:cBhvr>
                                      <p:to>
                                        <p:strVal val="visible"/>
                                      </p:to>
                                    </p:set>
                                    <p:anim calcmode="lin" valueType="num">
                                      <p:cBhvr additive="base">
                                        <p:cTn id="13" dur="500" fill="hold"/>
                                        <p:tgtEl>
                                          <p:spTgt spid="112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74"/>
                                        </p:tgtEl>
                                        <p:attrNameLst>
                                          <p:attrName>style.visibility</p:attrName>
                                        </p:attrNameLst>
                                      </p:cBhvr>
                                      <p:to>
                                        <p:strVal val="visible"/>
                                      </p:to>
                                    </p:set>
                                    <p:anim calcmode="lin" valueType="num">
                                      <p:cBhvr additive="base">
                                        <p:cTn id="19" dur="500" fill="hold"/>
                                        <p:tgtEl>
                                          <p:spTgt spid="11274"/>
                                        </p:tgtEl>
                                        <p:attrNameLst>
                                          <p:attrName>ppt_x</p:attrName>
                                        </p:attrNameLst>
                                      </p:cBhvr>
                                      <p:tavLst>
                                        <p:tav tm="0">
                                          <p:val>
                                            <p:strVal val="#ppt_x"/>
                                          </p:val>
                                        </p:tav>
                                        <p:tav tm="100000">
                                          <p:val>
                                            <p:strVal val="#ppt_x"/>
                                          </p:val>
                                        </p:tav>
                                      </p:tavLst>
                                    </p:anim>
                                    <p:anim calcmode="lin" valueType="num">
                                      <p:cBhvr additive="base">
                                        <p:cTn id="20"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noChangeArrowheads="1"/>
          </p:cNvSpPr>
          <p:nvPr>
            <p:ph type="title" idx="4294967295"/>
          </p:nvPr>
        </p:nvSpPr>
        <p:spPr bwMode="auto">
          <a:xfrm>
            <a:off x="253604" y="584201"/>
            <a:ext cx="2688888"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Dialogue</a:t>
            </a:r>
          </a:p>
        </p:txBody>
      </p:sp>
      <p:sp>
        <p:nvSpPr>
          <p:cNvPr id="13315" name="矩形 2"/>
          <p:cNvSpPr>
            <a:spLocks noChangeArrowheads="1"/>
          </p:cNvSpPr>
          <p:nvPr/>
        </p:nvSpPr>
        <p:spPr bwMode="auto">
          <a:xfrm>
            <a:off x="638175" y="1300163"/>
            <a:ext cx="4519979"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My mother is busy.      </a:t>
            </a: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我的妈妈很忙。</a:t>
            </a:r>
          </a:p>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She is cooking dinner.      </a:t>
            </a: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她在做晚餐。</a:t>
            </a:r>
          </a:p>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Helen and I are helping her.      </a:t>
            </a:r>
          </a:p>
          <a:p>
            <a:pPr eaLnBrk="0" hangingPunct="0">
              <a:lnSpc>
                <a:spcPct val="15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海伦和我正在帮助她。</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solidFill>
                  <a:srgbClr val="FF0000"/>
                </a:solidFill>
                <a:latin typeface="Times New Roman" panose="02020603050405020304" pitchFamily="18" charset="0"/>
                <a:cs typeface="Times New Roman" panose="02020603050405020304" pitchFamily="18" charset="0"/>
                <a:sym typeface="+mn-ea"/>
              </a:rPr>
              <a:t>Helen is washing the dishes.      </a:t>
            </a:r>
          </a:p>
          <a:p>
            <a:pPr eaLnBrk="0" hangingPunct="0">
              <a:lnSpc>
                <a:spcPct val="150000"/>
              </a:lnSpc>
              <a:buFontTx/>
              <a:buNone/>
              <a:defRPr/>
            </a:pPr>
            <a:r>
              <a:rPr lang="zh-CN" altLang="zh-CN" sz="2800" dirty="0">
                <a:solidFill>
                  <a:srgbClr val="000000"/>
                </a:solidFill>
                <a:latin typeface="Times New Roman" panose="02020603050405020304" pitchFamily="18" charset="0"/>
                <a:cs typeface="Times New Roman" panose="02020603050405020304" pitchFamily="18" charset="0"/>
                <a:sym typeface="+mn-ea"/>
              </a:rPr>
              <a:t>海伦正在洗盘子</a:t>
            </a:r>
          </a:p>
        </p:txBody>
      </p:sp>
      <p:pic>
        <p:nvPicPr>
          <p:cNvPr id="10243" name="图片 1"/>
          <p:cNvPicPr>
            <a:picLocks noChangeAspect="1" noChangeArrowheads="1"/>
          </p:cNvPicPr>
          <p:nvPr/>
        </p:nvPicPr>
        <p:blipFill>
          <a:blip r:embed="rId2" cstate="email"/>
          <a:srcRect/>
          <a:stretch>
            <a:fillRect/>
          </a:stretch>
        </p:blipFill>
        <p:spPr bwMode="auto">
          <a:xfrm>
            <a:off x="6010825" y="1942001"/>
            <a:ext cx="2487216"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全屏显示(4:3)</PresentationFormat>
  <Paragraphs>109</Paragraphs>
  <Slides>16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宋体</vt:lpstr>
      <vt:lpstr>微软雅黑</vt:lpstr>
      <vt:lpstr>Arial</vt:lpstr>
      <vt:lpstr>Calibri</vt:lpstr>
      <vt:lpstr>Times New Roman</vt:lpstr>
      <vt:lpstr>WWW.2PPT.COM
</vt:lpstr>
      <vt:lpstr>Unit 5 </vt:lpstr>
      <vt:lpstr>Introduce</vt:lpstr>
      <vt:lpstr>Words</vt:lpstr>
      <vt:lpstr>Words</vt:lpstr>
      <vt:lpstr>Words</vt:lpstr>
      <vt:lpstr>Words</vt:lpstr>
      <vt:lpstr>Expressions</vt:lpstr>
      <vt:lpstr>Expressions</vt:lpstr>
      <vt:lpstr>Dialogue</vt:lpstr>
      <vt:lpstr>Dialogue</vt:lpstr>
      <vt:lpstr>Expand</vt:lpstr>
      <vt:lpstr>PowerPoint 演示文稿</vt:lpstr>
      <vt:lpstr>Summary</vt:lpstr>
      <vt:lpstr>Exercise</vt:lpstr>
      <vt:lpstr>Exercise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2014-11-28T08:03:00Z</dcterms:created>
  <dcterms:modified xsi:type="dcterms:W3CDTF">2023-01-17T02:47:41Z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3611606DF6A141408F4D7D5773BD08F8</vt:lpwstr>
  </property>
  <property fmtid="{A09F084E-AD41-489F-8076-AA5BE3082BCA}" pid="100">
    <vt:ui4>5</vt:ui4>
  </property>
  <property fmtid="{64440492-4C8B-11D1-8B70-080036B11A03}" pid="11">
    <vt:lpwstr>www.2ppt.com-爱PPT提供资源下载</vt:lpwstr>
  </property>
</Properties>
</file>