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sldIdLst>
    <p:sldId id="293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20" r:id="rId29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85" autoAdjust="0"/>
    <p:restoredTop sz="96292" autoAdjust="0"/>
  </p:normalViewPr>
  <p:slideViewPr>
    <p:cSldViewPr>
      <p:cViewPr varScale="1">
        <p:scale>
          <a:sx n="102" d="100"/>
          <a:sy n="102" d="100"/>
        </p:scale>
        <p:origin x="-90" y="-77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42064-91F4-460B-ADE5-AB22D9510C1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C2129-9168-4B09-BE86-3CEE08E463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843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8435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818412-7598-455F-BD7B-7C59CF925A7F}" type="slidenum">
              <a:rPr lang="zh-CN" altLang="en-US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C2129-9168-4B09-BE86-3CEE08E46366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6EC5E-54FD-4E58-AA28-1DCD7D46EE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0B991-653F-419D-8E35-B3A77476CF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e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2.pn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png"/><Relationship Id="rId5" Type="http://schemas.openxmlformats.org/officeDocument/2006/relationships/image" Target="../media/image16.wmf"/><Relationship Id="rId4" Type="http://schemas.openxmlformats.org/officeDocument/2006/relationships/oleObject" Target="../embeddings/oleObject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file:///C:\Users\ADMINI~1\AppData\Local\Temp\360zip$Temp\Application%20Data\Microsoft\Application%20Data\Microsoft\Application%20Data\Microsoft\Application%20Data\Local%20Settings\Temp\B)ZQQ%252)72%7d3WOI$N6WSMBN.jpg" TargetMode="External"/><Relationship Id="rId3" Type="http://schemas.openxmlformats.org/officeDocument/2006/relationships/image" Target="../media/image17.png"/><Relationship Id="rId7" Type="http://schemas.openxmlformats.org/officeDocument/2006/relationships/image" Target="../media/image21.jpe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png"/><Relationship Id="rId5" Type="http://schemas.openxmlformats.org/officeDocument/2006/relationships/image" Target="../media/image16.wmf"/><Relationship Id="rId4" Type="http://schemas.openxmlformats.org/officeDocument/2006/relationships/oleObject" Target="../embeddings/oleObject3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"/>
          <p:cNvSpPr>
            <a:spLocks noGrp="1" noChangeArrowheads="1"/>
          </p:cNvSpPr>
          <p:nvPr>
            <p:ph type="ctrTitle"/>
          </p:nvPr>
        </p:nvSpPr>
        <p:spPr>
          <a:xfrm>
            <a:off x="3406437" y="2859782"/>
            <a:ext cx="2332037" cy="3825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sz="20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七年级下册</a:t>
            </a:r>
          </a:p>
        </p:txBody>
      </p:sp>
      <p:sp>
        <p:nvSpPr>
          <p:cNvPr id="15363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984" y="807555"/>
            <a:ext cx="9140856" cy="1332148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40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4.3</a:t>
            </a:r>
            <a:r>
              <a:rPr lang="zh-CN" altLang="en-US" sz="40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探索三角形全等的条件</a:t>
            </a:r>
            <a:endParaRPr lang="en-US" altLang="zh-CN" sz="4000" b="1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122818"/>
            <a:ext cx="9144913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008" cy="519194"/>
          </a:xfrm>
        </p:grpSpPr>
        <p:sp>
          <p:nvSpPr>
            <p:cNvPr id="8" name="TextBox 7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5605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2560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602" name="标题 5"/>
          <p:cNvSpPr txBox="1"/>
          <p:nvPr/>
        </p:nvSpPr>
        <p:spPr bwMode="auto">
          <a:xfrm>
            <a:off x="2402632" y="971550"/>
            <a:ext cx="4648200" cy="5461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探究点一：三角形全等的条件</a:t>
            </a:r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1219200" y="1851027"/>
            <a:ext cx="411480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归纳总论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只给出</a:t>
            </a:r>
            <a:r>
              <a:rPr kumimoji="1"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一个条件或两个条件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</a:p>
          <a:p>
            <a:pPr>
              <a:spcBef>
                <a:spcPct val="50000"/>
              </a:spcBef>
            </a:pP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都</a:t>
            </a:r>
            <a:r>
              <a:rPr kumimoji="1"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不能保证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所画出的</a:t>
            </a:r>
            <a:r>
              <a:rPr kumimoji="1"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三角形全等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 bwMode="auto">
          <a:xfrm>
            <a:off x="1031875" y="176215"/>
            <a:ext cx="1415772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0" dirty="0">
                <a:latin typeface="Times New Roman" panose="02020603050405020304"/>
                <a:ea typeface="微软雅黑" panose="020B0503020204020204" pitchFamily="34" charset="-122"/>
              </a:rPr>
              <a:t>活动探究</a:t>
            </a:r>
            <a:endParaRPr lang="en-US" altLang="zh-CN" sz="2400" b="1" kern="0" dirty="0">
              <a:latin typeface="Times New Roman" panose="02020603050405020304"/>
              <a:ea typeface="微软雅黑" panose="020B0503020204020204" pitchFamily="34" charset="-122"/>
            </a:endParaRPr>
          </a:p>
        </p:txBody>
      </p:sp>
      <p:grpSp>
        <p:nvGrpSpPr>
          <p:cNvPr id="26626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008" cy="519194"/>
          </a:xfrm>
        </p:grpSpPr>
        <p:sp>
          <p:nvSpPr>
            <p:cNvPr id="9" name="TextBox 8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6638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2663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6627" name="标题 5"/>
          <p:cNvSpPr txBox="1"/>
          <p:nvPr/>
        </p:nvSpPr>
        <p:spPr bwMode="auto">
          <a:xfrm>
            <a:off x="2438400" y="858837"/>
            <a:ext cx="4648200" cy="5461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探究点二：三角形全等的条件（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SSS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26628" name="Text Box 28"/>
          <p:cNvSpPr txBox="1">
            <a:spLocks noChangeArrowheads="1"/>
          </p:cNvSpPr>
          <p:nvPr/>
        </p:nvSpPr>
        <p:spPr bwMode="auto">
          <a:xfrm>
            <a:off x="838200" y="1468438"/>
            <a:ext cx="64008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若给出三个条件画三角形，你能说出有哪几中可能情况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1828804" y="2078038"/>
            <a:ext cx="418147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457200" indent="-457200"/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都给角：</a:t>
            </a:r>
            <a:r>
              <a:rPr kumimoji="1"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给三个角</a:t>
            </a:r>
          </a:p>
        </p:txBody>
      </p:sp>
      <p:sp>
        <p:nvSpPr>
          <p:cNvPr id="25630" name="AutoShape 30"/>
          <p:cNvSpPr/>
          <p:nvPr/>
        </p:nvSpPr>
        <p:spPr bwMode="auto">
          <a:xfrm>
            <a:off x="1295400" y="2230437"/>
            <a:ext cx="457200" cy="1219200"/>
          </a:xfrm>
          <a:prstGeom prst="leftBrace">
            <a:avLst>
              <a:gd name="adj1" fmla="val 22222"/>
              <a:gd name="adj2" fmla="val 50000"/>
            </a:avLst>
          </a:prstGeom>
          <a:noFill/>
          <a:ln w="41275">
            <a:solidFill>
              <a:srgbClr val="FF00FF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5631" name="Rectangle 31"/>
          <p:cNvSpPr>
            <a:spLocks noChangeArrowheads="1"/>
          </p:cNvSpPr>
          <p:nvPr/>
        </p:nvSpPr>
        <p:spPr bwMode="auto">
          <a:xfrm>
            <a:off x="1752600" y="2687637"/>
            <a:ext cx="45720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都给边：</a:t>
            </a:r>
            <a:r>
              <a:rPr kumimoji="1"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给三条边</a:t>
            </a:r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1752600" y="3297238"/>
            <a:ext cx="38735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既给角，又给边：</a:t>
            </a:r>
            <a:endParaRPr kumimoji="1"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4606131" y="3723481"/>
            <a:ext cx="280828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给两条边，一个角</a:t>
            </a:r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4583906" y="3215480"/>
            <a:ext cx="273685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给一条边，两个角</a:t>
            </a:r>
          </a:p>
        </p:txBody>
      </p:sp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3669506" y="3291680"/>
            <a:ext cx="10795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1"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kumimoji="1"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25636" name="Text Box 36"/>
          <p:cNvSpPr txBox="1">
            <a:spLocks noChangeArrowheads="1"/>
          </p:cNvSpPr>
          <p:nvPr/>
        </p:nvSpPr>
        <p:spPr bwMode="auto">
          <a:xfrm>
            <a:off x="3669510" y="3723481"/>
            <a:ext cx="1008063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1"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kumimoji="1"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1000"/>
                                        <p:tgtEl>
                                          <p:spTgt spid="2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9" grpId="0" autoUpdateAnimBg="0"/>
      <p:bldP spid="25630" grpId="0" animBg="1"/>
      <p:bldP spid="25631" grpId="0" autoUpdateAnimBg="0"/>
      <p:bldP spid="25632" grpId="0" autoUpdateAnimBg="0"/>
      <p:bldP spid="25633" grpId="0"/>
      <p:bldP spid="25634" grpId="0"/>
      <p:bldP spid="25635" grpId="0"/>
      <p:bldP spid="256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 bwMode="auto">
          <a:xfrm>
            <a:off x="1031875" y="176215"/>
            <a:ext cx="1415772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0" dirty="0">
                <a:latin typeface="Times New Roman" panose="02020603050405020304"/>
                <a:ea typeface="微软雅黑" panose="020B0503020204020204" pitchFamily="34" charset="-122"/>
              </a:rPr>
              <a:t>活动探究</a:t>
            </a:r>
            <a:endParaRPr lang="en-US" altLang="zh-CN" sz="2400" b="1" kern="0" dirty="0">
              <a:latin typeface="Times New Roman" panose="02020603050405020304"/>
              <a:ea typeface="微软雅黑" panose="020B0503020204020204" pitchFamily="34" charset="-122"/>
            </a:endParaRPr>
          </a:p>
        </p:txBody>
      </p:sp>
      <p:grpSp>
        <p:nvGrpSpPr>
          <p:cNvPr id="27650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008" cy="519194"/>
          </a:xfrm>
        </p:grpSpPr>
        <p:sp>
          <p:nvSpPr>
            <p:cNvPr id="9" name="TextBox 8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7668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2766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651" name="标题 5"/>
          <p:cNvSpPr txBox="1"/>
          <p:nvPr/>
        </p:nvSpPr>
        <p:spPr bwMode="auto">
          <a:xfrm>
            <a:off x="2438400" y="742950"/>
            <a:ext cx="4648200" cy="5461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探究点二：三角形全等的条件（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SSS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27652" name="Rectangle 34"/>
          <p:cNvSpPr>
            <a:spLocks noChangeArrowheads="1"/>
          </p:cNvSpPr>
          <p:nvPr/>
        </p:nvSpPr>
        <p:spPr bwMode="auto">
          <a:xfrm>
            <a:off x="685801" y="1355726"/>
            <a:ext cx="1511952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给出三个角</a:t>
            </a:r>
          </a:p>
        </p:txBody>
      </p:sp>
      <p:sp>
        <p:nvSpPr>
          <p:cNvPr id="27653" name="Text Box 35"/>
          <p:cNvSpPr txBox="1">
            <a:spLocks noChangeArrowheads="1"/>
          </p:cNvSpPr>
          <p:nvPr/>
        </p:nvSpPr>
        <p:spPr bwMode="auto">
          <a:xfrm>
            <a:off x="685800" y="1966913"/>
            <a:ext cx="72390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已知一个三角形的三个内角 分别为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40</a:t>
            </a:r>
            <a:r>
              <a:rPr kumimoji="1" lang="en-US" altLang="zh-CN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60</a:t>
            </a:r>
            <a:r>
              <a:rPr kumimoji="1" lang="en-US" altLang="zh-CN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80</a:t>
            </a:r>
            <a:r>
              <a:rPr kumimoji="1" lang="en-US" altLang="zh-CN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，请画出这个</a:t>
            </a:r>
            <a:r>
              <a:rPr kumimoji="1"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</a:t>
            </a:r>
            <a:r>
              <a:rPr kumimoji="1"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kumimoji="1"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26660" name="Group 36"/>
          <p:cNvGrpSpPr/>
          <p:nvPr/>
        </p:nvGrpSpPr>
        <p:grpSpPr bwMode="auto">
          <a:xfrm>
            <a:off x="609604" y="3257551"/>
            <a:ext cx="1217613" cy="604838"/>
            <a:chOff x="624" y="1920"/>
            <a:chExt cx="1344" cy="720"/>
          </a:xfrm>
        </p:grpSpPr>
        <p:sp>
          <p:nvSpPr>
            <p:cNvPr id="27664" name="Line 37"/>
            <p:cNvSpPr>
              <a:spLocks noChangeShapeType="1"/>
            </p:cNvSpPr>
            <p:nvPr/>
          </p:nvSpPr>
          <p:spPr bwMode="auto">
            <a:xfrm>
              <a:off x="624" y="2640"/>
              <a:ext cx="134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5" name="Line 38"/>
            <p:cNvSpPr>
              <a:spLocks noChangeShapeType="1"/>
            </p:cNvSpPr>
            <p:nvPr/>
          </p:nvSpPr>
          <p:spPr bwMode="auto">
            <a:xfrm flipV="1">
              <a:off x="624" y="1920"/>
              <a:ext cx="864" cy="72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6" name="Line 39"/>
            <p:cNvSpPr>
              <a:spLocks noChangeShapeType="1"/>
            </p:cNvSpPr>
            <p:nvPr/>
          </p:nvSpPr>
          <p:spPr bwMode="auto">
            <a:xfrm>
              <a:off x="1488" y="1920"/>
              <a:ext cx="480" cy="72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6664" name="Group 40"/>
          <p:cNvGrpSpPr/>
          <p:nvPr/>
        </p:nvGrpSpPr>
        <p:grpSpPr bwMode="auto">
          <a:xfrm>
            <a:off x="2514604" y="2724151"/>
            <a:ext cx="2479675" cy="1244600"/>
            <a:chOff x="624" y="1920"/>
            <a:chExt cx="1344" cy="720"/>
          </a:xfrm>
        </p:grpSpPr>
        <p:sp>
          <p:nvSpPr>
            <p:cNvPr id="27661" name="Line 41"/>
            <p:cNvSpPr>
              <a:spLocks noChangeShapeType="1"/>
            </p:cNvSpPr>
            <p:nvPr/>
          </p:nvSpPr>
          <p:spPr bwMode="auto">
            <a:xfrm>
              <a:off x="624" y="2640"/>
              <a:ext cx="1344" cy="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2" name="Line 42"/>
            <p:cNvSpPr>
              <a:spLocks noChangeShapeType="1"/>
            </p:cNvSpPr>
            <p:nvPr/>
          </p:nvSpPr>
          <p:spPr bwMode="auto">
            <a:xfrm flipV="1">
              <a:off x="624" y="1920"/>
              <a:ext cx="864" cy="72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3" name="Line 43"/>
            <p:cNvSpPr>
              <a:spLocks noChangeShapeType="1"/>
            </p:cNvSpPr>
            <p:nvPr/>
          </p:nvSpPr>
          <p:spPr bwMode="auto">
            <a:xfrm>
              <a:off x="1488" y="1920"/>
              <a:ext cx="480" cy="72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6668" name="Text Box 44"/>
          <p:cNvSpPr txBox="1">
            <a:spLocks noChangeArrowheads="1"/>
          </p:cNvSpPr>
          <p:nvPr/>
        </p:nvSpPr>
        <p:spPr bwMode="auto">
          <a:xfrm>
            <a:off x="533400" y="4248151"/>
            <a:ext cx="54864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结论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：三个内角对应相等的两个三角形不一定全等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26669" name="Group 45"/>
          <p:cNvGrpSpPr/>
          <p:nvPr/>
        </p:nvGrpSpPr>
        <p:grpSpPr bwMode="auto">
          <a:xfrm>
            <a:off x="5410200" y="2343150"/>
            <a:ext cx="3200400" cy="1676400"/>
            <a:chOff x="624" y="1920"/>
            <a:chExt cx="1344" cy="720"/>
          </a:xfrm>
        </p:grpSpPr>
        <p:sp>
          <p:nvSpPr>
            <p:cNvPr id="27658" name="Line 46"/>
            <p:cNvSpPr>
              <a:spLocks noChangeShapeType="1"/>
            </p:cNvSpPr>
            <p:nvPr/>
          </p:nvSpPr>
          <p:spPr bwMode="auto">
            <a:xfrm>
              <a:off x="624" y="2640"/>
              <a:ext cx="1344" cy="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59" name="Line 47"/>
            <p:cNvSpPr>
              <a:spLocks noChangeShapeType="1"/>
            </p:cNvSpPr>
            <p:nvPr/>
          </p:nvSpPr>
          <p:spPr bwMode="auto">
            <a:xfrm flipV="1">
              <a:off x="624" y="1920"/>
              <a:ext cx="864" cy="72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0" name="Line 48"/>
            <p:cNvSpPr>
              <a:spLocks noChangeShapeType="1"/>
            </p:cNvSpPr>
            <p:nvPr/>
          </p:nvSpPr>
          <p:spPr bwMode="auto">
            <a:xfrm>
              <a:off x="1488" y="1920"/>
              <a:ext cx="480" cy="72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6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6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 bwMode="auto">
          <a:xfrm>
            <a:off x="1031875" y="176215"/>
            <a:ext cx="1415772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0" dirty="0">
                <a:latin typeface="Times New Roman" panose="02020603050405020304"/>
                <a:ea typeface="微软雅黑" panose="020B0503020204020204" pitchFamily="34" charset="-122"/>
              </a:rPr>
              <a:t>活动探究</a:t>
            </a:r>
            <a:endParaRPr lang="en-US" altLang="zh-CN" sz="2400" b="1" kern="0" dirty="0">
              <a:latin typeface="Times New Roman" panose="02020603050405020304"/>
              <a:ea typeface="微软雅黑" panose="020B0503020204020204" pitchFamily="34" charset="-122"/>
            </a:endParaRPr>
          </a:p>
        </p:txBody>
      </p:sp>
      <p:grpSp>
        <p:nvGrpSpPr>
          <p:cNvPr id="28674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008" cy="519194"/>
          </a:xfrm>
        </p:grpSpPr>
        <p:sp>
          <p:nvSpPr>
            <p:cNvPr id="9" name="TextBox 8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868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2868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675" name="Rectangle 25"/>
          <p:cNvSpPr>
            <a:spLocks noChangeArrowheads="1"/>
          </p:cNvSpPr>
          <p:nvPr/>
        </p:nvSpPr>
        <p:spPr bwMode="auto">
          <a:xfrm>
            <a:off x="1066801" y="1279526"/>
            <a:ext cx="1511952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给出三条边</a:t>
            </a:r>
          </a:p>
        </p:txBody>
      </p:sp>
      <p:sp>
        <p:nvSpPr>
          <p:cNvPr id="28676" name="标题 5"/>
          <p:cNvSpPr txBox="1"/>
          <p:nvPr/>
        </p:nvSpPr>
        <p:spPr bwMode="auto">
          <a:xfrm>
            <a:off x="2438400" y="742950"/>
            <a:ext cx="4648200" cy="5461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探究点二：三角形全等的条件（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SSS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28677" name="Rectangle 27"/>
          <p:cNvSpPr>
            <a:spLocks noChangeArrowheads="1"/>
          </p:cNvSpPr>
          <p:nvPr/>
        </p:nvSpPr>
        <p:spPr bwMode="auto">
          <a:xfrm>
            <a:off x="1030014" y="1825625"/>
            <a:ext cx="67818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已知三角形的三条边分 别为</a:t>
            </a:r>
            <a:r>
              <a:rPr kumimoji="1"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4cm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kumimoji="1"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5cm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kumimoji="1"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7cm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，请画出这个</a:t>
            </a:r>
            <a:r>
              <a:rPr kumimoji="1"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</a:t>
            </a:r>
            <a:r>
              <a:rPr kumimoji="1"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kumimoji="1"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7680" name="Rectangle 32"/>
          <p:cNvSpPr>
            <a:spLocks noChangeArrowheads="1"/>
          </p:cNvSpPr>
          <p:nvPr/>
        </p:nvSpPr>
        <p:spPr bwMode="auto">
          <a:xfrm>
            <a:off x="2092325" y="4262438"/>
            <a:ext cx="648335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三边对应相等的两个三角形全等，简写为“边边边”或“</a:t>
            </a:r>
            <a:r>
              <a:rPr kumimoji="1"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SSS”</a:t>
            </a:r>
          </a:p>
        </p:txBody>
      </p:sp>
      <p:pic>
        <p:nvPicPr>
          <p:cNvPr id="27682" name="Picture 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2647952"/>
            <a:ext cx="27432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83" name="Picture 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2636840"/>
            <a:ext cx="27432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84" name="Picture 3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2647950"/>
            <a:ext cx="27432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85" name="Rectangle 37"/>
          <p:cNvSpPr>
            <a:spLocks noChangeArrowheads="1"/>
          </p:cNvSpPr>
          <p:nvPr/>
        </p:nvSpPr>
        <p:spPr bwMode="auto">
          <a:xfrm>
            <a:off x="685800" y="4251326"/>
            <a:ext cx="156966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边边边公理：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7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7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7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7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80" grpId="0" build="p" autoUpdateAnimBg="0"/>
      <p:bldP spid="2768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 bwMode="auto">
          <a:xfrm>
            <a:off x="1031875" y="176215"/>
            <a:ext cx="1415772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0" dirty="0">
                <a:latin typeface="Times New Roman" panose="02020603050405020304"/>
                <a:ea typeface="微软雅黑" panose="020B0503020204020204" pitchFamily="34" charset="-122"/>
              </a:rPr>
              <a:t>活动探究</a:t>
            </a:r>
            <a:endParaRPr lang="en-US" altLang="zh-CN" sz="2400" b="1" kern="0" dirty="0">
              <a:latin typeface="Times New Roman" panose="02020603050405020304"/>
              <a:ea typeface="微软雅黑" panose="020B0503020204020204" pitchFamily="34" charset="-122"/>
            </a:endParaRPr>
          </a:p>
        </p:txBody>
      </p:sp>
      <p:grpSp>
        <p:nvGrpSpPr>
          <p:cNvPr id="29698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008" cy="519194"/>
          </a:xfrm>
        </p:grpSpPr>
        <p:sp>
          <p:nvSpPr>
            <p:cNvPr id="9" name="TextBox 8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9738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2973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9699" name="标题 5"/>
          <p:cNvSpPr txBox="1"/>
          <p:nvPr/>
        </p:nvSpPr>
        <p:spPr bwMode="auto">
          <a:xfrm>
            <a:off x="2438400" y="742950"/>
            <a:ext cx="4648200" cy="5461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探究点二：三角形全等的条件（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SSS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1215329" y="3512168"/>
            <a:ext cx="1084015" cy="369332"/>
          </a:xfrm>
          <a:prstGeom prst="rect">
            <a:avLst/>
          </a:prstGeom>
          <a:noFill/>
          <a:ln w="57150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A’B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’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1233976" y="3978397"/>
            <a:ext cx="1083951" cy="369332"/>
          </a:xfrm>
          <a:prstGeom prst="rect">
            <a:avLst/>
          </a:prstGeom>
          <a:noFill/>
          <a:ln w="57150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BC=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B’C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’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1171608" y="4520464"/>
            <a:ext cx="1084015" cy="369332"/>
          </a:xfrm>
          <a:prstGeom prst="rect">
            <a:avLst/>
          </a:prstGeom>
          <a:noFill/>
          <a:ln w="57150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AC=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A’C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’</a:t>
            </a:r>
          </a:p>
        </p:txBody>
      </p:sp>
      <p:sp>
        <p:nvSpPr>
          <p:cNvPr id="63493" name="AutoShape 5"/>
          <p:cNvSpPr/>
          <p:nvPr/>
        </p:nvSpPr>
        <p:spPr bwMode="auto">
          <a:xfrm>
            <a:off x="1059754" y="3661233"/>
            <a:ext cx="155575" cy="1079500"/>
          </a:xfrm>
          <a:prstGeom prst="leftBrace">
            <a:avLst>
              <a:gd name="adj1" fmla="val 57823"/>
              <a:gd name="adj2" fmla="val 50000"/>
            </a:avLst>
          </a:prstGeom>
          <a:noFill/>
          <a:ln w="38100">
            <a:solidFill>
              <a:schemeClr val="tx1"/>
            </a:solidFill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5037883" y="4027240"/>
            <a:ext cx="1873250" cy="369332"/>
          </a:xfrm>
          <a:prstGeom prst="rect">
            <a:avLst/>
          </a:prstGeom>
          <a:noFill/>
          <a:ln w="57150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1"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SSS</a:t>
            </a:r>
            <a:r>
              <a:rPr kumimoji="1"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</p:txBody>
      </p:sp>
      <p:grpSp>
        <p:nvGrpSpPr>
          <p:cNvPr id="29705" name="Group 7"/>
          <p:cNvGrpSpPr/>
          <p:nvPr/>
        </p:nvGrpSpPr>
        <p:grpSpPr bwMode="auto">
          <a:xfrm>
            <a:off x="914400" y="1428751"/>
            <a:ext cx="6629400" cy="1661328"/>
            <a:chOff x="385" y="1026"/>
            <a:chExt cx="4512" cy="1194"/>
          </a:xfrm>
        </p:grpSpPr>
        <p:sp>
          <p:nvSpPr>
            <p:cNvPr id="29711" name="Line 8"/>
            <p:cNvSpPr>
              <a:spLocks noChangeShapeType="1"/>
            </p:cNvSpPr>
            <p:nvPr/>
          </p:nvSpPr>
          <p:spPr bwMode="auto">
            <a:xfrm flipH="1">
              <a:off x="3009" y="1259"/>
              <a:ext cx="413" cy="68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12" name="Line 9"/>
            <p:cNvSpPr>
              <a:spLocks noChangeShapeType="1"/>
            </p:cNvSpPr>
            <p:nvPr/>
          </p:nvSpPr>
          <p:spPr bwMode="auto">
            <a:xfrm>
              <a:off x="3007" y="1942"/>
              <a:ext cx="134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13" name="Line 10"/>
            <p:cNvSpPr>
              <a:spLocks noChangeShapeType="1"/>
            </p:cNvSpPr>
            <p:nvPr/>
          </p:nvSpPr>
          <p:spPr bwMode="auto">
            <a:xfrm>
              <a:off x="3419" y="1253"/>
              <a:ext cx="929" cy="68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14" name="Text Box 11"/>
            <p:cNvSpPr txBox="1">
              <a:spLocks noChangeArrowheads="1"/>
            </p:cNvSpPr>
            <p:nvPr/>
          </p:nvSpPr>
          <p:spPr bwMode="auto">
            <a:xfrm>
              <a:off x="3267" y="1026"/>
              <a:ext cx="391" cy="33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/>
                <a:t>A’</a:t>
              </a:r>
            </a:p>
          </p:txBody>
        </p:sp>
        <p:sp>
          <p:nvSpPr>
            <p:cNvPr id="29715" name="Text Box 12"/>
            <p:cNvSpPr txBox="1">
              <a:spLocks noChangeArrowheads="1"/>
            </p:cNvSpPr>
            <p:nvPr/>
          </p:nvSpPr>
          <p:spPr bwMode="auto">
            <a:xfrm>
              <a:off x="2744" y="1843"/>
              <a:ext cx="455" cy="33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/>
                <a:t>B’</a:t>
              </a:r>
            </a:p>
          </p:txBody>
        </p:sp>
        <p:sp>
          <p:nvSpPr>
            <p:cNvPr id="29716" name="Text Box 13"/>
            <p:cNvSpPr txBox="1">
              <a:spLocks noChangeArrowheads="1"/>
            </p:cNvSpPr>
            <p:nvPr/>
          </p:nvSpPr>
          <p:spPr bwMode="auto">
            <a:xfrm>
              <a:off x="4332" y="1843"/>
              <a:ext cx="565" cy="33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/>
                <a:t>C’</a:t>
              </a:r>
            </a:p>
          </p:txBody>
        </p:sp>
        <p:sp>
          <p:nvSpPr>
            <p:cNvPr id="29717" name="Line 14"/>
            <p:cNvSpPr>
              <a:spLocks noChangeShapeType="1"/>
            </p:cNvSpPr>
            <p:nvPr/>
          </p:nvSpPr>
          <p:spPr bwMode="auto">
            <a:xfrm>
              <a:off x="3152" y="1570"/>
              <a:ext cx="208" cy="96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</a:ln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29718" name="Line 15"/>
            <p:cNvSpPr>
              <a:spLocks noChangeShapeType="1"/>
            </p:cNvSpPr>
            <p:nvPr/>
          </p:nvSpPr>
          <p:spPr bwMode="auto">
            <a:xfrm flipH="1">
              <a:off x="3824" y="1483"/>
              <a:ext cx="156" cy="144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</a:ln>
          </p:spPr>
          <p:txBody>
            <a:bodyPr wrap="none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19" name="Line 16"/>
            <p:cNvSpPr>
              <a:spLocks noChangeShapeType="1"/>
            </p:cNvSpPr>
            <p:nvPr/>
          </p:nvSpPr>
          <p:spPr bwMode="auto">
            <a:xfrm flipH="1">
              <a:off x="3876" y="1531"/>
              <a:ext cx="156" cy="144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</a:ln>
          </p:spPr>
          <p:txBody>
            <a:bodyPr wrap="none"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29720" name="Group 17"/>
            <p:cNvGrpSpPr/>
            <p:nvPr/>
          </p:nvGrpSpPr>
          <p:grpSpPr bwMode="auto">
            <a:xfrm>
              <a:off x="385" y="1071"/>
              <a:ext cx="2130" cy="1149"/>
              <a:chOff x="385" y="1071"/>
              <a:chExt cx="2130" cy="1149"/>
            </a:xfrm>
          </p:grpSpPr>
          <p:grpSp>
            <p:nvGrpSpPr>
              <p:cNvPr id="29724" name="Group 18"/>
              <p:cNvGrpSpPr/>
              <p:nvPr/>
            </p:nvGrpSpPr>
            <p:grpSpPr bwMode="auto">
              <a:xfrm>
                <a:off x="385" y="1071"/>
                <a:ext cx="2130" cy="1149"/>
                <a:chOff x="839" y="2341"/>
                <a:chExt cx="2223" cy="1149"/>
              </a:xfrm>
            </p:grpSpPr>
            <p:sp>
              <p:nvSpPr>
                <p:cNvPr id="29731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1069" y="2574"/>
                  <a:ext cx="431" cy="689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732" name="Line 20"/>
                <p:cNvSpPr>
                  <a:spLocks noChangeShapeType="1"/>
                </p:cNvSpPr>
                <p:nvPr/>
              </p:nvSpPr>
              <p:spPr bwMode="auto">
                <a:xfrm>
                  <a:off x="1066" y="3257"/>
                  <a:ext cx="1400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733" name="Line 21"/>
                <p:cNvSpPr>
                  <a:spLocks noChangeShapeType="1"/>
                </p:cNvSpPr>
                <p:nvPr/>
              </p:nvSpPr>
              <p:spPr bwMode="auto">
                <a:xfrm>
                  <a:off x="1497" y="2568"/>
                  <a:ext cx="969" cy="689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734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338" y="2341"/>
                  <a:ext cx="408" cy="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400" b="1"/>
                    <a:t>A</a:t>
                  </a:r>
                </a:p>
              </p:txBody>
            </p:sp>
            <p:sp>
              <p:nvSpPr>
                <p:cNvPr id="2973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839" y="3158"/>
                  <a:ext cx="317" cy="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400" b="1"/>
                    <a:t>B</a:t>
                  </a:r>
                </a:p>
              </p:txBody>
            </p:sp>
            <p:sp>
              <p:nvSpPr>
                <p:cNvPr id="2973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472" y="3157"/>
                  <a:ext cx="590" cy="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400" b="1"/>
                    <a:t>C</a:t>
                  </a:r>
                </a:p>
              </p:txBody>
            </p:sp>
          </p:grpSp>
          <p:sp>
            <p:nvSpPr>
              <p:cNvPr id="29725" name="Line 25"/>
              <p:cNvSpPr>
                <a:spLocks noChangeShapeType="1"/>
              </p:cNvSpPr>
              <p:nvPr/>
            </p:nvSpPr>
            <p:spPr bwMode="auto">
              <a:xfrm>
                <a:off x="748" y="1525"/>
                <a:ext cx="156" cy="96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</a:ln>
            </p:spPr>
            <p:txBody>
              <a:bodyPr wrap="none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9726" name="Line 26"/>
              <p:cNvSpPr>
                <a:spLocks noChangeShapeType="1"/>
              </p:cNvSpPr>
              <p:nvPr/>
            </p:nvSpPr>
            <p:spPr bwMode="auto">
              <a:xfrm flipH="1">
                <a:off x="1432" y="1531"/>
                <a:ext cx="156" cy="144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</a:ln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9727" name="Line 27"/>
              <p:cNvSpPr>
                <a:spLocks noChangeShapeType="1"/>
              </p:cNvSpPr>
              <p:nvPr/>
            </p:nvSpPr>
            <p:spPr bwMode="auto">
              <a:xfrm flipH="1">
                <a:off x="1484" y="1579"/>
                <a:ext cx="156" cy="144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</a:ln>
            </p:spPr>
            <p:txBody>
              <a:bodyPr wrap="none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9728" name="Line 28"/>
              <p:cNvSpPr>
                <a:spLocks noChangeShapeType="1"/>
              </p:cNvSpPr>
              <p:nvPr/>
            </p:nvSpPr>
            <p:spPr bwMode="auto">
              <a:xfrm>
                <a:off x="1224" y="1963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</a:ln>
            </p:spPr>
            <p:txBody>
              <a:bodyPr wrap="none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9729" name="Line 29"/>
              <p:cNvSpPr>
                <a:spLocks noChangeShapeType="1"/>
              </p:cNvSpPr>
              <p:nvPr/>
            </p:nvSpPr>
            <p:spPr bwMode="auto">
              <a:xfrm>
                <a:off x="1276" y="1963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</a:ln>
            </p:spPr>
            <p:txBody>
              <a:bodyPr wrap="none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9730" name="Line 30"/>
              <p:cNvSpPr>
                <a:spLocks noChangeShapeType="1"/>
              </p:cNvSpPr>
              <p:nvPr/>
            </p:nvSpPr>
            <p:spPr bwMode="auto">
              <a:xfrm>
                <a:off x="1328" y="1963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</a:ln>
            </p:spPr>
            <p:txBody>
              <a:bodyPr wrap="none">
                <a:sp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29721" name="Line 31"/>
            <p:cNvSpPr>
              <a:spLocks noChangeShapeType="1"/>
            </p:cNvSpPr>
            <p:nvPr/>
          </p:nvSpPr>
          <p:spPr bwMode="auto">
            <a:xfrm>
              <a:off x="3668" y="1915"/>
              <a:ext cx="0" cy="144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</a:ln>
          </p:spPr>
          <p:txBody>
            <a:bodyPr wrap="none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22" name="Line 32"/>
            <p:cNvSpPr>
              <a:spLocks noChangeShapeType="1"/>
            </p:cNvSpPr>
            <p:nvPr/>
          </p:nvSpPr>
          <p:spPr bwMode="auto">
            <a:xfrm>
              <a:off x="3720" y="1915"/>
              <a:ext cx="0" cy="144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</a:ln>
          </p:spPr>
          <p:txBody>
            <a:bodyPr wrap="none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23" name="Line 33"/>
            <p:cNvSpPr>
              <a:spLocks noChangeShapeType="1"/>
            </p:cNvSpPr>
            <p:nvPr/>
          </p:nvSpPr>
          <p:spPr bwMode="auto">
            <a:xfrm>
              <a:off x="3772" y="1915"/>
              <a:ext cx="0" cy="144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</a:ln>
          </p:spPr>
          <p:txBody>
            <a:bodyPr wrap="none"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63522" name="Text Box 34"/>
          <p:cNvSpPr txBox="1">
            <a:spLocks noChangeArrowheads="1"/>
          </p:cNvSpPr>
          <p:nvPr/>
        </p:nvSpPr>
        <p:spPr bwMode="auto">
          <a:xfrm>
            <a:off x="838200" y="1123950"/>
            <a:ext cx="1569660" cy="369332"/>
          </a:xfrm>
          <a:prstGeom prst="rect">
            <a:avLst/>
          </a:prstGeom>
          <a:noFill/>
          <a:ln w="57150">
            <a:noFill/>
            <a:miter lim="800000"/>
          </a:ln>
          <a:effectLst>
            <a:outerShdw dist="35921" dir="2700000" sy="50000" kx="2115830" algn="bl" rotWithShape="0">
              <a:schemeClr val="bg2">
                <a:alpha val="8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数学表达式：</a:t>
            </a:r>
          </a:p>
        </p:txBody>
      </p:sp>
      <p:sp>
        <p:nvSpPr>
          <p:cNvPr id="63523" name="Text Box 35"/>
          <p:cNvSpPr txBox="1">
            <a:spLocks noChangeArrowheads="1"/>
          </p:cNvSpPr>
          <p:nvPr/>
        </p:nvSpPr>
        <p:spPr bwMode="auto">
          <a:xfrm>
            <a:off x="1048287" y="3119356"/>
            <a:ext cx="22860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和△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A'B'C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'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</a:t>
            </a:r>
          </a:p>
        </p:txBody>
      </p:sp>
      <p:grpSp>
        <p:nvGrpSpPr>
          <p:cNvPr id="43064" name="Group 56"/>
          <p:cNvGrpSpPr/>
          <p:nvPr/>
        </p:nvGrpSpPr>
        <p:grpSpPr bwMode="auto">
          <a:xfrm>
            <a:off x="2841427" y="4018902"/>
            <a:ext cx="3681413" cy="385763"/>
            <a:chOff x="2064" y="2330"/>
            <a:chExt cx="2319" cy="243"/>
          </a:xfrm>
        </p:grpSpPr>
        <p:sp>
          <p:nvSpPr>
            <p:cNvPr id="29709" name="Text Box 36"/>
            <p:cNvSpPr txBox="1">
              <a:spLocks noChangeArrowheads="1"/>
            </p:cNvSpPr>
            <p:nvPr/>
          </p:nvSpPr>
          <p:spPr bwMode="auto">
            <a:xfrm>
              <a:off x="2463" y="2330"/>
              <a:ext cx="1920" cy="2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△ABC ≌△</a:t>
              </a:r>
              <a:r>
                <a:rPr lang="en-US" altLang="zh-CN" dirty="0" err="1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A'B'C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'</a:t>
              </a:r>
            </a:p>
          </p:txBody>
        </p:sp>
        <p:sp>
          <p:nvSpPr>
            <p:cNvPr id="29710" name="Text Box 39"/>
            <p:cNvSpPr txBox="1">
              <a:spLocks noChangeArrowheads="1"/>
            </p:cNvSpPr>
            <p:nvPr/>
          </p:nvSpPr>
          <p:spPr bwMode="auto">
            <a:xfrm>
              <a:off x="2064" y="2340"/>
              <a:ext cx="672" cy="2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所以：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3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autoUpdateAnimBg="0"/>
      <p:bldP spid="63491" grpId="0" autoUpdateAnimBg="0"/>
      <p:bldP spid="63492" grpId="0" autoUpdateAnimBg="0"/>
      <p:bldP spid="63493" grpId="0" animBg="1"/>
      <p:bldP spid="63494" grpId="0" autoUpdateAnimBg="0"/>
      <p:bldP spid="6352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 bwMode="auto">
          <a:xfrm>
            <a:off x="990604" y="3028950"/>
            <a:ext cx="1965325" cy="1995488"/>
            <a:chOff x="657" y="2024"/>
            <a:chExt cx="1950" cy="1950"/>
          </a:xfrm>
        </p:grpSpPr>
        <p:sp>
          <p:nvSpPr>
            <p:cNvPr id="30746" name="AutoShape 5"/>
            <p:cNvSpPr>
              <a:spLocks noChangeArrowheads="1"/>
            </p:cNvSpPr>
            <p:nvPr/>
          </p:nvSpPr>
          <p:spPr bwMode="auto">
            <a:xfrm>
              <a:off x="657" y="3612"/>
              <a:ext cx="1950" cy="46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47" name="AutoShape 6"/>
            <p:cNvSpPr>
              <a:spLocks noChangeArrowheads="1"/>
            </p:cNvSpPr>
            <p:nvPr/>
          </p:nvSpPr>
          <p:spPr bwMode="auto">
            <a:xfrm rot="-7657994">
              <a:off x="1020" y="2976"/>
              <a:ext cx="1950" cy="46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rot="10800000" wrap="none" anchor="ctr"/>
            <a:lstStyle/>
            <a:p>
              <a:endParaRPr lang="zh-CN" altLang="en-US"/>
            </a:p>
          </p:txBody>
        </p:sp>
        <p:sp>
          <p:nvSpPr>
            <p:cNvPr id="30748" name="AutoShape 7"/>
            <p:cNvSpPr>
              <a:spLocks noChangeArrowheads="1"/>
            </p:cNvSpPr>
            <p:nvPr/>
          </p:nvSpPr>
          <p:spPr bwMode="auto">
            <a:xfrm rot="7336539">
              <a:off x="340" y="2983"/>
              <a:ext cx="1859" cy="45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49" name="Oval 8"/>
            <p:cNvSpPr>
              <a:spLocks noChangeArrowheads="1"/>
            </p:cNvSpPr>
            <p:nvPr/>
          </p:nvSpPr>
          <p:spPr bwMode="auto">
            <a:xfrm>
              <a:off x="839" y="3612"/>
              <a:ext cx="46" cy="45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50" name="Oval 9"/>
            <p:cNvSpPr>
              <a:spLocks noChangeArrowheads="1"/>
            </p:cNvSpPr>
            <p:nvPr/>
          </p:nvSpPr>
          <p:spPr bwMode="auto">
            <a:xfrm>
              <a:off x="2471" y="3612"/>
              <a:ext cx="46" cy="45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51" name="Oval 10"/>
            <p:cNvSpPr>
              <a:spLocks noChangeArrowheads="1"/>
            </p:cNvSpPr>
            <p:nvPr/>
          </p:nvSpPr>
          <p:spPr bwMode="auto">
            <a:xfrm>
              <a:off x="1565" y="2478"/>
              <a:ext cx="46" cy="45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" name="Group 11"/>
          <p:cNvGrpSpPr/>
          <p:nvPr/>
        </p:nvGrpSpPr>
        <p:grpSpPr bwMode="auto">
          <a:xfrm>
            <a:off x="5105400" y="3257550"/>
            <a:ext cx="2057400" cy="1581150"/>
            <a:chOff x="3243" y="2296"/>
            <a:chExt cx="2041" cy="1546"/>
          </a:xfrm>
        </p:grpSpPr>
        <p:sp>
          <p:nvSpPr>
            <p:cNvPr id="30738" name="AutoShape 12"/>
            <p:cNvSpPr>
              <a:spLocks noChangeArrowheads="1"/>
            </p:cNvSpPr>
            <p:nvPr/>
          </p:nvSpPr>
          <p:spPr bwMode="auto">
            <a:xfrm>
              <a:off x="3243" y="3566"/>
              <a:ext cx="1905" cy="46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39" name="AutoShape 13"/>
            <p:cNvSpPr>
              <a:spLocks noChangeArrowheads="1"/>
            </p:cNvSpPr>
            <p:nvPr/>
          </p:nvSpPr>
          <p:spPr bwMode="auto">
            <a:xfrm rot="17852040" flipH="1">
              <a:off x="3083" y="3047"/>
              <a:ext cx="1546" cy="44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30740" name="AutoShape 14"/>
            <p:cNvSpPr>
              <a:spLocks noChangeArrowheads="1"/>
            </p:cNvSpPr>
            <p:nvPr/>
          </p:nvSpPr>
          <p:spPr bwMode="auto">
            <a:xfrm rot="-4598004">
              <a:off x="4172" y="3110"/>
              <a:ext cx="1407" cy="46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30741" name="AutoShape 15"/>
            <p:cNvSpPr>
              <a:spLocks noChangeArrowheads="1"/>
            </p:cNvSpPr>
            <p:nvPr/>
          </p:nvSpPr>
          <p:spPr bwMode="auto">
            <a:xfrm>
              <a:off x="3696" y="2614"/>
              <a:ext cx="1588" cy="45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42" name="Oval 16"/>
            <p:cNvSpPr>
              <a:spLocks noChangeArrowheads="1"/>
            </p:cNvSpPr>
            <p:nvPr/>
          </p:nvSpPr>
          <p:spPr bwMode="auto">
            <a:xfrm>
              <a:off x="3560" y="3566"/>
              <a:ext cx="46" cy="46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43" name="Oval 17"/>
            <p:cNvSpPr>
              <a:spLocks noChangeArrowheads="1"/>
            </p:cNvSpPr>
            <p:nvPr/>
          </p:nvSpPr>
          <p:spPr bwMode="auto">
            <a:xfrm>
              <a:off x="4739" y="3566"/>
              <a:ext cx="46" cy="46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44" name="Oval 18"/>
            <p:cNvSpPr>
              <a:spLocks noChangeArrowheads="1"/>
            </p:cNvSpPr>
            <p:nvPr/>
          </p:nvSpPr>
          <p:spPr bwMode="auto">
            <a:xfrm>
              <a:off x="4059" y="2613"/>
              <a:ext cx="46" cy="46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45" name="Oval 19"/>
            <p:cNvSpPr>
              <a:spLocks noChangeArrowheads="1"/>
            </p:cNvSpPr>
            <p:nvPr/>
          </p:nvSpPr>
          <p:spPr bwMode="auto">
            <a:xfrm>
              <a:off x="4966" y="2614"/>
              <a:ext cx="46" cy="46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4" name="Group 20"/>
          <p:cNvGrpSpPr/>
          <p:nvPr/>
        </p:nvGrpSpPr>
        <p:grpSpPr bwMode="auto">
          <a:xfrm>
            <a:off x="5105400" y="3257550"/>
            <a:ext cx="1919288" cy="1581150"/>
            <a:chOff x="2245" y="73"/>
            <a:chExt cx="1905" cy="1546"/>
          </a:xfrm>
        </p:grpSpPr>
        <p:sp>
          <p:nvSpPr>
            <p:cNvPr id="30730" name="AutoShape 21"/>
            <p:cNvSpPr>
              <a:spLocks noChangeArrowheads="1"/>
            </p:cNvSpPr>
            <p:nvPr/>
          </p:nvSpPr>
          <p:spPr bwMode="auto">
            <a:xfrm>
              <a:off x="2245" y="1343"/>
              <a:ext cx="1905" cy="46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31" name="AutoShape 22"/>
            <p:cNvSpPr>
              <a:spLocks noChangeArrowheads="1"/>
            </p:cNvSpPr>
            <p:nvPr/>
          </p:nvSpPr>
          <p:spPr bwMode="auto">
            <a:xfrm rot="15915502" flipH="1">
              <a:off x="1766" y="824"/>
              <a:ext cx="1546" cy="44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30732" name="AutoShape 23"/>
            <p:cNvSpPr>
              <a:spLocks noChangeArrowheads="1"/>
            </p:cNvSpPr>
            <p:nvPr/>
          </p:nvSpPr>
          <p:spPr bwMode="auto">
            <a:xfrm rot="-5946365">
              <a:off x="2970" y="845"/>
              <a:ext cx="1407" cy="46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30733" name="AutoShape 24"/>
            <p:cNvSpPr>
              <a:spLocks noChangeArrowheads="1"/>
            </p:cNvSpPr>
            <p:nvPr/>
          </p:nvSpPr>
          <p:spPr bwMode="auto">
            <a:xfrm>
              <a:off x="2290" y="527"/>
              <a:ext cx="1588" cy="45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34" name="Oval 25"/>
            <p:cNvSpPr>
              <a:spLocks noChangeArrowheads="1"/>
            </p:cNvSpPr>
            <p:nvPr/>
          </p:nvSpPr>
          <p:spPr bwMode="auto">
            <a:xfrm>
              <a:off x="2562" y="1343"/>
              <a:ext cx="46" cy="46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35" name="Oval 26"/>
            <p:cNvSpPr>
              <a:spLocks noChangeArrowheads="1"/>
            </p:cNvSpPr>
            <p:nvPr/>
          </p:nvSpPr>
          <p:spPr bwMode="auto">
            <a:xfrm>
              <a:off x="3741" y="1343"/>
              <a:ext cx="46" cy="46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36" name="Oval 27"/>
            <p:cNvSpPr>
              <a:spLocks noChangeArrowheads="1"/>
            </p:cNvSpPr>
            <p:nvPr/>
          </p:nvSpPr>
          <p:spPr bwMode="auto">
            <a:xfrm>
              <a:off x="2472" y="527"/>
              <a:ext cx="46" cy="46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37" name="Oval 28"/>
            <p:cNvSpPr>
              <a:spLocks noChangeArrowheads="1"/>
            </p:cNvSpPr>
            <p:nvPr/>
          </p:nvSpPr>
          <p:spPr bwMode="auto">
            <a:xfrm>
              <a:off x="3605" y="526"/>
              <a:ext cx="46" cy="46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0725" name="Text Box 29"/>
          <p:cNvSpPr txBox="1">
            <a:spLocks noChangeArrowheads="1"/>
          </p:cNvSpPr>
          <p:nvPr/>
        </p:nvSpPr>
        <p:spPr bwMode="auto">
          <a:xfrm>
            <a:off x="533400" y="696758"/>
            <a:ext cx="30432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准备几根硬纸条</a:t>
            </a:r>
          </a:p>
        </p:txBody>
      </p:sp>
      <p:sp>
        <p:nvSpPr>
          <p:cNvPr id="30726" name="Text Box 30"/>
          <p:cNvSpPr txBox="1">
            <a:spLocks noChangeArrowheads="1"/>
          </p:cNvSpPr>
          <p:nvPr/>
        </p:nvSpPr>
        <p:spPr bwMode="auto">
          <a:xfrm>
            <a:off x="457200" y="1154572"/>
            <a:ext cx="85344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1"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kumimoji="1"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）取出三根硬纸条钉成一个三角形，你能拉动其中两边，使这个三角形的形状发生变化吗？</a:t>
            </a:r>
          </a:p>
        </p:txBody>
      </p:sp>
      <p:sp>
        <p:nvSpPr>
          <p:cNvPr id="36895" name="Text Box 31"/>
          <p:cNvSpPr txBox="1">
            <a:spLocks noChangeArrowheads="1"/>
          </p:cNvSpPr>
          <p:nvPr/>
        </p:nvSpPr>
        <p:spPr bwMode="auto">
          <a:xfrm>
            <a:off x="495300" y="1670163"/>
            <a:ext cx="8458200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1"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）取出四根硬纸条钉成一个四边形，拉动其中两边，这个四边形的形状改变了吗？钉成 一个五边形，又会怎么样？</a:t>
            </a:r>
          </a:p>
        </p:txBody>
      </p:sp>
      <p:sp>
        <p:nvSpPr>
          <p:cNvPr id="36896" name="Text Box 32"/>
          <p:cNvSpPr txBox="1">
            <a:spLocks noChangeArrowheads="1"/>
          </p:cNvSpPr>
          <p:nvPr/>
        </p:nvSpPr>
        <p:spPr bwMode="auto">
          <a:xfrm>
            <a:off x="428412" y="2550612"/>
            <a:ext cx="295465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1"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kumimoji="1"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）上面的现象说明了什么？</a:t>
            </a:r>
          </a:p>
        </p:txBody>
      </p:sp>
      <p:grpSp>
        <p:nvGrpSpPr>
          <p:cNvPr id="6" name="Group 20"/>
          <p:cNvGrpSpPr/>
          <p:nvPr/>
        </p:nvGrpSpPr>
        <p:grpSpPr bwMode="auto">
          <a:xfrm>
            <a:off x="5105400" y="3257550"/>
            <a:ext cx="1919288" cy="1581150"/>
            <a:chOff x="2245" y="73"/>
            <a:chExt cx="1905" cy="1546"/>
          </a:xfrm>
        </p:grpSpPr>
        <p:sp>
          <p:nvSpPr>
            <p:cNvPr id="30757" name="AutoShape 21"/>
            <p:cNvSpPr>
              <a:spLocks noChangeArrowheads="1"/>
            </p:cNvSpPr>
            <p:nvPr/>
          </p:nvSpPr>
          <p:spPr bwMode="auto">
            <a:xfrm>
              <a:off x="2245" y="1343"/>
              <a:ext cx="1905" cy="46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58" name="AutoShape 22"/>
            <p:cNvSpPr>
              <a:spLocks noChangeArrowheads="1"/>
            </p:cNvSpPr>
            <p:nvPr/>
          </p:nvSpPr>
          <p:spPr bwMode="auto">
            <a:xfrm rot="15915502" flipH="1">
              <a:off x="1766" y="824"/>
              <a:ext cx="1546" cy="44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30759" name="AutoShape 23"/>
            <p:cNvSpPr>
              <a:spLocks noChangeArrowheads="1"/>
            </p:cNvSpPr>
            <p:nvPr/>
          </p:nvSpPr>
          <p:spPr bwMode="auto">
            <a:xfrm rot="-5946365">
              <a:off x="2970" y="845"/>
              <a:ext cx="1407" cy="46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30760" name="AutoShape 24"/>
            <p:cNvSpPr>
              <a:spLocks noChangeArrowheads="1"/>
            </p:cNvSpPr>
            <p:nvPr/>
          </p:nvSpPr>
          <p:spPr bwMode="auto">
            <a:xfrm>
              <a:off x="2290" y="527"/>
              <a:ext cx="1588" cy="45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61" name="Oval 25"/>
            <p:cNvSpPr>
              <a:spLocks noChangeArrowheads="1"/>
            </p:cNvSpPr>
            <p:nvPr/>
          </p:nvSpPr>
          <p:spPr bwMode="auto">
            <a:xfrm>
              <a:off x="2562" y="1343"/>
              <a:ext cx="46" cy="46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62" name="Oval 26"/>
            <p:cNvSpPr>
              <a:spLocks noChangeArrowheads="1"/>
            </p:cNvSpPr>
            <p:nvPr/>
          </p:nvSpPr>
          <p:spPr bwMode="auto">
            <a:xfrm>
              <a:off x="3741" y="1343"/>
              <a:ext cx="46" cy="46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63" name="Oval 27"/>
            <p:cNvSpPr>
              <a:spLocks noChangeArrowheads="1"/>
            </p:cNvSpPr>
            <p:nvPr/>
          </p:nvSpPr>
          <p:spPr bwMode="auto">
            <a:xfrm>
              <a:off x="2472" y="527"/>
              <a:ext cx="46" cy="46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64" name="Oval 28"/>
            <p:cNvSpPr>
              <a:spLocks noChangeArrowheads="1"/>
            </p:cNvSpPr>
            <p:nvPr/>
          </p:nvSpPr>
          <p:spPr bwMode="auto">
            <a:xfrm>
              <a:off x="3605" y="526"/>
              <a:ext cx="46" cy="46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45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008" cy="519194"/>
          </a:xfrm>
        </p:grpSpPr>
        <p:sp>
          <p:nvSpPr>
            <p:cNvPr id="46" name="TextBox 8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7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48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5" grpId="0"/>
      <p:bldP spid="3689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690563" y="1128715"/>
            <a:ext cx="5041900" cy="461665"/>
          </a:xfrm>
          <a:prstGeom prst="rect">
            <a:avLst/>
          </a:prstGeom>
          <a:noFill/>
          <a:ln w="12700" cap="sq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kumimoji="1" lang="zh-CN" altLang="zh-CN" sz="2400">
              <a:effectLst>
                <a:outerShdw blurRad="38100" dist="38100" dir="2700000" algn="tl">
                  <a:srgbClr val="1F497D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748" name="Text Box 3"/>
          <p:cNvSpPr txBox="1">
            <a:spLocks noChangeArrowheads="1"/>
          </p:cNvSpPr>
          <p:nvPr/>
        </p:nvSpPr>
        <p:spPr bwMode="auto">
          <a:xfrm>
            <a:off x="690563" y="1145371"/>
            <a:ext cx="7391400" cy="1061829"/>
          </a:xfrm>
          <a:prstGeom prst="rect">
            <a:avLst/>
          </a:prstGeom>
          <a:noFill/>
          <a:ln w="12700" cap="sq" algn="ctr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三角形的框架，它的大小和形状是固定不变的，三角形的这个性质叫做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u="sng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三角形的</a:t>
            </a:r>
            <a:r>
              <a:rPr kumimoji="1" lang="zh-CN" altLang="en-US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稳定性</a:t>
            </a:r>
            <a:r>
              <a:rPr kumimoji="1"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kumimoji="1"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690563" y="2571751"/>
            <a:ext cx="4718050" cy="400110"/>
          </a:xfrm>
          <a:prstGeom prst="rect">
            <a:avLst/>
          </a:prstGeom>
          <a:noFill/>
          <a:ln w="12700" cap="sq" algn="ctr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你能举几个应用三角形稳定性的例子吗？</a:t>
            </a:r>
          </a:p>
        </p:txBody>
      </p:sp>
      <p:grpSp>
        <p:nvGrpSpPr>
          <p:cNvPr id="10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008" cy="519194"/>
          </a:xfrm>
        </p:grpSpPr>
        <p:sp>
          <p:nvSpPr>
            <p:cNvPr id="11" name="TextBox 8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2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13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008" cy="51919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举一反三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32781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32782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0963" name="Rectangle 3"/>
          <p:cNvSpPr>
            <a:spLocks noChangeArrowheads="1"/>
          </p:cNvSpPr>
          <p:nvPr/>
        </p:nvSpPr>
        <p:spPr bwMode="auto">
          <a:xfrm rot="10800000" flipV="1">
            <a:off x="838200" y="860817"/>
            <a:ext cx="3505200" cy="33933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defTabSz="1069975" eaLnBrk="0" hangingPunct="0"/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你能找到图中的三角形吗？</a:t>
            </a:r>
          </a:p>
        </p:txBody>
      </p:sp>
      <p:pic>
        <p:nvPicPr>
          <p:cNvPr id="40964" name="Picture 4" descr="1-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4" y="1885952"/>
            <a:ext cx="1471613" cy="220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5" name="Picture 5" descr="衣架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4" y="2571752"/>
            <a:ext cx="1935163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7" name="Picture 7" descr="c_l0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971800" y="1885950"/>
            <a:ext cx="2273300" cy="181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9" name="AutoShape 9"/>
          <p:cNvSpPr>
            <a:spLocks noChangeArrowheads="1"/>
          </p:cNvSpPr>
          <p:nvPr/>
        </p:nvSpPr>
        <p:spPr bwMode="auto">
          <a:xfrm rot="10800000">
            <a:off x="6400804" y="3181352"/>
            <a:ext cx="1624013" cy="912813"/>
          </a:xfrm>
          <a:prstGeom prst="flowChartMerge">
            <a:avLst/>
          </a:prstGeom>
          <a:noFill/>
          <a:ln w="152400">
            <a:solidFill>
              <a:srgbClr val="3333FF"/>
            </a:solidFill>
            <a:miter lim="800000"/>
          </a:ln>
        </p:spPr>
        <p:txBody>
          <a:bodyPr rot="10800000" wrap="none" anchor="ctr"/>
          <a:lstStyle/>
          <a:p>
            <a:endParaRPr lang="zh-CN" altLang="en-US"/>
          </a:p>
        </p:txBody>
      </p:sp>
      <p:sp>
        <p:nvSpPr>
          <p:cNvPr id="40970" name="AutoShape 10"/>
          <p:cNvSpPr>
            <a:spLocks noChangeArrowheads="1"/>
          </p:cNvSpPr>
          <p:nvPr/>
        </p:nvSpPr>
        <p:spPr bwMode="auto">
          <a:xfrm rot="-10275704">
            <a:off x="3519492" y="2662240"/>
            <a:ext cx="517525" cy="455612"/>
          </a:xfrm>
          <a:prstGeom prst="flowChartMerge">
            <a:avLst/>
          </a:prstGeom>
          <a:noFill/>
          <a:ln w="101600">
            <a:solidFill>
              <a:srgbClr val="FF00FF"/>
            </a:solidFill>
            <a:miter lim="800000"/>
          </a:ln>
        </p:spPr>
        <p:txBody>
          <a:bodyPr rot="10800000" wrap="none" anchor="ctr"/>
          <a:lstStyle/>
          <a:p>
            <a:endParaRPr lang="zh-CN" altLang="en-US"/>
          </a:p>
        </p:txBody>
      </p:sp>
      <p:sp>
        <p:nvSpPr>
          <p:cNvPr id="40971" name="AutoShape 11"/>
          <p:cNvSpPr>
            <a:spLocks noChangeArrowheads="1"/>
          </p:cNvSpPr>
          <p:nvPr/>
        </p:nvSpPr>
        <p:spPr bwMode="auto">
          <a:xfrm>
            <a:off x="1398592" y="1931989"/>
            <a:ext cx="454025" cy="74612"/>
          </a:xfrm>
          <a:prstGeom prst="flowChartMerge">
            <a:avLst/>
          </a:prstGeom>
          <a:noFill/>
          <a:ln w="38100">
            <a:solidFill>
              <a:srgbClr val="00FF00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972" name="AutoShape 12"/>
          <p:cNvSpPr>
            <a:spLocks noChangeArrowheads="1"/>
          </p:cNvSpPr>
          <p:nvPr/>
        </p:nvSpPr>
        <p:spPr bwMode="auto">
          <a:xfrm rot="10800000">
            <a:off x="1339850" y="3865564"/>
            <a:ext cx="584200" cy="74612"/>
          </a:xfrm>
          <a:prstGeom prst="flowChartMerge">
            <a:avLst/>
          </a:prstGeom>
          <a:noFill/>
          <a:ln w="50800">
            <a:solidFill>
              <a:srgbClr val="00FF00"/>
            </a:solidFill>
            <a:miter lim="800000"/>
          </a:ln>
        </p:spPr>
        <p:txBody>
          <a:bodyPr rot="10800000" wrap="none" anchor="ctr"/>
          <a:lstStyle/>
          <a:p>
            <a:endParaRPr lang="zh-CN" alt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800100" y="1283417"/>
            <a:ext cx="4343400" cy="385028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wrap="square" lIns="106985" tIns="53492" rIns="106985" bIns="53492">
            <a:spAutoFit/>
          </a:bodyPr>
          <a:lstStyle/>
          <a:p>
            <a:pPr defTabSz="1069975"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你能说出为什么这些地方是三角形吗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/>
      <p:bldP spid="40969" grpId="0" animBg="1"/>
      <p:bldP spid="40969" grpId="1" animBg="1"/>
      <p:bldP spid="40970" grpId="0" animBg="1"/>
      <p:bldP spid="40970" grpId="1" animBg="1"/>
      <p:bldP spid="40971" grpId="0" animBg="1"/>
      <p:bldP spid="40971" grpId="1" animBg="1"/>
      <p:bldP spid="40972" grpId="0" animBg="1"/>
      <p:bldP spid="40972" grpId="1" animBg="1"/>
      <p:bldP spid="4097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Calibri" panose="020F0502020204030204" charset="0"/>
            </a:endParaRPr>
          </a:p>
        </p:txBody>
      </p:sp>
      <p:grpSp>
        <p:nvGrpSpPr>
          <p:cNvPr id="33794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008" cy="519194"/>
          </a:xfrm>
        </p:grpSpPr>
        <p:sp>
          <p:nvSpPr>
            <p:cNvPr id="17" name="TextBox 16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典例剖析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33817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33818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260405" y="807050"/>
            <a:ext cx="8610600" cy="1338828"/>
          </a:xfrm>
          <a:prstGeom prst="rect">
            <a:avLst/>
          </a:prstGeom>
          <a:noFill/>
          <a:ln w="12700" cap="sq" algn="ctr">
            <a:noFill/>
            <a:miter lim="800000"/>
          </a:ln>
        </p:spPr>
        <p:txBody>
          <a:bodyPr>
            <a:spAutoFit/>
          </a:bodyPr>
          <a:lstStyle/>
          <a:p>
            <a:pPr indent="457200">
              <a:lnSpc>
                <a:spcPct val="150000"/>
              </a:lnSpc>
              <a:spcBef>
                <a:spcPts val="0"/>
              </a:spcBef>
            </a:pP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例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、如图，仪器</a:t>
            </a:r>
            <a:r>
              <a:rPr kumimoji="1"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ABCD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可以用来平分一个角，其中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AB=AD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BC=DC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，将</a:t>
            </a:r>
            <a:r>
              <a:rPr kumimoji="1"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仪器上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的点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与∠</a:t>
            </a:r>
            <a:r>
              <a:rPr kumimoji="1"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PRQ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的顶点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重合，调整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，使它们落在角的两边上，沿</a:t>
            </a:r>
            <a:r>
              <a:rPr kumimoji="1"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kumimoji="1"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画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一条射线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AE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AE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就是∠</a:t>
            </a:r>
            <a:r>
              <a:rPr kumimoji="1"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PRQ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的平分</a:t>
            </a:r>
            <a:r>
              <a:rPr kumimoji="1"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线</a:t>
            </a:r>
            <a:r>
              <a:rPr kumimoji="1"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kumimoji="1"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你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能说明其中的道理吗？</a:t>
            </a:r>
          </a:p>
        </p:txBody>
      </p:sp>
      <p:grpSp>
        <p:nvGrpSpPr>
          <p:cNvPr id="33796" name="Group 4"/>
          <p:cNvGrpSpPr/>
          <p:nvPr/>
        </p:nvGrpSpPr>
        <p:grpSpPr bwMode="auto">
          <a:xfrm>
            <a:off x="3505200" y="2058989"/>
            <a:ext cx="3206750" cy="3088649"/>
            <a:chOff x="2925" y="1888"/>
            <a:chExt cx="2404" cy="2240"/>
          </a:xfrm>
        </p:grpSpPr>
        <p:grpSp>
          <p:nvGrpSpPr>
            <p:cNvPr id="33797" name="Group 5"/>
            <p:cNvGrpSpPr/>
            <p:nvPr/>
          </p:nvGrpSpPr>
          <p:grpSpPr bwMode="auto">
            <a:xfrm>
              <a:off x="3560" y="2069"/>
              <a:ext cx="953" cy="1633"/>
              <a:chOff x="3560" y="2069"/>
              <a:chExt cx="953" cy="1633"/>
            </a:xfrm>
          </p:grpSpPr>
          <p:sp>
            <p:nvSpPr>
              <p:cNvPr id="33808" name="AutoShape 6"/>
              <p:cNvSpPr>
                <a:spLocks noChangeArrowheads="1"/>
              </p:cNvSpPr>
              <p:nvPr/>
            </p:nvSpPr>
            <p:spPr bwMode="auto">
              <a:xfrm rot="-3512376">
                <a:off x="3357" y="2500"/>
                <a:ext cx="907" cy="45"/>
              </a:xfrm>
              <a:prstGeom prst="roundRect">
                <a:avLst>
                  <a:gd name="adj" fmla="val 16667"/>
                </a:avLst>
              </a:prstGeom>
              <a:solidFill>
                <a:srgbClr val="FFFF00"/>
              </a:solidFill>
              <a:ln w="12700" cap="sq" algn="ctr">
                <a:solidFill>
                  <a:schemeClr val="tx1"/>
                </a:solidFill>
                <a:round/>
              </a:ln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33809" name="AutoShape 7"/>
              <p:cNvSpPr>
                <a:spLocks noChangeArrowheads="1"/>
              </p:cNvSpPr>
              <p:nvPr/>
            </p:nvSpPr>
            <p:spPr bwMode="auto">
              <a:xfrm rot="3382898">
                <a:off x="3810" y="2500"/>
                <a:ext cx="907" cy="45"/>
              </a:xfrm>
              <a:prstGeom prst="roundRect">
                <a:avLst>
                  <a:gd name="adj" fmla="val 16667"/>
                </a:avLst>
              </a:prstGeom>
              <a:solidFill>
                <a:srgbClr val="FFFF00"/>
              </a:solidFill>
              <a:ln w="12700" cap="sq" algn="ctr">
                <a:solidFill>
                  <a:schemeClr val="tx1"/>
                </a:solidFill>
                <a:round/>
              </a:ln>
            </p:spPr>
            <p:txBody>
              <a:bodyPr rot="10800000"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33810" name="AutoShape 8"/>
              <p:cNvSpPr>
                <a:spLocks noChangeArrowheads="1"/>
              </p:cNvSpPr>
              <p:nvPr/>
            </p:nvSpPr>
            <p:spPr bwMode="auto">
              <a:xfrm rot="-3512376">
                <a:off x="3810" y="3226"/>
                <a:ext cx="907" cy="45"/>
              </a:xfrm>
              <a:prstGeom prst="roundRect">
                <a:avLst>
                  <a:gd name="adj" fmla="val 16667"/>
                </a:avLst>
              </a:prstGeom>
              <a:solidFill>
                <a:srgbClr val="FFFF00"/>
              </a:solidFill>
              <a:ln w="12700" cap="sq" algn="ctr">
                <a:solidFill>
                  <a:schemeClr val="tx1"/>
                </a:solidFill>
                <a:round/>
              </a:ln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33811" name="AutoShape 9"/>
              <p:cNvSpPr>
                <a:spLocks noChangeArrowheads="1"/>
              </p:cNvSpPr>
              <p:nvPr/>
            </p:nvSpPr>
            <p:spPr bwMode="auto">
              <a:xfrm rot="3553164">
                <a:off x="3357" y="3226"/>
                <a:ext cx="907" cy="45"/>
              </a:xfrm>
              <a:prstGeom prst="roundRect">
                <a:avLst>
                  <a:gd name="adj" fmla="val 16667"/>
                </a:avLst>
              </a:prstGeom>
              <a:solidFill>
                <a:srgbClr val="FFFF00"/>
              </a:solidFill>
              <a:ln w="12700" cap="sq" algn="ctr">
                <a:solidFill>
                  <a:schemeClr val="tx1"/>
                </a:solidFill>
                <a:round/>
              </a:ln>
            </p:spPr>
            <p:txBody>
              <a:bodyPr rot="10800000"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33812" name="Oval 10"/>
              <p:cNvSpPr>
                <a:spLocks noChangeArrowheads="1"/>
              </p:cNvSpPr>
              <p:nvPr/>
            </p:nvSpPr>
            <p:spPr bwMode="auto">
              <a:xfrm>
                <a:off x="4014" y="2159"/>
                <a:ext cx="46" cy="46"/>
              </a:xfrm>
              <a:prstGeom prst="ellipse">
                <a:avLst/>
              </a:prstGeom>
              <a:solidFill>
                <a:schemeClr val="tx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3813" name="Oval 11"/>
              <p:cNvSpPr>
                <a:spLocks noChangeArrowheads="1"/>
              </p:cNvSpPr>
              <p:nvPr/>
            </p:nvSpPr>
            <p:spPr bwMode="auto">
              <a:xfrm>
                <a:off x="4467" y="2840"/>
                <a:ext cx="46" cy="46"/>
              </a:xfrm>
              <a:prstGeom prst="ellipse">
                <a:avLst/>
              </a:prstGeom>
              <a:solidFill>
                <a:schemeClr val="tx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3814" name="Oval 12"/>
              <p:cNvSpPr>
                <a:spLocks noChangeArrowheads="1"/>
              </p:cNvSpPr>
              <p:nvPr/>
            </p:nvSpPr>
            <p:spPr bwMode="auto">
              <a:xfrm>
                <a:off x="3560" y="2840"/>
                <a:ext cx="46" cy="46"/>
              </a:xfrm>
              <a:prstGeom prst="ellipse">
                <a:avLst/>
              </a:prstGeom>
              <a:solidFill>
                <a:schemeClr val="tx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3815" name="Oval 13"/>
              <p:cNvSpPr>
                <a:spLocks noChangeArrowheads="1"/>
              </p:cNvSpPr>
              <p:nvPr/>
            </p:nvSpPr>
            <p:spPr bwMode="auto">
              <a:xfrm>
                <a:off x="4014" y="3566"/>
                <a:ext cx="46" cy="46"/>
              </a:xfrm>
              <a:prstGeom prst="ellipse">
                <a:avLst/>
              </a:prstGeom>
              <a:solidFill>
                <a:schemeClr val="tx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33798" name="Line 14"/>
            <p:cNvSpPr>
              <a:spLocks noChangeShapeType="1"/>
            </p:cNvSpPr>
            <p:nvPr/>
          </p:nvSpPr>
          <p:spPr bwMode="auto">
            <a:xfrm flipH="1">
              <a:off x="3198" y="2205"/>
              <a:ext cx="816" cy="136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799" name="Line 15"/>
            <p:cNvSpPr>
              <a:spLocks noChangeShapeType="1"/>
            </p:cNvSpPr>
            <p:nvPr/>
          </p:nvSpPr>
          <p:spPr bwMode="auto">
            <a:xfrm>
              <a:off x="4014" y="2160"/>
              <a:ext cx="953" cy="140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00" name="Line 16"/>
            <p:cNvSpPr>
              <a:spLocks noChangeShapeType="1"/>
            </p:cNvSpPr>
            <p:nvPr/>
          </p:nvSpPr>
          <p:spPr bwMode="auto">
            <a:xfrm>
              <a:off x="4014" y="2160"/>
              <a:ext cx="45" cy="186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3265" name="Text Box 17"/>
            <p:cNvSpPr txBox="1">
              <a:spLocks noChangeArrowheads="1"/>
            </p:cNvSpPr>
            <p:nvPr/>
          </p:nvSpPr>
          <p:spPr bwMode="auto">
            <a:xfrm>
              <a:off x="3788" y="1888"/>
              <a:ext cx="544" cy="335"/>
            </a:xfrm>
            <a:prstGeom prst="rect">
              <a:avLst/>
            </a:prstGeom>
            <a:noFill/>
            <a:ln w="12700" cap="sq" algn="ctr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kumimoji="1" lang="en-US" altLang="zh-CN" sz="2400">
                  <a:effectLst>
                    <a:outerShdw blurRad="38100" dist="38100" dir="2700000" algn="tl">
                      <a:srgbClr val="C0C0C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A(R)</a:t>
              </a:r>
            </a:p>
          </p:txBody>
        </p:sp>
        <p:sp>
          <p:nvSpPr>
            <p:cNvPr id="53266" name="Text Box 18"/>
            <p:cNvSpPr txBox="1">
              <a:spLocks noChangeArrowheads="1"/>
            </p:cNvSpPr>
            <p:nvPr/>
          </p:nvSpPr>
          <p:spPr bwMode="auto">
            <a:xfrm>
              <a:off x="3334" y="2688"/>
              <a:ext cx="226" cy="335"/>
            </a:xfrm>
            <a:prstGeom prst="rect">
              <a:avLst/>
            </a:prstGeom>
            <a:noFill/>
            <a:ln w="12700" cap="sq" algn="ctr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kumimoji="1" lang="en-US" altLang="zh-CN" sz="2400">
                  <a:effectLst>
                    <a:outerShdw blurRad="38100" dist="38100" dir="2700000" algn="tl">
                      <a:srgbClr val="C0C0C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B</a:t>
              </a:r>
            </a:p>
          </p:txBody>
        </p:sp>
        <p:sp>
          <p:nvSpPr>
            <p:cNvPr id="53267" name="Text Box 19"/>
            <p:cNvSpPr txBox="1">
              <a:spLocks noChangeArrowheads="1"/>
            </p:cNvSpPr>
            <p:nvPr/>
          </p:nvSpPr>
          <p:spPr bwMode="auto">
            <a:xfrm>
              <a:off x="4559" y="2704"/>
              <a:ext cx="226" cy="335"/>
            </a:xfrm>
            <a:prstGeom prst="rect">
              <a:avLst/>
            </a:prstGeom>
            <a:noFill/>
            <a:ln w="12700" cap="sq" algn="ctr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kumimoji="1" lang="en-US" altLang="zh-CN" sz="2400">
                  <a:effectLst>
                    <a:outerShdw blurRad="38100" dist="38100" dir="2700000" algn="tl">
                      <a:srgbClr val="C0C0C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D</a:t>
              </a:r>
            </a:p>
          </p:txBody>
        </p:sp>
        <p:sp>
          <p:nvSpPr>
            <p:cNvPr id="33804" name="Text Box 20"/>
            <p:cNvSpPr txBox="1">
              <a:spLocks noChangeArrowheads="1"/>
            </p:cNvSpPr>
            <p:nvPr/>
          </p:nvSpPr>
          <p:spPr bwMode="auto">
            <a:xfrm>
              <a:off x="3787" y="3504"/>
              <a:ext cx="226" cy="335"/>
            </a:xfrm>
            <a:prstGeom prst="rect">
              <a:avLst/>
            </a:prstGeom>
            <a:noFill/>
            <a:ln w="12700" cap="sq" algn="ctr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微软雅黑" panose="020B0503020204020204" pitchFamily="34" charset="-122"/>
                  <a:ea typeface="微软雅黑" panose="020B0503020204020204" pitchFamily="34" charset="-122"/>
                </a:rPr>
                <a:t>C</a:t>
              </a:r>
            </a:p>
          </p:txBody>
        </p:sp>
        <p:sp>
          <p:nvSpPr>
            <p:cNvPr id="33805" name="Text Box 21"/>
            <p:cNvSpPr txBox="1">
              <a:spLocks noChangeArrowheads="1"/>
            </p:cNvSpPr>
            <p:nvPr/>
          </p:nvSpPr>
          <p:spPr bwMode="auto">
            <a:xfrm>
              <a:off x="4059" y="3793"/>
              <a:ext cx="226" cy="335"/>
            </a:xfrm>
            <a:prstGeom prst="rect">
              <a:avLst/>
            </a:prstGeom>
            <a:noFill/>
            <a:ln w="12700" cap="sq" algn="ctr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微软雅黑" panose="020B0503020204020204" pitchFamily="34" charset="-122"/>
                  <a:ea typeface="微软雅黑" panose="020B0503020204020204" pitchFamily="34" charset="-122"/>
                </a:rPr>
                <a:t>E</a:t>
              </a:r>
            </a:p>
          </p:txBody>
        </p:sp>
        <p:sp>
          <p:nvSpPr>
            <p:cNvPr id="53270" name="Text Box 22"/>
            <p:cNvSpPr txBox="1">
              <a:spLocks noChangeArrowheads="1"/>
            </p:cNvSpPr>
            <p:nvPr/>
          </p:nvSpPr>
          <p:spPr bwMode="auto">
            <a:xfrm>
              <a:off x="2925" y="3385"/>
              <a:ext cx="363" cy="335"/>
            </a:xfrm>
            <a:prstGeom prst="rect">
              <a:avLst/>
            </a:prstGeom>
            <a:noFill/>
            <a:ln w="12700" cap="sq" algn="ctr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kumimoji="1" lang="en-US" altLang="zh-CN" sz="2400">
                  <a:effectLst>
                    <a:outerShdw blurRad="38100" dist="38100" dir="2700000" algn="tl">
                      <a:srgbClr val="C0C0C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Q</a:t>
              </a:r>
            </a:p>
          </p:txBody>
        </p:sp>
        <p:sp>
          <p:nvSpPr>
            <p:cNvPr id="53271" name="Text Box 23"/>
            <p:cNvSpPr txBox="1">
              <a:spLocks noChangeArrowheads="1"/>
            </p:cNvSpPr>
            <p:nvPr/>
          </p:nvSpPr>
          <p:spPr bwMode="auto">
            <a:xfrm>
              <a:off x="4967" y="3413"/>
              <a:ext cx="362" cy="335"/>
            </a:xfrm>
            <a:prstGeom prst="rect">
              <a:avLst/>
            </a:prstGeom>
            <a:noFill/>
            <a:ln w="12700" cap="sq" algn="ctr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kumimoji="1" lang="en-US" altLang="zh-CN" sz="2400">
                  <a:effectLst>
                    <a:outerShdw blurRad="38100" dist="38100" dir="2700000" algn="tl">
                      <a:srgbClr val="C0C0C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Calibri" panose="020F0502020204030204" charset="0"/>
            </a:endParaRPr>
          </a:p>
        </p:txBody>
      </p:sp>
      <p:grpSp>
        <p:nvGrpSpPr>
          <p:cNvPr id="39938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008" cy="519194"/>
          </a:xfrm>
        </p:grpSpPr>
        <p:sp>
          <p:nvSpPr>
            <p:cNvPr id="17" name="TextBox 16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典例剖析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39948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3994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7132" name="AutoShape 24"/>
          <p:cNvSpPr/>
          <p:nvPr/>
        </p:nvSpPr>
        <p:spPr bwMode="auto">
          <a:xfrm>
            <a:off x="2362204" y="1437243"/>
            <a:ext cx="238125" cy="1079500"/>
          </a:xfrm>
          <a:prstGeom prst="leftBrace">
            <a:avLst>
              <a:gd name="adj1" fmla="val 37778"/>
              <a:gd name="adj2" fmla="val 50000"/>
            </a:avLst>
          </a:prstGeom>
          <a:noFill/>
          <a:ln w="28575" cap="sq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5321" name="Text Box 25"/>
          <p:cNvSpPr txBox="1">
            <a:spLocks noChangeArrowheads="1"/>
          </p:cNvSpPr>
          <p:nvPr/>
        </p:nvSpPr>
        <p:spPr bwMode="auto">
          <a:xfrm>
            <a:off x="2667000" y="1397556"/>
            <a:ext cx="1309688" cy="369332"/>
          </a:xfrm>
          <a:prstGeom prst="rect">
            <a:avLst/>
          </a:prstGeom>
          <a:noFill/>
          <a:ln w="12700" cap="sq" algn="ctr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AB=AD</a:t>
            </a:r>
          </a:p>
        </p:txBody>
      </p:sp>
      <p:sp>
        <p:nvSpPr>
          <p:cNvPr id="55322" name="Text Box 26"/>
          <p:cNvSpPr txBox="1">
            <a:spLocks noChangeArrowheads="1"/>
          </p:cNvSpPr>
          <p:nvPr/>
        </p:nvSpPr>
        <p:spPr bwMode="auto">
          <a:xfrm>
            <a:off x="2667000" y="1818244"/>
            <a:ext cx="1309688" cy="369332"/>
          </a:xfrm>
          <a:prstGeom prst="rect">
            <a:avLst/>
          </a:prstGeom>
          <a:noFill/>
          <a:ln w="12700" cap="sq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BC=DC</a:t>
            </a:r>
          </a:p>
        </p:txBody>
      </p:sp>
      <p:sp>
        <p:nvSpPr>
          <p:cNvPr id="55323" name="Text Box 27"/>
          <p:cNvSpPr txBox="1">
            <a:spLocks noChangeArrowheads="1"/>
          </p:cNvSpPr>
          <p:nvPr/>
        </p:nvSpPr>
        <p:spPr bwMode="auto">
          <a:xfrm>
            <a:off x="2667000" y="2275444"/>
            <a:ext cx="1309688" cy="369332"/>
          </a:xfrm>
          <a:prstGeom prst="rect">
            <a:avLst/>
          </a:prstGeom>
          <a:noFill/>
          <a:ln w="12700" cap="sq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AC=AC</a:t>
            </a:r>
          </a:p>
        </p:txBody>
      </p:sp>
      <p:sp>
        <p:nvSpPr>
          <p:cNvPr id="55325" name="Text Box 29"/>
          <p:cNvSpPr txBox="1">
            <a:spLocks noChangeArrowheads="1"/>
          </p:cNvSpPr>
          <p:nvPr/>
        </p:nvSpPr>
        <p:spPr bwMode="auto">
          <a:xfrm>
            <a:off x="1371601" y="2732644"/>
            <a:ext cx="2747963" cy="369332"/>
          </a:xfrm>
          <a:prstGeom prst="rect">
            <a:avLst/>
          </a:prstGeom>
          <a:noFill/>
          <a:ln w="12700" cap="sq" algn="ctr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kumimoji="1" lang="el-GR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Δ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ABC≌</a:t>
            </a:r>
            <a:r>
              <a:rPr kumimoji="1" lang="el-GR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Δ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ADC</a:t>
            </a:r>
          </a:p>
        </p:txBody>
      </p:sp>
      <p:sp>
        <p:nvSpPr>
          <p:cNvPr id="55327" name="Text Box 31"/>
          <p:cNvSpPr txBox="1">
            <a:spLocks noChangeArrowheads="1"/>
          </p:cNvSpPr>
          <p:nvPr/>
        </p:nvSpPr>
        <p:spPr bwMode="auto">
          <a:xfrm>
            <a:off x="1371600" y="3266044"/>
            <a:ext cx="2514600" cy="369332"/>
          </a:xfrm>
          <a:prstGeom prst="rect">
            <a:avLst/>
          </a:prstGeom>
          <a:noFill/>
          <a:ln w="12700" cap="sq" algn="ctr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kumimoji="1" lang="el-GR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∠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QRE=</a:t>
            </a:r>
            <a:r>
              <a:rPr kumimoji="1" lang="el-GR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PRE.</a:t>
            </a:r>
          </a:p>
        </p:txBody>
      </p:sp>
      <p:sp>
        <p:nvSpPr>
          <p:cNvPr id="47140" name="Text Box 36"/>
          <p:cNvSpPr txBox="1">
            <a:spLocks noChangeArrowheads="1"/>
          </p:cNvSpPr>
          <p:nvPr/>
        </p:nvSpPr>
        <p:spPr bwMode="auto">
          <a:xfrm>
            <a:off x="1295400" y="903843"/>
            <a:ext cx="30480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解：在</a:t>
            </a:r>
            <a:r>
              <a:rPr kumimoji="1" lang="el-GR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Δ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kumimoji="1" lang="el-GR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Δ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ADC</a:t>
            </a:r>
            <a:r>
              <a:rPr kumimoji="1"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</a:t>
            </a:r>
            <a:endParaRPr kumimoji="1"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7141" name="Rectangle 37"/>
          <p:cNvSpPr>
            <a:spLocks noChangeArrowheads="1"/>
          </p:cNvSpPr>
          <p:nvPr/>
        </p:nvSpPr>
        <p:spPr bwMode="auto">
          <a:xfrm>
            <a:off x="1371604" y="3726418"/>
            <a:ext cx="283289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 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AE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就是∠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PRQ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的平分线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5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5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7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32" grpId="0" animBg="1"/>
      <p:bldP spid="55321" grpId="0"/>
      <p:bldP spid="55322" grpId="0"/>
      <p:bldP spid="55323" grpId="0"/>
      <p:bldP spid="55325" grpId="0"/>
      <p:bldP spid="55327" grpId="0"/>
      <p:bldP spid="47140" grpId="0"/>
      <p:bldP spid="471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895352"/>
            <a:ext cx="7924800" cy="30008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完成课本“做一做”，请问发现了什么？得到什么结论？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给定一个、两个条件画出的两个三角形都不一定全等；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给定三个条件：三个边画出的两个三角形全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三边定理：三边分别相等的两个三角形全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简写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为“边边边” 或“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SSS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”.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通过对课本中“议一议”的思考学习，你发现了什么规律？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给定三个条件共有四种情况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）三边；（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）二边一角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3)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一边两角；（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）三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角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16386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008" cy="519194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答疑解惑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6388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1638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1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285" cy="518982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821" y="272721"/>
              <a:ext cx="1415724" cy="46465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35851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35852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" y="279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Calibri" panose="020F0502020204030204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3" y="279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Calibri" panose="020F0502020204030204" charset="0"/>
            </a:endParaRPr>
          </a:p>
        </p:txBody>
      </p:sp>
      <p:sp>
        <p:nvSpPr>
          <p:cNvPr id="35844" name="Rectangle 6"/>
          <p:cNvSpPr>
            <a:spLocks noChangeArrowheads="1"/>
          </p:cNvSpPr>
          <p:nvPr/>
        </p:nvSpPr>
        <p:spPr bwMode="auto">
          <a:xfrm>
            <a:off x="3" y="279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Calibri" panose="020F0502020204030204" charset="0"/>
            </a:endParaRPr>
          </a:p>
        </p:txBody>
      </p:sp>
      <p:sp>
        <p:nvSpPr>
          <p:cNvPr id="35845" name="Rectangle 8"/>
          <p:cNvSpPr>
            <a:spLocks noChangeArrowheads="1"/>
          </p:cNvSpPr>
          <p:nvPr/>
        </p:nvSpPr>
        <p:spPr bwMode="auto">
          <a:xfrm>
            <a:off x="3" y="279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Calibri" panose="020F0502020204030204" charset="0"/>
            </a:endParaRPr>
          </a:p>
        </p:txBody>
      </p:sp>
      <p:sp>
        <p:nvSpPr>
          <p:cNvPr id="35846" name="Rectangle 14"/>
          <p:cNvSpPr>
            <a:spLocks noChangeArrowheads="1"/>
          </p:cNvSpPr>
          <p:nvPr/>
        </p:nvSpPr>
        <p:spPr bwMode="auto">
          <a:xfrm>
            <a:off x="-1060450" y="1773954"/>
            <a:ext cx="216726" cy="2462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/>
          </a:p>
        </p:txBody>
      </p:sp>
      <p:pic>
        <p:nvPicPr>
          <p:cNvPr id="35847" name="Picture 1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57800" y="1885950"/>
            <a:ext cx="150653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8" name="Rectangle 15"/>
          <p:cNvSpPr>
            <a:spLocks noChangeArrowheads="1"/>
          </p:cNvSpPr>
          <p:nvPr/>
        </p:nvSpPr>
        <p:spPr bwMode="auto">
          <a:xfrm>
            <a:off x="609604" y="776800"/>
            <a:ext cx="8161209" cy="13388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1.“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三月三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放风筝”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如图是小明制作的风筝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他根据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DF,EH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FH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不用度量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就知道∠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DEH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＝∠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DFH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小明是通过全等三角形的识别得到的结论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请问小明用的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识别方法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__________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用字母表示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）．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2057404" y="1732242"/>
            <a:ext cx="684803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SSS </a:t>
            </a: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09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285" cy="518982"/>
          </a:xfrm>
        </p:grpSpPr>
        <p:sp>
          <p:nvSpPr>
            <p:cNvPr id="6" name="TextBox 5"/>
            <p:cNvSpPr txBox="1"/>
            <p:nvPr/>
          </p:nvSpPr>
          <p:spPr bwMode="auto">
            <a:xfrm>
              <a:off x="1042821" y="272721"/>
              <a:ext cx="1415724" cy="46465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301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4301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3010" name="Rectangle 9"/>
          <p:cNvSpPr>
            <a:spLocks noChangeArrowheads="1"/>
          </p:cNvSpPr>
          <p:nvPr/>
        </p:nvSpPr>
        <p:spPr bwMode="auto">
          <a:xfrm>
            <a:off x="685800" y="891100"/>
            <a:ext cx="7795724" cy="13388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分别是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的中点，若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5cm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则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DN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    ）</a:t>
            </a:r>
          </a:p>
          <a:p>
            <a:pPr>
              <a:lnSpc>
                <a:spcPct val="150000"/>
              </a:lnSpc>
            </a:pP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A.3cm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B. 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4cm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C. 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5cm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D. 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6cm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3011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2419350"/>
            <a:ext cx="153193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2" name="Rectangle 11"/>
          <p:cNvSpPr>
            <a:spLocks noChangeArrowheads="1"/>
          </p:cNvSpPr>
          <p:nvPr/>
        </p:nvSpPr>
        <p:spPr bwMode="auto">
          <a:xfrm>
            <a:off x="1676400" y="1427442"/>
            <a:ext cx="396262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89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285" cy="518982"/>
          </a:xfrm>
        </p:grpSpPr>
        <p:sp>
          <p:nvSpPr>
            <p:cNvPr id="6" name="TextBox 5"/>
            <p:cNvSpPr txBox="1"/>
            <p:nvPr/>
          </p:nvSpPr>
          <p:spPr bwMode="auto">
            <a:xfrm>
              <a:off x="1042821" y="272721"/>
              <a:ext cx="1415724" cy="46465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37895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3789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2895600" y="1504950"/>
            <a:ext cx="33855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7891" name="Picture 9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57392" y="2486025"/>
            <a:ext cx="9525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2" name="Rectangle 11"/>
          <p:cNvSpPr>
            <a:spLocks noChangeArrowheads="1"/>
          </p:cNvSpPr>
          <p:nvPr/>
        </p:nvSpPr>
        <p:spPr bwMode="auto">
          <a:xfrm>
            <a:off x="533400" y="967300"/>
            <a:ext cx="8090676" cy="13388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王师傅用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根木条钉成一个四边形木架，如图．要使这个木架不变形，他至少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要再钉上几根木条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      ）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根	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根	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根     	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根</a:t>
            </a:r>
          </a:p>
        </p:txBody>
      </p:sp>
      <p:pic>
        <p:nvPicPr>
          <p:cNvPr id="37893" name="图片 1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67200" y="2301875"/>
            <a:ext cx="1981200" cy="166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31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285" cy="518982"/>
          </a:xfrm>
        </p:grpSpPr>
        <p:sp>
          <p:nvSpPr>
            <p:cNvPr id="6" name="TextBox 5"/>
            <p:cNvSpPr txBox="1"/>
            <p:nvPr/>
          </p:nvSpPr>
          <p:spPr bwMode="auto">
            <a:xfrm>
              <a:off x="1042821" y="272721"/>
              <a:ext cx="1415724" cy="46465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34840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34841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4832" name="Picture 10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36875" y="1857375"/>
            <a:ext cx="19050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3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2200" y="1885950"/>
            <a:ext cx="128428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34" name="Rectangle 12"/>
          <p:cNvSpPr>
            <a:spLocks noChangeArrowheads="1"/>
          </p:cNvSpPr>
          <p:nvPr/>
        </p:nvSpPr>
        <p:spPr bwMode="auto">
          <a:xfrm>
            <a:off x="1073149" y="1023003"/>
            <a:ext cx="6569426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algn="r"/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、如图所示，已知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AB=AD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BC=DC.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求证：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DAC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=∠</a:t>
            </a: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BAC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    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4835" name="Rectangle 13"/>
          <p:cNvSpPr>
            <a:spLocks noChangeArrowheads="1"/>
          </p:cNvSpPr>
          <p:nvPr/>
        </p:nvSpPr>
        <p:spPr bwMode="auto">
          <a:xfrm>
            <a:off x="2936875" y="3300884"/>
            <a:ext cx="300082" cy="2308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 sz="900">
                <a:latin typeface="宋体" panose="02010600030101010101" pitchFamily="2" charset="-122"/>
                <a:cs typeface="Times New Roman" panose="02020603050405020304" pitchFamily="18" charset="0"/>
              </a:rPr>
              <a:t>  </a:t>
            </a:r>
            <a:endParaRPr lang="zh-CN" altLang="en-US"/>
          </a:p>
        </p:txBody>
      </p:sp>
      <p:pic>
        <p:nvPicPr>
          <p:cNvPr id="34836" name="Picture 15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30625" y="1965325"/>
            <a:ext cx="19050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4830" name="Object 14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1833292" y="2209007"/>
          <a:ext cx="1972035" cy="1081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" name="公式" r:id="rId7" imgW="1244600" imgH="635000" progId="Equation.3">
                  <p:embed/>
                </p:oleObj>
              </mc:Choice>
              <mc:Fallback>
                <p:oleObj name="公式" r:id="rId7" imgW="1244600" imgH="635000" progId="Equation.3">
                  <p:embed/>
                  <p:pic>
                    <p:nvPicPr>
                      <p:cNvPr id="0" name="图片 245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3292" y="2209007"/>
                        <a:ext cx="1972035" cy="10818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7"/>
          <p:cNvSpPr>
            <a:spLocks noChangeArrowheads="1"/>
          </p:cNvSpPr>
          <p:nvPr/>
        </p:nvSpPr>
        <p:spPr bwMode="auto">
          <a:xfrm>
            <a:off x="1371603" y="1732242"/>
            <a:ext cx="285212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解：在△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</a:p>
        </p:txBody>
      </p:sp>
      <p:sp>
        <p:nvSpPr>
          <p:cNvPr id="3" name="Rectangle 18"/>
          <p:cNvSpPr>
            <a:spLocks noChangeArrowheads="1"/>
          </p:cNvSpPr>
          <p:nvPr/>
        </p:nvSpPr>
        <p:spPr bwMode="auto">
          <a:xfrm>
            <a:off x="1796506" y="3277801"/>
            <a:ext cx="2826415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ABC≌△ADC(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S.S.S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BAC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=∠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DAC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1" name="组合 5"/>
          <p:cNvGrpSpPr/>
          <p:nvPr/>
        </p:nvGrpSpPr>
        <p:grpSpPr bwMode="auto">
          <a:xfrm>
            <a:off x="268290" y="122239"/>
            <a:ext cx="2179359" cy="515641"/>
            <a:chOff x="279260" y="218396"/>
            <a:chExt cx="2179008" cy="518684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1042724" y="272690"/>
              <a:ext cx="1415544" cy="46439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课堂小结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0966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40967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0962" name="TextBox 6"/>
          <p:cNvSpPr txBox="1">
            <a:spLocks noChangeArrowheads="1"/>
          </p:cNvSpPr>
          <p:nvPr/>
        </p:nvSpPr>
        <p:spPr bwMode="auto">
          <a:xfrm>
            <a:off x="3143254" y="1154114"/>
            <a:ext cx="2500313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本节课都学到了什么？</a:t>
            </a: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1219204" y="1733550"/>
            <a:ext cx="6048375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三角形全等的条件：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三边对应相等的两个三角形全等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(“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边边边”或“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SSS”)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1266829" y="2724152"/>
            <a:ext cx="2466975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三角形具有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稳定性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autoUpdateAnimBg="0"/>
      <p:bldP spid="9523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21" name="矩形 8"/>
          <p:cNvSpPr>
            <a:spLocks noChangeArrowheads="1"/>
          </p:cNvSpPr>
          <p:nvPr/>
        </p:nvSpPr>
        <p:spPr bwMode="auto">
          <a:xfrm>
            <a:off x="1003300" y="233365"/>
            <a:ext cx="20574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个性化作业</a:t>
            </a:r>
          </a:p>
        </p:txBody>
      </p:sp>
      <p:grpSp>
        <p:nvGrpSpPr>
          <p:cNvPr id="36922" name="Group 13"/>
          <p:cNvGrpSpPr/>
          <p:nvPr/>
        </p:nvGrpSpPr>
        <p:grpSpPr bwMode="auto">
          <a:xfrm>
            <a:off x="179388" y="193676"/>
            <a:ext cx="792162" cy="550863"/>
            <a:chOff x="258" y="78"/>
            <a:chExt cx="674" cy="457"/>
          </a:xfrm>
        </p:grpSpPr>
        <p:grpSp>
          <p:nvGrpSpPr>
            <p:cNvPr id="36928" name="组合 79"/>
            <p:cNvGrpSpPr/>
            <p:nvPr/>
          </p:nvGrpSpPr>
          <p:grpSpPr bwMode="auto">
            <a:xfrm>
              <a:off x="637" y="78"/>
              <a:ext cx="295" cy="457"/>
              <a:chOff x="5235576" y="2735263"/>
              <a:chExt cx="785813" cy="1184275"/>
            </a:xfrm>
          </p:grpSpPr>
          <p:sp>
            <p:nvSpPr>
              <p:cNvPr id="36966" name="Freeform 82"/>
              <p:cNvSpPr>
                <a:spLocks noChangeArrowheads="1"/>
              </p:cNvSpPr>
              <p:nvPr/>
            </p:nvSpPr>
            <p:spPr bwMode="auto">
              <a:xfrm>
                <a:off x="5235576" y="2735263"/>
                <a:ext cx="785813" cy="1184275"/>
              </a:xfrm>
              <a:custGeom>
                <a:avLst/>
                <a:gdLst>
                  <a:gd name="T0" fmla="*/ 2147483647 w 209"/>
                  <a:gd name="T1" fmla="*/ 2147483647 h 315"/>
                  <a:gd name="T2" fmla="*/ 2147483647 w 209"/>
                  <a:gd name="T3" fmla="*/ 2147483647 h 315"/>
                  <a:gd name="T4" fmla="*/ 2147483647 w 209"/>
                  <a:gd name="T5" fmla="*/ 2147483647 h 315"/>
                  <a:gd name="T6" fmla="*/ 2147483647 w 209"/>
                  <a:gd name="T7" fmla="*/ 0 h 315"/>
                  <a:gd name="T8" fmla="*/ 2147483647 w 209"/>
                  <a:gd name="T9" fmla="*/ 2147483647 h 315"/>
                  <a:gd name="T10" fmla="*/ 0 w 209"/>
                  <a:gd name="T11" fmla="*/ 2147483647 h 315"/>
                  <a:gd name="T12" fmla="*/ 0 w 209"/>
                  <a:gd name="T13" fmla="*/ 2147483647 h 315"/>
                  <a:gd name="T14" fmla="*/ 0 w 209"/>
                  <a:gd name="T15" fmla="*/ 2147483647 h 315"/>
                  <a:gd name="T16" fmla="*/ 0 w 209"/>
                  <a:gd name="T17" fmla="*/ 2147483647 h 315"/>
                  <a:gd name="T18" fmla="*/ 2147483647 w 209"/>
                  <a:gd name="T19" fmla="*/ 2147483647 h 315"/>
                  <a:gd name="T20" fmla="*/ 2147483647 w 209"/>
                  <a:gd name="T21" fmla="*/ 2147483647 h 315"/>
                  <a:gd name="T22" fmla="*/ 2147483647 w 209"/>
                  <a:gd name="T23" fmla="*/ 2147483647 h 315"/>
                  <a:gd name="T24" fmla="*/ 2147483647 w 209"/>
                  <a:gd name="T25" fmla="*/ 2147483647 h 315"/>
                  <a:gd name="T26" fmla="*/ 2147483647 w 209"/>
                  <a:gd name="T27" fmla="*/ 2147483647 h 315"/>
                  <a:gd name="T28" fmla="*/ 2147483647 w 209"/>
                  <a:gd name="T29" fmla="*/ 2147483647 h 315"/>
                  <a:gd name="T30" fmla="*/ 2147483647 w 209"/>
                  <a:gd name="T31" fmla="*/ 2147483647 h 315"/>
                  <a:gd name="T32" fmla="*/ 2147483647 w 209"/>
                  <a:gd name="T33" fmla="*/ 2147483647 h 315"/>
                  <a:gd name="T34" fmla="*/ 2147483647 w 209"/>
                  <a:gd name="T35" fmla="*/ 2147483647 h 315"/>
                  <a:gd name="T36" fmla="*/ 2147483647 w 209"/>
                  <a:gd name="T37" fmla="*/ 2147483647 h 3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09"/>
                  <a:gd name="T58" fmla="*/ 0 h 315"/>
                  <a:gd name="T59" fmla="*/ 209 w 209"/>
                  <a:gd name="T60" fmla="*/ 315 h 31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09" h="315">
                    <a:moveTo>
                      <a:pt x="206" y="56"/>
                    </a:moveTo>
                    <a:cubicBezTo>
                      <a:pt x="38" y="1"/>
                      <a:pt x="38" y="1"/>
                      <a:pt x="38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4" y="0"/>
                      <a:pt x="31" y="0"/>
                      <a:pt x="28" y="0"/>
                    </a:cubicBezTo>
                    <a:cubicBezTo>
                      <a:pt x="13" y="0"/>
                      <a:pt x="2" y="11"/>
                      <a:pt x="1" y="25"/>
                    </a:cubicBezTo>
                    <a:cubicBezTo>
                      <a:pt x="1" y="25"/>
                      <a:pt x="0" y="26"/>
                      <a:pt x="0" y="26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257"/>
                      <a:pt x="0" y="257"/>
                      <a:pt x="0" y="257"/>
                    </a:cubicBezTo>
                    <a:cubicBezTo>
                      <a:pt x="0" y="258"/>
                      <a:pt x="1" y="260"/>
                      <a:pt x="3" y="260"/>
                    </a:cubicBezTo>
                    <a:cubicBezTo>
                      <a:pt x="171" y="315"/>
                      <a:pt x="171" y="315"/>
                      <a:pt x="171" y="315"/>
                    </a:cubicBezTo>
                    <a:cubicBezTo>
                      <a:pt x="172" y="315"/>
                      <a:pt x="172" y="315"/>
                      <a:pt x="173" y="315"/>
                    </a:cubicBezTo>
                    <a:cubicBezTo>
                      <a:pt x="173" y="315"/>
                      <a:pt x="174" y="315"/>
                      <a:pt x="175" y="315"/>
                    </a:cubicBezTo>
                    <a:cubicBezTo>
                      <a:pt x="176" y="314"/>
                      <a:pt x="176" y="313"/>
                      <a:pt x="176" y="312"/>
                    </a:cubicBezTo>
                    <a:cubicBezTo>
                      <a:pt x="176" y="273"/>
                      <a:pt x="176" y="273"/>
                      <a:pt x="176" y="273"/>
                    </a:cubicBezTo>
                    <a:cubicBezTo>
                      <a:pt x="204" y="283"/>
                      <a:pt x="205" y="283"/>
                      <a:pt x="205" y="283"/>
                    </a:cubicBezTo>
                    <a:cubicBezTo>
                      <a:pt x="207" y="283"/>
                      <a:pt x="209" y="281"/>
                      <a:pt x="209" y="279"/>
                    </a:cubicBezTo>
                    <a:cubicBezTo>
                      <a:pt x="209" y="60"/>
                      <a:pt x="209" y="60"/>
                      <a:pt x="209" y="60"/>
                    </a:cubicBezTo>
                    <a:cubicBezTo>
                      <a:pt x="209" y="58"/>
                      <a:pt x="208" y="57"/>
                      <a:pt x="206" y="56"/>
                    </a:cubicBezTo>
                    <a:close/>
                  </a:path>
                </a:pathLst>
              </a:custGeom>
              <a:solidFill>
                <a:srgbClr val="FF6D3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67" name="Freeform 83"/>
              <p:cNvSpPr>
                <a:spLocks noChangeArrowheads="1"/>
              </p:cNvSpPr>
              <p:nvPr/>
            </p:nvSpPr>
            <p:spPr bwMode="auto">
              <a:xfrm>
                <a:off x="5253038" y="2740026"/>
                <a:ext cx="760413" cy="1058863"/>
              </a:xfrm>
              <a:custGeom>
                <a:avLst/>
                <a:gdLst>
                  <a:gd name="T0" fmla="*/ 2147483647 w 202"/>
                  <a:gd name="T1" fmla="*/ 2147483647 h 282"/>
                  <a:gd name="T2" fmla="*/ 2147483647 w 202"/>
                  <a:gd name="T3" fmla="*/ 2147483647 h 282"/>
                  <a:gd name="T4" fmla="*/ 2147483647 w 202"/>
                  <a:gd name="T5" fmla="*/ 2147483647 h 282"/>
                  <a:gd name="T6" fmla="*/ 2147483647 w 202"/>
                  <a:gd name="T7" fmla="*/ 2147483647 h 282"/>
                  <a:gd name="T8" fmla="*/ 2147483647 w 202"/>
                  <a:gd name="T9" fmla="*/ 2147483647 h 282"/>
                  <a:gd name="T10" fmla="*/ 2147483647 w 202"/>
                  <a:gd name="T11" fmla="*/ 0 h 282"/>
                  <a:gd name="T12" fmla="*/ 0 w 202"/>
                  <a:gd name="T13" fmla="*/ 2147483647 h 282"/>
                  <a:gd name="T14" fmla="*/ 2147483647 w 202"/>
                  <a:gd name="T15" fmla="*/ 2147483647 h 282"/>
                  <a:gd name="T16" fmla="*/ 2147483647 w 202"/>
                  <a:gd name="T17" fmla="*/ 2147483647 h 282"/>
                  <a:gd name="T18" fmla="*/ 2147483647 w 202"/>
                  <a:gd name="T19" fmla="*/ 2147483647 h 282"/>
                  <a:gd name="T20" fmla="*/ 2147483647 w 202"/>
                  <a:gd name="T21" fmla="*/ 2147483647 h 282"/>
                  <a:gd name="T22" fmla="*/ 2147483647 w 202"/>
                  <a:gd name="T23" fmla="*/ 2147483647 h 282"/>
                  <a:gd name="T24" fmla="*/ 2147483647 w 202"/>
                  <a:gd name="T25" fmla="*/ 2147483647 h 2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02"/>
                  <a:gd name="T40" fmla="*/ 0 h 282"/>
                  <a:gd name="T41" fmla="*/ 202 w 202"/>
                  <a:gd name="T42" fmla="*/ 282 h 28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02" h="282">
                    <a:moveTo>
                      <a:pt x="200" y="282"/>
                    </a:moveTo>
                    <a:cubicBezTo>
                      <a:pt x="201" y="282"/>
                      <a:pt x="201" y="282"/>
                      <a:pt x="202" y="281"/>
                    </a:cubicBezTo>
                    <a:cubicBezTo>
                      <a:pt x="201" y="58"/>
                      <a:pt x="201" y="58"/>
                      <a:pt x="201" y="58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0" y="0"/>
                      <a:pt x="1" y="10"/>
                      <a:pt x="0" y="22"/>
                    </a:cubicBezTo>
                    <a:cubicBezTo>
                      <a:pt x="1" y="24"/>
                      <a:pt x="2" y="30"/>
                      <a:pt x="5" y="32"/>
                    </a:cubicBezTo>
                    <a:cubicBezTo>
                      <a:pt x="9" y="34"/>
                      <a:pt x="15" y="36"/>
                      <a:pt x="15" y="36"/>
                    </a:cubicBezTo>
                    <a:cubicBezTo>
                      <a:pt x="173" y="90"/>
                      <a:pt x="173" y="90"/>
                      <a:pt x="173" y="90"/>
                    </a:cubicBezTo>
                    <a:cubicBezTo>
                      <a:pt x="175" y="91"/>
                      <a:pt x="176" y="92"/>
                      <a:pt x="176" y="94"/>
                    </a:cubicBezTo>
                    <a:cubicBezTo>
                      <a:pt x="176" y="274"/>
                      <a:pt x="176" y="274"/>
                      <a:pt x="176" y="274"/>
                    </a:cubicBezTo>
                    <a:cubicBezTo>
                      <a:pt x="199" y="282"/>
                      <a:pt x="200" y="282"/>
                      <a:pt x="200" y="282"/>
                    </a:cubicBezTo>
                    <a:close/>
                  </a:path>
                </a:pathLst>
              </a:custGeom>
              <a:solidFill>
                <a:srgbClr val="DE3F18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68" name="Freeform 84"/>
              <p:cNvSpPr>
                <a:spLocks noChangeArrowheads="1"/>
              </p:cNvSpPr>
              <p:nvPr/>
            </p:nvSpPr>
            <p:spPr bwMode="auto">
              <a:xfrm>
                <a:off x="5265738" y="2762251"/>
                <a:ext cx="728663" cy="1066800"/>
              </a:xfrm>
              <a:custGeom>
                <a:avLst/>
                <a:gdLst>
                  <a:gd name="T0" fmla="*/ 2147483647 w 194"/>
                  <a:gd name="T1" fmla="*/ 2147483647 h 284"/>
                  <a:gd name="T2" fmla="*/ 2147483647 w 194"/>
                  <a:gd name="T3" fmla="*/ 2147483647 h 284"/>
                  <a:gd name="T4" fmla="*/ 2147483647 w 194"/>
                  <a:gd name="T5" fmla="*/ 2147483647 h 284"/>
                  <a:gd name="T6" fmla="*/ 2147483647 w 194"/>
                  <a:gd name="T7" fmla="*/ 2147483647 h 284"/>
                  <a:gd name="T8" fmla="*/ 2147483647 w 194"/>
                  <a:gd name="T9" fmla="*/ 2147483647 h 284"/>
                  <a:gd name="T10" fmla="*/ 2147483647 w 194"/>
                  <a:gd name="T11" fmla="*/ 2147483647 h 284"/>
                  <a:gd name="T12" fmla="*/ 2147483647 w 194"/>
                  <a:gd name="T13" fmla="*/ 2147483647 h 284"/>
                  <a:gd name="T14" fmla="*/ 2147483647 w 194"/>
                  <a:gd name="T15" fmla="*/ 0 h 284"/>
                  <a:gd name="T16" fmla="*/ 0 w 194"/>
                  <a:gd name="T17" fmla="*/ 2147483647 h 284"/>
                  <a:gd name="T18" fmla="*/ 2147483647 w 194"/>
                  <a:gd name="T19" fmla="*/ 2147483647 h 284"/>
                  <a:gd name="T20" fmla="*/ 2147483647 w 194"/>
                  <a:gd name="T21" fmla="*/ 2147483647 h 284"/>
                  <a:gd name="T22" fmla="*/ 2147483647 w 194"/>
                  <a:gd name="T23" fmla="*/ 2147483647 h 284"/>
                  <a:gd name="T24" fmla="*/ 2147483647 w 194"/>
                  <a:gd name="T25" fmla="*/ 2147483647 h 2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94"/>
                  <a:gd name="T40" fmla="*/ 0 h 284"/>
                  <a:gd name="T41" fmla="*/ 194 w 194"/>
                  <a:gd name="T42" fmla="*/ 284 h 28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94" h="284">
                    <a:moveTo>
                      <a:pt x="168" y="85"/>
                    </a:moveTo>
                    <a:cubicBezTo>
                      <a:pt x="168" y="284"/>
                      <a:pt x="168" y="284"/>
                      <a:pt x="168" y="284"/>
                    </a:cubicBezTo>
                    <a:cubicBezTo>
                      <a:pt x="172" y="278"/>
                      <a:pt x="178" y="273"/>
                      <a:pt x="186" y="273"/>
                    </a:cubicBezTo>
                    <a:cubicBezTo>
                      <a:pt x="188" y="273"/>
                      <a:pt x="191" y="274"/>
                      <a:pt x="194" y="275"/>
                    </a:cubicBezTo>
                    <a:cubicBezTo>
                      <a:pt x="194" y="55"/>
                      <a:pt x="194" y="55"/>
                      <a:pt x="194" y="55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6" y="0"/>
                      <a:pt x="23" y="0"/>
                      <a:pt x="20" y="0"/>
                    </a:cubicBezTo>
                    <a:cubicBezTo>
                      <a:pt x="9" y="0"/>
                      <a:pt x="0" y="8"/>
                      <a:pt x="0" y="19"/>
                    </a:cubicBezTo>
                    <a:cubicBezTo>
                      <a:pt x="0" y="22"/>
                      <a:pt x="1" y="27"/>
                      <a:pt x="5" y="29"/>
                    </a:cubicBezTo>
                    <a:cubicBezTo>
                      <a:pt x="8" y="31"/>
                      <a:pt x="14" y="32"/>
                      <a:pt x="14" y="32"/>
                    </a:cubicBezTo>
                    <a:cubicBezTo>
                      <a:pt x="166" y="82"/>
                      <a:pt x="166" y="82"/>
                      <a:pt x="166" y="82"/>
                    </a:cubicBezTo>
                    <a:cubicBezTo>
                      <a:pt x="167" y="82"/>
                      <a:pt x="168" y="84"/>
                      <a:pt x="168" y="85"/>
                    </a:cubicBezTo>
                    <a:close/>
                  </a:path>
                </a:pathLst>
              </a:custGeom>
              <a:solidFill>
                <a:srgbClr val="D1ECF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69" name="Freeform 85"/>
              <p:cNvSpPr>
                <a:spLocks noChangeArrowheads="1"/>
              </p:cNvSpPr>
              <p:nvPr/>
            </p:nvSpPr>
            <p:spPr bwMode="auto">
              <a:xfrm>
                <a:off x="5878513" y="2960688"/>
                <a:ext cx="115888" cy="868363"/>
              </a:xfrm>
              <a:custGeom>
                <a:avLst/>
                <a:gdLst>
                  <a:gd name="T0" fmla="*/ 2147483647 w 31"/>
                  <a:gd name="T1" fmla="*/ 2147483647 h 231"/>
                  <a:gd name="T2" fmla="*/ 2147483647 w 31"/>
                  <a:gd name="T3" fmla="*/ 2147483647 h 231"/>
                  <a:gd name="T4" fmla="*/ 2147483647 w 31"/>
                  <a:gd name="T5" fmla="*/ 2147483647 h 231"/>
                  <a:gd name="T6" fmla="*/ 2147483647 w 31"/>
                  <a:gd name="T7" fmla="*/ 0 h 231"/>
                  <a:gd name="T8" fmla="*/ 2147483647 w 31"/>
                  <a:gd name="T9" fmla="*/ 0 h 231"/>
                  <a:gd name="T10" fmla="*/ 0 w 31"/>
                  <a:gd name="T11" fmla="*/ 2147483647 h 231"/>
                  <a:gd name="T12" fmla="*/ 2147483647 w 31"/>
                  <a:gd name="T13" fmla="*/ 2147483647 h 231"/>
                  <a:gd name="T14" fmla="*/ 2147483647 w 31"/>
                  <a:gd name="T15" fmla="*/ 2147483647 h 231"/>
                  <a:gd name="T16" fmla="*/ 2147483647 w 31"/>
                  <a:gd name="T17" fmla="*/ 2147483647 h 231"/>
                  <a:gd name="T18" fmla="*/ 2147483647 w 31"/>
                  <a:gd name="T19" fmla="*/ 2147483647 h 231"/>
                  <a:gd name="T20" fmla="*/ 2147483647 w 31"/>
                  <a:gd name="T21" fmla="*/ 2147483647 h 23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1"/>
                  <a:gd name="T34" fmla="*/ 0 h 231"/>
                  <a:gd name="T35" fmla="*/ 31 w 31"/>
                  <a:gd name="T36" fmla="*/ 231 h 23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1" h="231">
                    <a:moveTo>
                      <a:pt x="23" y="220"/>
                    </a:moveTo>
                    <a:cubicBezTo>
                      <a:pt x="25" y="220"/>
                      <a:pt x="28" y="221"/>
                      <a:pt x="31" y="22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2" y="0"/>
                      <a:pt x="21" y="0"/>
                    </a:cubicBezTo>
                    <a:cubicBezTo>
                      <a:pt x="10" y="0"/>
                      <a:pt x="1" y="9"/>
                      <a:pt x="0" y="20"/>
                    </a:cubicBezTo>
                    <a:cubicBezTo>
                      <a:pt x="1" y="22"/>
                      <a:pt x="2" y="27"/>
                      <a:pt x="4" y="29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5" y="30"/>
                      <a:pt x="5" y="31"/>
                      <a:pt x="5" y="32"/>
                    </a:cubicBezTo>
                    <a:cubicBezTo>
                      <a:pt x="5" y="231"/>
                      <a:pt x="5" y="231"/>
                      <a:pt x="5" y="231"/>
                    </a:cubicBezTo>
                    <a:cubicBezTo>
                      <a:pt x="9" y="225"/>
                      <a:pt x="15" y="220"/>
                      <a:pt x="23" y="2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6929" name="组合 117"/>
            <p:cNvGrpSpPr/>
            <p:nvPr/>
          </p:nvGrpSpPr>
          <p:grpSpPr bwMode="auto">
            <a:xfrm>
              <a:off x="305" y="218"/>
              <a:ext cx="372" cy="115"/>
              <a:chOff x="4348163" y="3097213"/>
              <a:chExt cx="992188" cy="300038"/>
            </a:xfrm>
          </p:grpSpPr>
          <p:sp>
            <p:nvSpPr>
              <p:cNvPr id="36963" name="Freeform 116"/>
              <p:cNvSpPr>
                <a:spLocks noChangeArrowheads="1"/>
              </p:cNvSpPr>
              <p:nvPr/>
            </p:nvSpPr>
            <p:spPr bwMode="auto">
              <a:xfrm>
                <a:off x="4348163" y="3097213"/>
                <a:ext cx="992188" cy="231775"/>
              </a:xfrm>
              <a:custGeom>
                <a:avLst/>
                <a:gdLst>
                  <a:gd name="T0" fmla="*/ 0 w 264"/>
                  <a:gd name="T1" fmla="*/ 2147483647 h 62"/>
                  <a:gd name="T2" fmla="*/ 2147483647 w 264"/>
                  <a:gd name="T3" fmla="*/ 2147483647 h 62"/>
                  <a:gd name="T4" fmla="*/ 2147483647 w 264"/>
                  <a:gd name="T5" fmla="*/ 2147483647 h 62"/>
                  <a:gd name="T6" fmla="*/ 2147483647 w 264"/>
                  <a:gd name="T7" fmla="*/ 2147483647 h 62"/>
                  <a:gd name="T8" fmla="*/ 2147483647 w 264"/>
                  <a:gd name="T9" fmla="*/ 2147483647 h 62"/>
                  <a:gd name="T10" fmla="*/ 0 w 264"/>
                  <a:gd name="T11" fmla="*/ 2147483647 h 62"/>
                  <a:gd name="T12" fmla="*/ 0 w 264"/>
                  <a:gd name="T13" fmla="*/ 0 h 62"/>
                  <a:gd name="T14" fmla="*/ 2147483647 w 264"/>
                  <a:gd name="T15" fmla="*/ 0 h 62"/>
                  <a:gd name="T16" fmla="*/ 2147483647 w 264"/>
                  <a:gd name="T17" fmla="*/ 2147483647 h 62"/>
                  <a:gd name="T18" fmla="*/ 2147483647 w 264"/>
                  <a:gd name="T19" fmla="*/ 2147483647 h 62"/>
                  <a:gd name="T20" fmla="*/ 2147483647 w 264"/>
                  <a:gd name="T21" fmla="*/ 2147483647 h 62"/>
                  <a:gd name="T22" fmla="*/ 0 w 264"/>
                  <a:gd name="T23" fmla="*/ 2147483647 h 62"/>
                  <a:gd name="T24" fmla="*/ 0 w 264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64"/>
                  <a:gd name="T40" fmla="*/ 0 h 62"/>
                  <a:gd name="T41" fmla="*/ 264 w 264"/>
                  <a:gd name="T42" fmla="*/ 62 h 6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64" h="62">
                    <a:moveTo>
                      <a:pt x="0" y="55"/>
                    </a:moveTo>
                    <a:cubicBezTo>
                      <a:pt x="2" y="55"/>
                      <a:pt x="4" y="55"/>
                      <a:pt x="6" y="55"/>
                    </a:cubicBezTo>
                    <a:cubicBezTo>
                      <a:pt x="8" y="55"/>
                      <a:pt x="10" y="53"/>
                      <a:pt x="10" y="51"/>
                    </a:cubicBezTo>
                    <a:cubicBezTo>
                      <a:pt x="10" y="38"/>
                      <a:pt x="10" y="24"/>
                      <a:pt x="10" y="11"/>
                    </a:cubicBezTo>
                    <a:cubicBezTo>
                      <a:pt x="10" y="9"/>
                      <a:pt x="8" y="7"/>
                      <a:pt x="6" y="7"/>
                    </a:cubicBezTo>
                    <a:cubicBezTo>
                      <a:pt x="4" y="7"/>
                      <a:pt x="2" y="7"/>
                      <a:pt x="0" y="7"/>
                    </a:cubicBezTo>
                    <a:cubicBezTo>
                      <a:pt x="0" y="5"/>
                      <a:pt x="0" y="2"/>
                      <a:pt x="0" y="0"/>
                    </a:cubicBezTo>
                    <a:cubicBezTo>
                      <a:pt x="80" y="0"/>
                      <a:pt x="160" y="0"/>
                      <a:pt x="240" y="0"/>
                    </a:cubicBezTo>
                    <a:cubicBezTo>
                      <a:pt x="246" y="0"/>
                      <a:pt x="255" y="4"/>
                      <a:pt x="258" y="10"/>
                    </a:cubicBezTo>
                    <a:cubicBezTo>
                      <a:pt x="264" y="23"/>
                      <a:pt x="264" y="39"/>
                      <a:pt x="258" y="52"/>
                    </a:cubicBezTo>
                    <a:cubicBezTo>
                      <a:pt x="255" y="58"/>
                      <a:pt x="246" y="62"/>
                      <a:pt x="240" y="62"/>
                    </a:cubicBezTo>
                    <a:cubicBezTo>
                      <a:pt x="160" y="62"/>
                      <a:pt x="80" y="62"/>
                      <a:pt x="0" y="62"/>
                    </a:cubicBezTo>
                    <a:cubicBezTo>
                      <a:pt x="0" y="60"/>
                      <a:pt x="0" y="57"/>
                      <a:pt x="0" y="55"/>
                    </a:cubicBezTo>
                    <a:close/>
                  </a:path>
                </a:pathLst>
              </a:custGeom>
              <a:solidFill>
                <a:srgbClr val="1695A4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64" name="Freeform 117"/>
              <p:cNvSpPr>
                <a:spLocks noChangeArrowheads="1"/>
              </p:cNvSpPr>
              <p:nvPr/>
            </p:nvSpPr>
            <p:spPr bwMode="auto">
              <a:xfrm>
                <a:off x="4370388" y="3122613"/>
                <a:ext cx="942975" cy="184150"/>
              </a:xfrm>
              <a:custGeom>
                <a:avLst/>
                <a:gdLst>
                  <a:gd name="T0" fmla="*/ 2147483647 w 251"/>
                  <a:gd name="T1" fmla="*/ 2147483647 h 49"/>
                  <a:gd name="T2" fmla="*/ 2147483647 w 251"/>
                  <a:gd name="T3" fmla="*/ 2147483647 h 49"/>
                  <a:gd name="T4" fmla="*/ 0 w 251"/>
                  <a:gd name="T5" fmla="*/ 0 h 49"/>
                  <a:gd name="T6" fmla="*/ 2147483647 w 251"/>
                  <a:gd name="T7" fmla="*/ 0 h 49"/>
                  <a:gd name="T8" fmla="*/ 2147483647 w 251"/>
                  <a:gd name="T9" fmla="*/ 2147483647 h 49"/>
                  <a:gd name="T10" fmla="*/ 2147483647 w 251"/>
                  <a:gd name="T11" fmla="*/ 2147483647 h 49"/>
                  <a:gd name="T12" fmla="*/ 2147483647 w 251"/>
                  <a:gd name="T13" fmla="*/ 2147483647 h 49"/>
                  <a:gd name="T14" fmla="*/ 0 w 251"/>
                  <a:gd name="T15" fmla="*/ 2147483647 h 49"/>
                  <a:gd name="T16" fmla="*/ 2147483647 w 251"/>
                  <a:gd name="T17" fmla="*/ 2147483647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1"/>
                  <a:gd name="T28" fmla="*/ 0 h 49"/>
                  <a:gd name="T29" fmla="*/ 251 w 251"/>
                  <a:gd name="T30" fmla="*/ 49 h 4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1" h="49">
                    <a:moveTo>
                      <a:pt x="4" y="44"/>
                    </a:moveTo>
                    <a:cubicBezTo>
                      <a:pt x="4" y="31"/>
                      <a:pt x="4" y="17"/>
                      <a:pt x="4" y="4"/>
                    </a:cubicBezTo>
                    <a:cubicBezTo>
                      <a:pt x="4" y="2"/>
                      <a:pt x="2" y="0"/>
                      <a:pt x="0" y="0"/>
                    </a:cubicBezTo>
                    <a:cubicBezTo>
                      <a:pt x="80" y="0"/>
                      <a:pt x="159" y="0"/>
                      <a:pt x="239" y="0"/>
                    </a:cubicBezTo>
                    <a:cubicBezTo>
                      <a:pt x="241" y="0"/>
                      <a:pt x="243" y="1"/>
                      <a:pt x="244" y="3"/>
                    </a:cubicBezTo>
                    <a:cubicBezTo>
                      <a:pt x="251" y="16"/>
                      <a:pt x="251" y="32"/>
                      <a:pt x="244" y="45"/>
                    </a:cubicBezTo>
                    <a:cubicBezTo>
                      <a:pt x="243" y="47"/>
                      <a:pt x="241" y="49"/>
                      <a:pt x="239" y="49"/>
                    </a:cubicBezTo>
                    <a:cubicBezTo>
                      <a:pt x="159" y="48"/>
                      <a:pt x="80" y="48"/>
                      <a:pt x="0" y="48"/>
                    </a:cubicBezTo>
                    <a:cubicBezTo>
                      <a:pt x="2" y="48"/>
                      <a:pt x="4" y="46"/>
                      <a:pt x="4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65" name="Freeform 118"/>
              <p:cNvSpPr>
                <a:spLocks noChangeArrowheads="1"/>
              </p:cNvSpPr>
              <p:nvPr/>
            </p:nvSpPr>
            <p:spPr bwMode="auto">
              <a:xfrm>
                <a:off x="5133976" y="3254376"/>
                <a:ext cx="123825" cy="142875"/>
              </a:xfrm>
              <a:custGeom>
                <a:avLst/>
                <a:gdLst>
                  <a:gd name="T0" fmla="*/ 0 w 78"/>
                  <a:gd name="T1" fmla="*/ 2147483647 h 90"/>
                  <a:gd name="T2" fmla="*/ 2147483647 w 78"/>
                  <a:gd name="T3" fmla="*/ 2147483647 h 90"/>
                  <a:gd name="T4" fmla="*/ 2147483647 w 78"/>
                  <a:gd name="T5" fmla="*/ 2147483647 h 90"/>
                  <a:gd name="T6" fmla="*/ 2147483647 w 78"/>
                  <a:gd name="T7" fmla="*/ 0 h 90"/>
                  <a:gd name="T8" fmla="*/ 2147483647 w 78"/>
                  <a:gd name="T9" fmla="*/ 0 h 90"/>
                  <a:gd name="T10" fmla="*/ 0 w 78"/>
                  <a:gd name="T11" fmla="*/ 0 h 90"/>
                  <a:gd name="T12" fmla="*/ 0 w 78"/>
                  <a:gd name="T13" fmla="*/ 2147483647 h 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8"/>
                  <a:gd name="T22" fmla="*/ 0 h 90"/>
                  <a:gd name="T23" fmla="*/ 78 w 78"/>
                  <a:gd name="T24" fmla="*/ 90 h 9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8" h="90">
                    <a:moveTo>
                      <a:pt x="0" y="90"/>
                    </a:moveTo>
                    <a:lnTo>
                      <a:pt x="38" y="66"/>
                    </a:lnTo>
                    <a:lnTo>
                      <a:pt x="78" y="90"/>
                    </a:lnTo>
                    <a:lnTo>
                      <a:pt x="78" y="0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D612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6930" name="组合 84"/>
            <p:cNvGrpSpPr/>
            <p:nvPr/>
          </p:nvGrpSpPr>
          <p:grpSpPr bwMode="auto">
            <a:xfrm>
              <a:off x="258" y="390"/>
              <a:ext cx="514" cy="128"/>
              <a:chOff x="4189413" y="3565526"/>
              <a:chExt cx="1373188" cy="331788"/>
            </a:xfrm>
          </p:grpSpPr>
          <p:sp>
            <p:nvSpPr>
              <p:cNvPr id="36936" name="Freeform 86"/>
              <p:cNvSpPr>
                <a:spLocks noChangeArrowheads="1"/>
              </p:cNvSpPr>
              <p:nvPr/>
            </p:nvSpPr>
            <p:spPr bwMode="auto">
              <a:xfrm>
                <a:off x="4189413" y="3565526"/>
                <a:ext cx="1373188" cy="331788"/>
              </a:xfrm>
              <a:custGeom>
                <a:avLst/>
                <a:gdLst>
                  <a:gd name="T0" fmla="*/ 2147483647 w 365"/>
                  <a:gd name="T1" fmla="*/ 2147483647 h 88"/>
                  <a:gd name="T2" fmla="*/ 2147483647 w 365"/>
                  <a:gd name="T3" fmla="*/ 2147483647 h 88"/>
                  <a:gd name="T4" fmla="*/ 2147483647 w 365"/>
                  <a:gd name="T5" fmla="*/ 2147483647 h 88"/>
                  <a:gd name="T6" fmla="*/ 2147483647 w 365"/>
                  <a:gd name="T7" fmla="*/ 2147483647 h 88"/>
                  <a:gd name="T8" fmla="*/ 2147483647 w 365"/>
                  <a:gd name="T9" fmla="*/ 2147483647 h 88"/>
                  <a:gd name="T10" fmla="*/ 2147483647 w 365"/>
                  <a:gd name="T11" fmla="*/ 2147483647 h 88"/>
                  <a:gd name="T12" fmla="*/ 2147483647 w 365"/>
                  <a:gd name="T13" fmla="*/ 2147483647 h 88"/>
                  <a:gd name="T14" fmla="*/ 2147483647 w 365"/>
                  <a:gd name="T15" fmla="*/ 2147483647 h 88"/>
                  <a:gd name="T16" fmla="*/ 0 w 365"/>
                  <a:gd name="T17" fmla="*/ 2147483647 h 88"/>
                  <a:gd name="T18" fmla="*/ 0 w 365"/>
                  <a:gd name="T19" fmla="*/ 2147483647 h 88"/>
                  <a:gd name="T20" fmla="*/ 2147483647 w 365"/>
                  <a:gd name="T21" fmla="*/ 0 h 88"/>
                  <a:gd name="T22" fmla="*/ 2147483647 w 365"/>
                  <a:gd name="T23" fmla="*/ 0 h 88"/>
                  <a:gd name="T24" fmla="*/ 2147483647 w 365"/>
                  <a:gd name="T25" fmla="*/ 2147483647 h 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65"/>
                  <a:gd name="T40" fmla="*/ 0 h 88"/>
                  <a:gd name="T41" fmla="*/ 365 w 365"/>
                  <a:gd name="T42" fmla="*/ 88 h 8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65" h="88">
                    <a:moveTo>
                      <a:pt x="365" y="7"/>
                    </a:moveTo>
                    <a:cubicBezTo>
                      <a:pt x="360" y="7"/>
                      <a:pt x="360" y="7"/>
                      <a:pt x="360" y="7"/>
                    </a:cubicBezTo>
                    <a:cubicBezTo>
                      <a:pt x="358" y="7"/>
                      <a:pt x="356" y="9"/>
                      <a:pt x="356" y="11"/>
                    </a:cubicBezTo>
                    <a:cubicBezTo>
                      <a:pt x="356" y="77"/>
                      <a:pt x="356" y="77"/>
                      <a:pt x="356" y="77"/>
                    </a:cubicBezTo>
                    <a:cubicBezTo>
                      <a:pt x="356" y="79"/>
                      <a:pt x="358" y="81"/>
                      <a:pt x="360" y="81"/>
                    </a:cubicBezTo>
                    <a:cubicBezTo>
                      <a:pt x="365" y="81"/>
                      <a:pt x="365" y="81"/>
                      <a:pt x="365" y="81"/>
                    </a:cubicBezTo>
                    <a:cubicBezTo>
                      <a:pt x="365" y="88"/>
                      <a:pt x="365" y="88"/>
                      <a:pt x="365" y="88"/>
                    </a:cubicBezTo>
                    <a:cubicBezTo>
                      <a:pt x="10" y="88"/>
                      <a:pt x="10" y="88"/>
                      <a:pt x="10" y="88"/>
                    </a:cubicBezTo>
                    <a:cubicBezTo>
                      <a:pt x="4" y="88"/>
                      <a:pt x="0" y="83"/>
                      <a:pt x="0" y="7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365" y="7"/>
                      <a:pt x="365" y="7"/>
                      <a:pt x="365" y="7"/>
                    </a:cubicBezTo>
                  </a:path>
                </a:pathLst>
              </a:custGeom>
              <a:solidFill>
                <a:srgbClr val="1695A4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37" name="Freeform 87"/>
              <p:cNvSpPr>
                <a:spLocks noChangeArrowheads="1"/>
              </p:cNvSpPr>
              <p:nvPr/>
            </p:nvSpPr>
            <p:spPr bwMode="auto">
              <a:xfrm>
                <a:off x="4870451" y="3565526"/>
                <a:ext cx="692150" cy="331788"/>
              </a:xfrm>
              <a:custGeom>
                <a:avLst/>
                <a:gdLst>
                  <a:gd name="T0" fmla="*/ 2147483647 w 184"/>
                  <a:gd name="T1" fmla="*/ 2147483647 h 88"/>
                  <a:gd name="T2" fmla="*/ 2147483647 w 184"/>
                  <a:gd name="T3" fmla="*/ 2147483647 h 88"/>
                  <a:gd name="T4" fmla="*/ 2147483647 w 184"/>
                  <a:gd name="T5" fmla="*/ 2147483647 h 88"/>
                  <a:gd name="T6" fmla="*/ 2147483647 w 184"/>
                  <a:gd name="T7" fmla="*/ 2147483647 h 88"/>
                  <a:gd name="T8" fmla="*/ 2147483647 w 184"/>
                  <a:gd name="T9" fmla="*/ 2147483647 h 88"/>
                  <a:gd name="T10" fmla="*/ 2147483647 w 184"/>
                  <a:gd name="T11" fmla="*/ 2147483647 h 88"/>
                  <a:gd name="T12" fmla="*/ 2147483647 w 184"/>
                  <a:gd name="T13" fmla="*/ 2147483647 h 88"/>
                  <a:gd name="T14" fmla="*/ 0 w 184"/>
                  <a:gd name="T15" fmla="*/ 2147483647 h 88"/>
                  <a:gd name="T16" fmla="*/ 0 w 184"/>
                  <a:gd name="T17" fmla="*/ 0 h 88"/>
                  <a:gd name="T18" fmla="*/ 2147483647 w 184"/>
                  <a:gd name="T19" fmla="*/ 0 h 88"/>
                  <a:gd name="T20" fmla="*/ 2147483647 w 184"/>
                  <a:gd name="T21" fmla="*/ 2147483647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4"/>
                  <a:gd name="T34" fmla="*/ 0 h 88"/>
                  <a:gd name="T35" fmla="*/ 184 w 184"/>
                  <a:gd name="T36" fmla="*/ 88 h 8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4" h="88">
                    <a:moveTo>
                      <a:pt x="184" y="7"/>
                    </a:moveTo>
                    <a:cubicBezTo>
                      <a:pt x="179" y="7"/>
                      <a:pt x="179" y="7"/>
                      <a:pt x="179" y="7"/>
                    </a:cubicBezTo>
                    <a:cubicBezTo>
                      <a:pt x="177" y="7"/>
                      <a:pt x="175" y="9"/>
                      <a:pt x="175" y="11"/>
                    </a:cubicBezTo>
                    <a:cubicBezTo>
                      <a:pt x="175" y="77"/>
                      <a:pt x="175" y="77"/>
                      <a:pt x="175" y="77"/>
                    </a:cubicBezTo>
                    <a:cubicBezTo>
                      <a:pt x="175" y="79"/>
                      <a:pt x="177" y="81"/>
                      <a:pt x="179" y="81"/>
                    </a:cubicBezTo>
                    <a:cubicBezTo>
                      <a:pt x="184" y="81"/>
                      <a:pt x="184" y="81"/>
                      <a:pt x="184" y="81"/>
                    </a:cubicBezTo>
                    <a:cubicBezTo>
                      <a:pt x="184" y="88"/>
                      <a:pt x="184" y="88"/>
                      <a:pt x="184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4" y="0"/>
                      <a:pt x="184" y="0"/>
                      <a:pt x="184" y="0"/>
                    </a:cubicBezTo>
                    <a:cubicBezTo>
                      <a:pt x="184" y="7"/>
                      <a:pt x="184" y="7"/>
                      <a:pt x="184" y="7"/>
                    </a:cubicBezTo>
                  </a:path>
                </a:pathLst>
              </a:custGeom>
              <a:solidFill>
                <a:srgbClr val="15B0B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38" name="Freeform 88"/>
              <p:cNvSpPr>
                <a:spLocks noChangeArrowheads="1"/>
              </p:cNvSpPr>
              <p:nvPr/>
            </p:nvSpPr>
            <p:spPr bwMode="auto">
              <a:xfrm>
                <a:off x="4216401" y="3592513"/>
                <a:ext cx="1327150" cy="277813"/>
              </a:xfrm>
              <a:custGeom>
                <a:avLst/>
                <a:gdLst>
                  <a:gd name="T0" fmla="*/ 2147483647 w 353"/>
                  <a:gd name="T1" fmla="*/ 2147483647 h 74"/>
                  <a:gd name="T2" fmla="*/ 2147483647 w 353"/>
                  <a:gd name="T3" fmla="*/ 2147483647 h 74"/>
                  <a:gd name="T4" fmla="*/ 2147483647 w 353"/>
                  <a:gd name="T5" fmla="*/ 2147483647 h 74"/>
                  <a:gd name="T6" fmla="*/ 2147483647 w 353"/>
                  <a:gd name="T7" fmla="*/ 2147483647 h 74"/>
                  <a:gd name="T8" fmla="*/ 0 w 353"/>
                  <a:gd name="T9" fmla="*/ 2147483647 h 74"/>
                  <a:gd name="T10" fmla="*/ 0 w 353"/>
                  <a:gd name="T11" fmla="*/ 2147483647 h 74"/>
                  <a:gd name="T12" fmla="*/ 2147483647 w 353"/>
                  <a:gd name="T13" fmla="*/ 0 h 74"/>
                  <a:gd name="T14" fmla="*/ 2147483647 w 353"/>
                  <a:gd name="T15" fmla="*/ 0 h 74"/>
                  <a:gd name="T16" fmla="*/ 2147483647 w 353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53"/>
                  <a:gd name="T28" fmla="*/ 0 h 74"/>
                  <a:gd name="T29" fmla="*/ 353 w 353"/>
                  <a:gd name="T30" fmla="*/ 74 h 7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53" h="74">
                    <a:moveTo>
                      <a:pt x="349" y="4"/>
                    </a:moveTo>
                    <a:cubicBezTo>
                      <a:pt x="349" y="70"/>
                      <a:pt x="349" y="70"/>
                      <a:pt x="349" y="70"/>
                    </a:cubicBezTo>
                    <a:cubicBezTo>
                      <a:pt x="349" y="72"/>
                      <a:pt x="351" y="74"/>
                      <a:pt x="353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353" y="0"/>
                      <a:pt x="353" y="0"/>
                      <a:pt x="353" y="0"/>
                    </a:cubicBezTo>
                    <a:cubicBezTo>
                      <a:pt x="351" y="0"/>
                      <a:pt x="349" y="2"/>
                      <a:pt x="349" y="4"/>
                    </a:cubicBezTo>
                  </a:path>
                </a:pathLst>
              </a:custGeom>
              <a:solidFill>
                <a:srgbClr val="D1ECF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39" name="Freeform 89"/>
              <p:cNvSpPr>
                <a:spLocks noChangeArrowheads="1"/>
              </p:cNvSpPr>
              <p:nvPr/>
            </p:nvSpPr>
            <p:spPr bwMode="auto">
              <a:xfrm>
                <a:off x="4832351" y="3592513"/>
                <a:ext cx="711200" cy="277813"/>
              </a:xfrm>
              <a:custGeom>
                <a:avLst/>
                <a:gdLst>
                  <a:gd name="T0" fmla="*/ 2147483647 w 189"/>
                  <a:gd name="T1" fmla="*/ 2147483647 h 74"/>
                  <a:gd name="T2" fmla="*/ 2147483647 w 189"/>
                  <a:gd name="T3" fmla="*/ 2147483647 h 74"/>
                  <a:gd name="T4" fmla="*/ 2147483647 w 189"/>
                  <a:gd name="T5" fmla="*/ 2147483647 h 74"/>
                  <a:gd name="T6" fmla="*/ 2147483647 w 189"/>
                  <a:gd name="T7" fmla="*/ 2147483647 h 74"/>
                  <a:gd name="T8" fmla="*/ 0 w 189"/>
                  <a:gd name="T9" fmla="*/ 2147483647 h 74"/>
                  <a:gd name="T10" fmla="*/ 0 w 189"/>
                  <a:gd name="T11" fmla="*/ 2147483647 h 74"/>
                  <a:gd name="T12" fmla="*/ 2147483647 w 189"/>
                  <a:gd name="T13" fmla="*/ 0 h 74"/>
                  <a:gd name="T14" fmla="*/ 2147483647 w 189"/>
                  <a:gd name="T15" fmla="*/ 0 h 74"/>
                  <a:gd name="T16" fmla="*/ 2147483647 w 189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9"/>
                  <a:gd name="T28" fmla="*/ 0 h 74"/>
                  <a:gd name="T29" fmla="*/ 189 w 189"/>
                  <a:gd name="T30" fmla="*/ 74 h 7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9" h="74">
                    <a:moveTo>
                      <a:pt x="185" y="4"/>
                    </a:moveTo>
                    <a:cubicBezTo>
                      <a:pt x="185" y="70"/>
                      <a:pt x="185" y="70"/>
                      <a:pt x="185" y="70"/>
                    </a:cubicBezTo>
                    <a:cubicBezTo>
                      <a:pt x="185" y="72"/>
                      <a:pt x="187" y="74"/>
                      <a:pt x="189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7" y="0"/>
                      <a:pt x="185" y="2"/>
                      <a:pt x="185" y="4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40" name="Rectangle 90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941" name="Rectangle 91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942" name="Rectangle 92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943" name="Rectangle 93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944" name="Rectangle 94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945" name="Rectangle 95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946" name="Rectangle 96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947" name="Rectangle 97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948" name="Rectangle 98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949" name="Rectangle 99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950" name="Rectangle 100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951" name="Rectangle 101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952" name="Rectangle 102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953" name="Rectangle 103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954" name="Rectangle 104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955" name="Rectangle 105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956" name="Rectangle 106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957" name="Rectangle 107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958" name="Rectangle 108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959" name="Rectangle 109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960" name="Rectangle 110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961" name="Rectangle 111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962" name="Freeform 166"/>
              <p:cNvSpPr>
                <a:spLocks noEditPoints="1" noChangeArrowheads="1"/>
              </p:cNvSpPr>
              <p:nvPr/>
            </p:nvSpPr>
            <p:spPr bwMode="auto">
              <a:xfrm>
                <a:off x="4978401" y="3565526"/>
                <a:ext cx="117475" cy="331788"/>
              </a:xfrm>
              <a:custGeom>
                <a:avLst/>
                <a:gdLst>
                  <a:gd name="T0" fmla="*/ 2147483647 w 31"/>
                  <a:gd name="T1" fmla="*/ 2147483647 h 88"/>
                  <a:gd name="T2" fmla="*/ 2147483647 w 31"/>
                  <a:gd name="T3" fmla="*/ 2147483647 h 88"/>
                  <a:gd name="T4" fmla="*/ 2147483647 w 31"/>
                  <a:gd name="T5" fmla="*/ 2147483647 h 88"/>
                  <a:gd name="T6" fmla="*/ 2147483647 w 31"/>
                  <a:gd name="T7" fmla="*/ 2147483647 h 88"/>
                  <a:gd name="T8" fmla="*/ 2147483647 w 31"/>
                  <a:gd name="T9" fmla="*/ 2147483647 h 88"/>
                  <a:gd name="T10" fmla="*/ 2147483647 w 31"/>
                  <a:gd name="T11" fmla="*/ 0 h 88"/>
                  <a:gd name="T12" fmla="*/ 0 w 31"/>
                  <a:gd name="T13" fmla="*/ 0 h 88"/>
                  <a:gd name="T14" fmla="*/ 0 w 31"/>
                  <a:gd name="T15" fmla="*/ 0 h 88"/>
                  <a:gd name="T16" fmla="*/ 2147483647 w 31"/>
                  <a:gd name="T17" fmla="*/ 2147483647 h 88"/>
                  <a:gd name="T18" fmla="*/ 2147483647 w 31"/>
                  <a:gd name="T19" fmla="*/ 2147483647 h 88"/>
                  <a:gd name="T20" fmla="*/ 2147483647 w 31"/>
                  <a:gd name="T21" fmla="*/ 2147483647 h 88"/>
                  <a:gd name="T22" fmla="*/ 2147483647 w 31"/>
                  <a:gd name="T23" fmla="*/ 2147483647 h 88"/>
                  <a:gd name="T24" fmla="*/ 2147483647 w 31"/>
                  <a:gd name="T25" fmla="*/ 2147483647 h 88"/>
                  <a:gd name="T26" fmla="*/ 2147483647 w 31"/>
                  <a:gd name="T27" fmla="*/ 2147483647 h 88"/>
                  <a:gd name="T28" fmla="*/ 2147483647 w 31"/>
                  <a:gd name="T29" fmla="*/ 2147483647 h 88"/>
                  <a:gd name="T30" fmla="*/ 2147483647 w 31"/>
                  <a:gd name="T31" fmla="*/ 2147483647 h 88"/>
                  <a:gd name="T32" fmla="*/ 2147483647 w 31"/>
                  <a:gd name="T33" fmla="*/ 2147483647 h 88"/>
                  <a:gd name="T34" fmla="*/ 2147483647 w 31"/>
                  <a:gd name="T35" fmla="*/ 2147483647 h 88"/>
                  <a:gd name="T36" fmla="*/ 2147483647 w 31"/>
                  <a:gd name="T37" fmla="*/ 0 h 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1"/>
                  <a:gd name="T58" fmla="*/ 0 h 88"/>
                  <a:gd name="T59" fmla="*/ 31 w 31"/>
                  <a:gd name="T60" fmla="*/ 88 h 8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1" h="88">
                    <a:moveTo>
                      <a:pt x="31" y="81"/>
                    </a:moveTo>
                    <a:cubicBezTo>
                      <a:pt x="15" y="81"/>
                      <a:pt x="15" y="81"/>
                      <a:pt x="15" y="81"/>
                    </a:cubicBezTo>
                    <a:cubicBezTo>
                      <a:pt x="14" y="83"/>
                      <a:pt x="13" y="86"/>
                      <a:pt x="12" y="88"/>
                    </a:cubicBezTo>
                    <a:cubicBezTo>
                      <a:pt x="28" y="88"/>
                      <a:pt x="28" y="88"/>
                      <a:pt x="28" y="88"/>
                    </a:cubicBezTo>
                    <a:cubicBezTo>
                      <a:pt x="29" y="86"/>
                      <a:pt x="30" y="83"/>
                      <a:pt x="31" y="81"/>
                    </a:cubicBezTo>
                    <a:moveTo>
                      <a:pt x="9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4" y="5"/>
                      <a:pt x="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5" y="6"/>
                      <a:pt x="15" y="6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2"/>
                      <a:pt x="10" y="1"/>
                      <a:pt x="9" y="0"/>
                    </a:cubicBezTo>
                  </a:path>
                </a:pathLst>
              </a:custGeom>
              <a:solidFill>
                <a:srgbClr val="2CA4B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6931" name="组合 112"/>
            <p:cNvGrpSpPr/>
            <p:nvPr/>
          </p:nvGrpSpPr>
          <p:grpSpPr bwMode="auto">
            <a:xfrm>
              <a:off x="284" y="300"/>
              <a:ext cx="574" cy="90"/>
              <a:chOff x="4260851" y="3333751"/>
              <a:chExt cx="1530350" cy="231775"/>
            </a:xfrm>
          </p:grpSpPr>
          <p:sp>
            <p:nvSpPr>
              <p:cNvPr id="36932" name="Freeform 112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1530350" cy="231775"/>
              </a:xfrm>
              <a:custGeom>
                <a:avLst/>
                <a:gdLst>
                  <a:gd name="T0" fmla="*/ 0 w 407"/>
                  <a:gd name="T1" fmla="*/ 2147483647 h 62"/>
                  <a:gd name="T2" fmla="*/ 2147483647 w 407"/>
                  <a:gd name="T3" fmla="*/ 2147483647 h 62"/>
                  <a:gd name="T4" fmla="*/ 2147483647 w 407"/>
                  <a:gd name="T5" fmla="*/ 2147483647 h 62"/>
                  <a:gd name="T6" fmla="*/ 2147483647 w 407"/>
                  <a:gd name="T7" fmla="*/ 2147483647 h 62"/>
                  <a:gd name="T8" fmla="*/ 2147483647 w 407"/>
                  <a:gd name="T9" fmla="*/ 2147483647 h 62"/>
                  <a:gd name="T10" fmla="*/ 0 w 407"/>
                  <a:gd name="T11" fmla="*/ 2147483647 h 62"/>
                  <a:gd name="T12" fmla="*/ 0 w 407"/>
                  <a:gd name="T13" fmla="*/ 2147483647 h 62"/>
                  <a:gd name="T14" fmla="*/ 2147483647 w 407"/>
                  <a:gd name="T15" fmla="*/ 2147483647 h 62"/>
                  <a:gd name="T16" fmla="*/ 2147483647 w 407"/>
                  <a:gd name="T17" fmla="*/ 2147483647 h 62"/>
                  <a:gd name="T18" fmla="*/ 2147483647 w 407"/>
                  <a:gd name="T19" fmla="*/ 2147483647 h 62"/>
                  <a:gd name="T20" fmla="*/ 2147483647 w 407"/>
                  <a:gd name="T21" fmla="*/ 0 h 62"/>
                  <a:gd name="T22" fmla="*/ 0 w 407"/>
                  <a:gd name="T23" fmla="*/ 0 h 62"/>
                  <a:gd name="T24" fmla="*/ 0 w 407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07"/>
                  <a:gd name="T40" fmla="*/ 0 h 62"/>
                  <a:gd name="T41" fmla="*/ 407 w 407"/>
                  <a:gd name="T42" fmla="*/ 62 h 6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07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396" y="62"/>
                      <a:pt x="396" y="62"/>
                      <a:pt x="396" y="62"/>
                    </a:cubicBezTo>
                    <a:cubicBezTo>
                      <a:pt x="402" y="62"/>
                      <a:pt x="407" y="57"/>
                      <a:pt x="407" y="51"/>
                    </a:cubicBezTo>
                    <a:cubicBezTo>
                      <a:pt x="407" y="11"/>
                      <a:pt x="407" y="11"/>
                      <a:pt x="407" y="11"/>
                    </a:cubicBezTo>
                    <a:cubicBezTo>
                      <a:pt x="407" y="5"/>
                      <a:pt x="402" y="0"/>
                      <a:pt x="39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2C5871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33" name="Freeform 113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771525" cy="231775"/>
              </a:xfrm>
              <a:custGeom>
                <a:avLst/>
                <a:gdLst>
                  <a:gd name="T0" fmla="*/ 0 w 205"/>
                  <a:gd name="T1" fmla="*/ 2147483647 h 62"/>
                  <a:gd name="T2" fmla="*/ 2147483647 w 205"/>
                  <a:gd name="T3" fmla="*/ 2147483647 h 62"/>
                  <a:gd name="T4" fmla="*/ 2147483647 w 205"/>
                  <a:gd name="T5" fmla="*/ 2147483647 h 62"/>
                  <a:gd name="T6" fmla="*/ 2147483647 w 205"/>
                  <a:gd name="T7" fmla="*/ 2147483647 h 62"/>
                  <a:gd name="T8" fmla="*/ 2147483647 w 205"/>
                  <a:gd name="T9" fmla="*/ 2147483647 h 62"/>
                  <a:gd name="T10" fmla="*/ 0 w 205"/>
                  <a:gd name="T11" fmla="*/ 2147483647 h 62"/>
                  <a:gd name="T12" fmla="*/ 0 w 205"/>
                  <a:gd name="T13" fmla="*/ 2147483647 h 62"/>
                  <a:gd name="T14" fmla="*/ 2147483647 w 205"/>
                  <a:gd name="T15" fmla="*/ 2147483647 h 62"/>
                  <a:gd name="T16" fmla="*/ 2147483647 w 205"/>
                  <a:gd name="T17" fmla="*/ 0 h 62"/>
                  <a:gd name="T18" fmla="*/ 0 w 205"/>
                  <a:gd name="T19" fmla="*/ 0 h 62"/>
                  <a:gd name="T20" fmla="*/ 0 w 205"/>
                  <a:gd name="T21" fmla="*/ 2147483647 h 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05"/>
                  <a:gd name="T34" fmla="*/ 0 h 62"/>
                  <a:gd name="T35" fmla="*/ 205 w 205"/>
                  <a:gd name="T36" fmla="*/ 62 h 6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05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205" y="62"/>
                      <a:pt x="205" y="62"/>
                      <a:pt x="205" y="62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0E303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34" name="Freeform 114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1482725" cy="180975"/>
              </a:xfrm>
              <a:custGeom>
                <a:avLst/>
                <a:gdLst>
                  <a:gd name="T0" fmla="*/ 2147483647 w 394"/>
                  <a:gd name="T1" fmla="*/ 2147483647 h 48"/>
                  <a:gd name="T2" fmla="*/ 2147483647 w 394"/>
                  <a:gd name="T3" fmla="*/ 2147483647 h 48"/>
                  <a:gd name="T4" fmla="*/ 0 w 394"/>
                  <a:gd name="T5" fmla="*/ 2147483647 h 48"/>
                  <a:gd name="T6" fmla="*/ 2147483647 w 394"/>
                  <a:gd name="T7" fmla="*/ 2147483647 h 48"/>
                  <a:gd name="T8" fmla="*/ 2147483647 w 394"/>
                  <a:gd name="T9" fmla="*/ 2147483647 h 48"/>
                  <a:gd name="T10" fmla="*/ 2147483647 w 394"/>
                  <a:gd name="T11" fmla="*/ 2147483647 h 48"/>
                  <a:gd name="T12" fmla="*/ 2147483647 w 394"/>
                  <a:gd name="T13" fmla="*/ 0 h 48"/>
                  <a:gd name="T14" fmla="*/ 0 w 394"/>
                  <a:gd name="T15" fmla="*/ 0 h 48"/>
                  <a:gd name="T16" fmla="*/ 2147483647 w 394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94"/>
                  <a:gd name="T28" fmla="*/ 0 h 48"/>
                  <a:gd name="T29" fmla="*/ 394 w 394"/>
                  <a:gd name="T30" fmla="*/ 48 h 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94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390" y="48"/>
                      <a:pt x="390" y="48"/>
                      <a:pt x="390" y="48"/>
                    </a:cubicBezTo>
                    <a:cubicBezTo>
                      <a:pt x="392" y="48"/>
                      <a:pt x="394" y="46"/>
                      <a:pt x="394" y="44"/>
                    </a:cubicBezTo>
                    <a:cubicBezTo>
                      <a:pt x="394" y="4"/>
                      <a:pt x="394" y="4"/>
                      <a:pt x="394" y="4"/>
                    </a:cubicBezTo>
                    <a:cubicBezTo>
                      <a:pt x="394" y="2"/>
                      <a:pt x="392" y="0"/>
                      <a:pt x="39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35" name="Freeform 115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793750" cy="180975"/>
              </a:xfrm>
              <a:custGeom>
                <a:avLst/>
                <a:gdLst>
                  <a:gd name="T0" fmla="*/ 2147483647 w 211"/>
                  <a:gd name="T1" fmla="*/ 2147483647 h 48"/>
                  <a:gd name="T2" fmla="*/ 2147483647 w 211"/>
                  <a:gd name="T3" fmla="*/ 2147483647 h 48"/>
                  <a:gd name="T4" fmla="*/ 0 w 211"/>
                  <a:gd name="T5" fmla="*/ 2147483647 h 48"/>
                  <a:gd name="T6" fmla="*/ 2147483647 w 211"/>
                  <a:gd name="T7" fmla="*/ 2147483647 h 48"/>
                  <a:gd name="T8" fmla="*/ 2147483647 w 211"/>
                  <a:gd name="T9" fmla="*/ 2147483647 h 48"/>
                  <a:gd name="T10" fmla="*/ 2147483647 w 211"/>
                  <a:gd name="T11" fmla="*/ 2147483647 h 48"/>
                  <a:gd name="T12" fmla="*/ 2147483647 w 211"/>
                  <a:gd name="T13" fmla="*/ 0 h 48"/>
                  <a:gd name="T14" fmla="*/ 0 w 211"/>
                  <a:gd name="T15" fmla="*/ 0 h 48"/>
                  <a:gd name="T16" fmla="*/ 2147483647 w 211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1"/>
                  <a:gd name="T28" fmla="*/ 0 h 48"/>
                  <a:gd name="T29" fmla="*/ 211 w 211"/>
                  <a:gd name="T30" fmla="*/ 48 h 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1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207" y="48"/>
                      <a:pt x="207" y="48"/>
                      <a:pt x="207" y="48"/>
                    </a:cubicBezTo>
                    <a:cubicBezTo>
                      <a:pt x="209" y="48"/>
                      <a:pt x="211" y="46"/>
                      <a:pt x="211" y="44"/>
                    </a:cubicBezTo>
                    <a:cubicBezTo>
                      <a:pt x="211" y="4"/>
                      <a:pt x="211" y="4"/>
                      <a:pt x="211" y="4"/>
                    </a:cubicBezTo>
                    <a:cubicBezTo>
                      <a:pt x="211" y="2"/>
                      <a:pt x="209" y="0"/>
                      <a:pt x="2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D1ECF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cxnSp>
        <p:nvCxnSpPr>
          <p:cNvPr id="36923" name="直接连接符 10"/>
          <p:cNvCxnSpPr>
            <a:cxnSpLocks noChangeShapeType="1"/>
          </p:cNvCxnSpPr>
          <p:nvPr/>
        </p:nvCxnSpPr>
        <p:spPr bwMode="auto">
          <a:xfrm>
            <a:off x="993775" y="693738"/>
            <a:ext cx="177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</p:cxnSp>
      <p:pic>
        <p:nvPicPr>
          <p:cNvPr id="36924" name="Picture 57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63813" y="1173164"/>
            <a:ext cx="19050" cy="2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6920" name="Object 56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6324604" y="3333752"/>
          <a:ext cx="142875" cy="14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8" name="公式" r:id="rId4" imgW="139700" imgH="139700" progId="Equation.3">
                  <p:embed/>
                </p:oleObj>
              </mc:Choice>
              <mc:Fallback>
                <p:oleObj name="公式" r:id="rId4" imgW="139700" imgH="139700" progId="Equation.3">
                  <p:embed/>
                  <p:pic>
                    <p:nvPicPr>
                      <p:cNvPr id="0" name="图片 256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4" y="3333752"/>
                        <a:ext cx="142875" cy="142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925" name="Rectangle 68"/>
          <p:cNvSpPr>
            <a:spLocks noChangeArrowheads="1"/>
          </p:cNvSpPr>
          <p:nvPr/>
        </p:nvSpPr>
        <p:spPr bwMode="auto">
          <a:xfrm>
            <a:off x="533404" y="971551"/>
            <a:ext cx="8175853" cy="13388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如图，△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是等边三角形，若在它边上的一点与这边所对的角的顶点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的连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线恰好将△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分成两个全等三角形，则这样的点共有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 ).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en-US" altLang="zh-CN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B.3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C.4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D.9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6926" name="Picture 67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20713" y="2638425"/>
            <a:ext cx="19050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927" name="Picture 70"/>
          <p:cNvPicPr>
            <a:picLocks noChangeAspect="1" noChangeArrowheads="1"/>
          </p:cNvPicPr>
          <p:nvPr/>
        </p:nvPicPr>
        <p:blipFill>
          <a:blip r:embed="rId7" cstate="email"/>
          <a:srcRect l="32391" r="33412"/>
          <a:stretch>
            <a:fillRect/>
          </a:stretch>
        </p:blipFill>
        <p:spPr bwMode="auto">
          <a:xfrm>
            <a:off x="5715004" y="2114550"/>
            <a:ext cx="19843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矩形 8"/>
          <p:cNvSpPr>
            <a:spLocks noChangeArrowheads="1"/>
          </p:cNvSpPr>
          <p:nvPr/>
        </p:nvSpPr>
        <p:spPr bwMode="auto">
          <a:xfrm>
            <a:off x="1003300" y="233365"/>
            <a:ext cx="20574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个性化作业</a:t>
            </a:r>
          </a:p>
        </p:txBody>
      </p:sp>
      <p:grpSp>
        <p:nvGrpSpPr>
          <p:cNvPr id="44034" name="Group 13"/>
          <p:cNvGrpSpPr/>
          <p:nvPr/>
        </p:nvGrpSpPr>
        <p:grpSpPr bwMode="auto">
          <a:xfrm>
            <a:off x="179388" y="193676"/>
            <a:ext cx="792162" cy="550863"/>
            <a:chOff x="258" y="78"/>
            <a:chExt cx="674" cy="457"/>
          </a:xfrm>
        </p:grpSpPr>
        <p:grpSp>
          <p:nvGrpSpPr>
            <p:cNvPr id="44042" name="组合 79"/>
            <p:cNvGrpSpPr/>
            <p:nvPr/>
          </p:nvGrpSpPr>
          <p:grpSpPr bwMode="auto">
            <a:xfrm>
              <a:off x="637" y="78"/>
              <a:ext cx="295" cy="457"/>
              <a:chOff x="5235576" y="2735263"/>
              <a:chExt cx="785813" cy="1184275"/>
            </a:xfrm>
          </p:grpSpPr>
          <p:sp>
            <p:nvSpPr>
              <p:cNvPr id="44080" name="Freeform 82"/>
              <p:cNvSpPr>
                <a:spLocks noChangeArrowheads="1"/>
              </p:cNvSpPr>
              <p:nvPr/>
            </p:nvSpPr>
            <p:spPr bwMode="auto">
              <a:xfrm>
                <a:off x="5235576" y="2735263"/>
                <a:ext cx="785813" cy="1184275"/>
              </a:xfrm>
              <a:custGeom>
                <a:avLst/>
                <a:gdLst>
                  <a:gd name="T0" fmla="*/ 2147483647 w 209"/>
                  <a:gd name="T1" fmla="*/ 2147483647 h 315"/>
                  <a:gd name="T2" fmla="*/ 2147483647 w 209"/>
                  <a:gd name="T3" fmla="*/ 2147483647 h 315"/>
                  <a:gd name="T4" fmla="*/ 2147483647 w 209"/>
                  <a:gd name="T5" fmla="*/ 2147483647 h 315"/>
                  <a:gd name="T6" fmla="*/ 2147483647 w 209"/>
                  <a:gd name="T7" fmla="*/ 0 h 315"/>
                  <a:gd name="T8" fmla="*/ 2147483647 w 209"/>
                  <a:gd name="T9" fmla="*/ 2147483647 h 315"/>
                  <a:gd name="T10" fmla="*/ 0 w 209"/>
                  <a:gd name="T11" fmla="*/ 2147483647 h 315"/>
                  <a:gd name="T12" fmla="*/ 0 w 209"/>
                  <a:gd name="T13" fmla="*/ 2147483647 h 315"/>
                  <a:gd name="T14" fmla="*/ 0 w 209"/>
                  <a:gd name="T15" fmla="*/ 2147483647 h 315"/>
                  <a:gd name="T16" fmla="*/ 0 w 209"/>
                  <a:gd name="T17" fmla="*/ 2147483647 h 315"/>
                  <a:gd name="T18" fmla="*/ 2147483647 w 209"/>
                  <a:gd name="T19" fmla="*/ 2147483647 h 315"/>
                  <a:gd name="T20" fmla="*/ 2147483647 w 209"/>
                  <a:gd name="T21" fmla="*/ 2147483647 h 315"/>
                  <a:gd name="T22" fmla="*/ 2147483647 w 209"/>
                  <a:gd name="T23" fmla="*/ 2147483647 h 315"/>
                  <a:gd name="T24" fmla="*/ 2147483647 w 209"/>
                  <a:gd name="T25" fmla="*/ 2147483647 h 315"/>
                  <a:gd name="T26" fmla="*/ 2147483647 w 209"/>
                  <a:gd name="T27" fmla="*/ 2147483647 h 315"/>
                  <a:gd name="T28" fmla="*/ 2147483647 w 209"/>
                  <a:gd name="T29" fmla="*/ 2147483647 h 315"/>
                  <a:gd name="T30" fmla="*/ 2147483647 w 209"/>
                  <a:gd name="T31" fmla="*/ 2147483647 h 315"/>
                  <a:gd name="T32" fmla="*/ 2147483647 w 209"/>
                  <a:gd name="T33" fmla="*/ 2147483647 h 315"/>
                  <a:gd name="T34" fmla="*/ 2147483647 w 209"/>
                  <a:gd name="T35" fmla="*/ 2147483647 h 315"/>
                  <a:gd name="T36" fmla="*/ 2147483647 w 209"/>
                  <a:gd name="T37" fmla="*/ 2147483647 h 3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09"/>
                  <a:gd name="T58" fmla="*/ 0 h 315"/>
                  <a:gd name="T59" fmla="*/ 209 w 209"/>
                  <a:gd name="T60" fmla="*/ 315 h 31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09" h="315">
                    <a:moveTo>
                      <a:pt x="206" y="56"/>
                    </a:moveTo>
                    <a:cubicBezTo>
                      <a:pt x="38" y="1"/>
                      <a:pt x="38" y="1"/>
                      <a:pt x="38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4" y="0"/>
                      <a:pt x="31" y="0"/>
                      <a:pt x="28" y="0"/>
                    </a:cubicBezTo>
                    <a:cubicBezTo>
                      <a:pt x="13" y="0"/>
                      <a:pt x="2" y="11"/>
                      <a:pt x="1" y="25"/>
                    </a:cubicBezTo>
                    <a:cubicBezTo>
                      <a:pt x="1" y="25"/>
                      <a:pt x="0" y="26"/>
                      <a:pt x="0" y="26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257"/>
                      <a:pt x="0" y="257"/>
                      <a:pt x="0" y="257"/>
                    </a:cubicBezTo>
                    <a:cubicBezTo>
                      <a:pt x="0" y="258"/>
                      <a:pt x="1" y="260"/>
                      <a:pt x="3" y="260"/>
                    </a:cubicBezTo>
                    <a:cubicBezTo>
                      <a:pt x="171" y="315"/>
                      <a:pt x="171" y="315"/>
                      <a:pt x="171" y="315"/>
                    </a:cubicBezTo>
                    <a:cubicBezTo>
                      <a:pt x="172" y="315"/>
                      <a:pt x="172" y="315"/>
                      <a:pt x="173" y="315"/>
                    </a:cubicBezTo>
                    <a:cubicBezTo>
                      <a:pt x="173" y="315"/>
                      <a:pt x="174" y="315"/>
                      <a:pt x="175" y="315"/>
                    </a:cubicBezTo>
                    <a:cubicBezTo>
                      <a:pt x="176" y="314"/>
                      <a:pt x="176" y="313"/>
                      <a:pt x="176" y="312"/>
                    </a:cubicBezTo>
                    <a:cubicBezTo>
                      <a:pt x="176" y="273"/>
                      <a:pt x="176" y="273"/>
                      <a:pt x="176" y="273"/>
                    </a:cubicBezTo>
                    <a:cubicBezTo>
                      <a:pt x="204" y="283"/>
                      <a:pt x="205" y="283"/>
                      <a:pt x="205" y="283"/>
                    </a:cubicBezTo>
                    <a:cubicBezTo>
                      <a:pt x="207" y="283"/>
                      <a:pt x="209" y="281"/>
                      <a:pt x="209" y="279"/>
                    </a:cubicBezTo>
                    <a:cubicBezTo>
                      <a:pt x="209" y="60"/>
                      <a:pt x="209" y="60"/>
                      <a:pt x="209" y="60"/>
                    </a:cubicBezTo>
                    <a:cubicBezTo>
                      <a:pt x="209" y="58"/>
                      <a:pt x="208" y="57"/>
                      <a:pt x="206" y="56"/>
                    </a:cubicBezTo>
                    <a:close/>
                  </a:path>
                </a:pathLst>
              </a:custGeom>
              <a:solidFill>
                <a:srgbClr val="FF6D3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81" name="Freeform 83"/>
              <p:cNvSpPr>
                <a:spLocks noChangeArrowheads="1"/>
              </p:cNvSpPr>
              <p:nvPr/>
            </p:nvSpPr>
            <p:spPr bwMode="auto">
              <a:xfrm>
                <a:off x="5253038" y="2740026"/>
                <a:ext cx="760413" cy="1058863"/>
              </a:xfrm>
              <a:custGeom>
                <a:avLst/>
                <a:gdLst>
                  <a:gd name="T0" fmla="*/ 2147483647 w 202"/>
                  <a:gd name="T1" fmla="*/ 2147483647 h 282"/>
                  <a:gd name="T2" fmla="*/ 2147483647 w 202"/>
                  <a:gd name="T3" fmla="*/ 2147483647 h 282"/>
                  <a:gd name="T4" fmla="*/ 2147483647 w 202"/>
                  <a:gd name="T5" fmla="*/ 2147483647 h 282"/>
                  <a:gd name="T6" fmla="*/ 2147483647 w 202"/>
                  <a:gd name="T7" fmla="*/ 2147483647 h 282"/>
                  <a:gd name="T8" fmla="*/ 2147483647 w 202"/>
                  <a:gd name="T9" fmla="*/ 2147483647 h 282"/>
                  <a:gd name="T10" fmla="*/ 2147483647 w 202"/>
                  <a:gd name="T11" fmla="*/ 0 h 282"/>
                  <a:gd name="T12" fmla="*/ 0 w 202"/>
                  <a:gd name="T13" fmla="*/ 2147483647 h 282"/>
                  <a:gd name="T14" fmla="*/ 2147483647 w 202"/>
                  <a:gd name="T15" fmla="*/ 2147483647 h 282"/>
                  <a:gd name="T16" fmla="*/ 2147483647 w 202"/>
                  <a:gd name="T17" fmla="*/ 2147483647 h 282"/>
                  <a:gd name="T18" fmla="*/ 2147483647 w 202"/>
                  <a:gd name="T19" fmla="*/ 2147483647 h 282"/>
                  <a:gd name="T20" fmla="*/ 2147483647 w 202"/>
                  <a:gd name="T21" fmla="*/ 2147483647 h 282"/>
                  <a:gd name="T22" fmla="*/ 2147483647 w 202"/>
                  <a:gd name="T23" fmla="*/ 2147483647 h 282"/>
                  <a:gd name="T24" fmla="*/ 2147483647 w 202"/>
                  <a:gd name="T25" fmla="*/ 2147483647 h 2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02"/>
                  <a:gd name="T40" fmla="*/ 0 h 282"/>
                  <a:gd name="T41" fmla="*/ 202 w 202"/>
                  <a:gd name="T42" fmla="*/ 282 h 28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02" h="282">
                    <a:moveTo>
                      <a:pt x="200" y="282"/>
                    </a:moveTo>
                    <a:cubicBezTo>
                      <a:pt x="201" y="282"/>
                      <a:pt x="201" y="282"/>
                      <a:pt x="202" y="281"/>
                    </a:cubicBezTo>
                    <a:cubicBezTo>
                      <a:pt x="201" y="58"/>
                      <a:pt x="201" y="58"/>
                      <a:pt x="201" y="58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0" y="0"/>
                      <a:pt x="1" y="10"/>
                      <a:pt x="0" y="22"/>
                    </a:cubicBezTo>
                    <a:cubicBezTo>
                      <a:pt x="1" y="24"/>
                      <a:pt x="2" y="30"/>
                      <a:pt x="5" y="32"/>
                    </a:cubicBezTo>
                    <a:cubicBezTo>
                      <a:pt x="9" y="34"/>
                      <a:pt x="15" y="36"/>
                      <a:pt x="15" y="36"/>
                    </a:cubicBezTo>
                    <a:cubicBezTo>
                      <a:pt x="173" y="90"/>
                      <a:pt x="173" y="90"/>
                      <a:pt x="173" y="90"/>
                    </a:cubicBezTo>
                    <a:cubicBezTo>
                      <a:pt x="175" y="91"/>
                      <a:pt x="176" y="92"/>
                      <a:pt x="176" y="94"/>
                    </a:cubicBezTo>
                    <a:cubicBezTo>
                      <a:pt x="176" y="274"/>
                      <a:pt x="176" y="274"/>
                      <a:pt x="176" y="274"/>
                    </a:cubicBezTo>
                    <a:cubicBezTo>
                      <a:pt x="199" y="282"/>
                      <a:pt x="200" y="282"/>
                      <a:pt x="200" y="282"/>
                    </a:cubicBezTo>
                    <a:close/>
                  </a:path>
                </a:pathLst>
              </a:custGeom>
              <a:solidFill>
                <a:srgbClr val="DE3F18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82" name="Freeform 84"/>
              <p:cNvSpPr>
                <a:spLocks noChangeArrowheads="1"/>
              </p:cNvSpPr>
              <p:nvPr/>
            </p:nvSpPr>
            <p:spPr bwMode="auto">
              <a:xfrm>
                <a:off x="5265738" y="2762251"/>
                <a:ext cx="728663" cy="1066800"/>
              </a:xfrm>
              <a:custGeom>
                <a:avLst/>
                <a:gdLst>
                  <a:gd name="T0" fmla="*/ 2147483647 w 194"/>
                  <a:gd name="T1" fmla="*/ 2147483647 h 284"/>
                  <a:gd name="T2" fmla="*/ 2147483647 w 194"/>
                  <a:gd name="T3" fmla="*/ 2147483647 h 284"/>
                  <a:gd name="T4" fmla="*/ 2147483647 w 194"/>
                  <a:gd name="T5" fmla="*/ 2147483647 h 284"/>
                  <a:gd name="T6" fmla="*/ 2147483647 w 194"/>
                  <a:gd name="T7" fmla="*/ 2147483647 h 284"/>
                  <a:gd name="T8" fmla="*/ 2147483647 w 194"/>
                  <a:gd name="T9" fmla="*/ 2147483647 h 284"/>
                  <a:gd name="T10" fmla="*/ 2147483647 w 194"/>
                  <a:gd name="T11" fmla="*/ 2147483647 h 284"/>
                  <a:gd name="T12" fmla="*/ 2147483647 w 194"/>
                  <a:gd name="T13" fmla="*/ 2147483647 h 284"/>
                  <a:gd name="T14" fmla="*/ 2147483647 w 194"/>
                  <a:gd name="T15" fmla="*/ 0 h 284"/>
                  <a:gd name="T16" fmla="*/ 0 w 194"/>
                  <a:gd name="T17" fmla="*/ 2147483647 h 284"/>
                  <a:gd name="T18" fmla="*/ 2147483647 w 194"/>
                  <a:gd name="T19" fmla="*/ 2147483647 h 284"/>
                  <a:gd name="T20" fmla="*/ 2147483647 w 194"/>
                  <a:gd name="T21" fmla="*/ 2147483647 h 284"/>
                  <a:gd name="T22" fmla="*/ 2147483647 w 194"/>
                  <a:gd name="T23" fmla="*/ 2147483647 h 284"/>
                  <a:gd name="T24" fmla="*/ 2147483647 w 194"/>
                  <a:gd name="T25" fmla="*/ 2147483647 h 2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94"/>
                  <a:gd name="T40" fmla="*/ 0 h 284"/>
                  <a:gd name="T41" fmla="*/ 194 w 194"/>
                  <a:gd name="T42" fmla="*/ 284 h 28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94" h="284">
                    <a:moveTo>
                      <a:pt x="168" y="85"/>
                    </a:moveTo>
                    <a:cubicBezTo>
                      <a:pt x="168" y="284"/>
                      <a:pt x="168" y="284"/>
                      <a:pt x="168" y="284"/>
                    </a:cubicBezTo>
                    <a:cubicBezTo>
                      <a:pt x="172" y="278"/>
                      <a:pt x="178" y="273"/>
                      <a:pt x="186" y="273"/>
                    </a:cubicBezTo>
                    <a:cubicBezTo>
                      <a:pt x="188" y="273"/>
                      <a:pt x="191" y="274"/>
                      <a:pt x="194" y="275"/>
                    </a:cubicBezTo>
                    <a:cubicBezTo>
                      <a:pt x="194" y="55"/>
                      <a:pt x="194" y="55"/>
                      <a:pt x="194" y="55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6" y="0"/>
                      <a:pt x="23" y="0"/>
                      <a:pt x="20" y="0"/>
                    </a:cubicBezTo>
                    <a:cubicBezTo>
                      <a:pt x="9" y="0"/>
                      <a:pt x="0" y="8"/>
                      <a:pt x="0" y="19"/>
                    </a:cubicBezTo>
                    <a:cubicBezTo>
                      <a:pt x="0" y="22"/>
                      <a:pt x="1" y="27"/>
                      <a:pt x="5" y="29"/>
                    </a:cubicBezTo>
                    <a:cubicBezTo>
                      <a:pt x="8" y="31"/>
                      <a:pt x="14" y="32"/>
                      <a:pt x="14" y="32"/>
                    </a:cubicBezTo>
                    <a:cubicBezTo>
                      <a:pt x="166" y="82"/>
                      <a:pt x="166" y="82"/>
                      <a:pt x="166" y="82"/>
                    </a:cubicBezTo>
                    <a:cubicBezTo>
                      <a:pt x="167" y="82"/>
                      <a:pt x="168" y="84"/>
                      <a:pt x="168" y="85"/>
                    </a:cubicBezTo>
                    <a:close/>
                  </a:path>
                </a:pathLst>
              </a:custGeom>
              <a:solidFill>
                <a:srgbClr val="D1ECF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83" name="Freeform 85"/>
              <p:cNvSpPr>
                <a:spLocks noChangeArrowheads="1"/>
              </p:cNvSpPr>
              <p:nvPr/>
            </p:nvSpPr>
            <p:spPr bwMode="auto">
              <a:xfrm>
                <a:off x="5878513" y="2960688"/>
                <a:ext cx="115888" cy="868363"/>
              </a:xfrm>
              <a:custGeom>
                <a:avLst/>
                <a:gdLst>
                  <a:gd name="T0" fmla="*/ 2147483647 w 31"/>
                  <a:gd name="T1" fmla="*/ 2147483647 h 231"/>
                  <a:gd name="T2" fmla="*/ 2147483647 w 31"/>
                  <a:gd name="T3" fmla="*/ 2147483647 h 231"/>
                  <a:gd name="T4" fmla="*/ 2147483647 w 31"/>
                  <a:gd name="T5" fmla="*/ 2147483647 h 231"/>
                  <a:gd name="T6" fmla="*/ 2147483647 w 31"/>
                  <a:gd name="T7" fmla="*/ 0 h 231"/>
                  <a:gd name="T8" fmla="*/ 2147483647 w 31"/>
                  <a:gd name="T9" fmla="*/ 0 h 231"/>
                  <a:gd name="T10" fmla="*/ 0 w 31"/>
                  <a:gd name="T11" fmla="*/ 2147483647 h 231"/>
                  <a:gd name="T12" fmla="*/ 2147483647 w 31"/>
                  <a:gd name="T13" fmla="*/ 2147483647 h 231"/>
                  <a:gd name="T14" fmla="*/ 2147483647 w 31"/>
                  <a:gd name="T15" fmla="*/ 2147483647 h 231"/>
                  <a:gd name="T16" fmla="*/ 2147483647 w 31"/>
                  <a:gd name="T17" fmla="*/ 2147483647 h 231"/>
                  <a:gd name="T18" fmla="*/ 2147483647 w 31"/>
                  <a:gd name="T19" fmla="*/ 2147483647 h 231"/>
                  <a:gd name="T20" fmla="*/ 2147483647 w 31"/>
                  <a:gd name="T21" fmla="*/ 2147483647 h 23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1"/>
                  <a:gd name="T34" fmla="*/ 0 h 231"/>
                  <a:gd name="T35" fmla="*/ 31 w 31"/>
                  <a:gd name="T36" fmla="*/ 231 h 23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1" h="231">
                    <a:moveTo>
                      <a:pt x="23" y="220"/>
                    </a:moveTo>
                    <a:cubicBezTo>
                      <a:pt x="25" y="220"/>
                      <a:pt x="28" y="221"/>
                      <a:pt x="31" y="22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2" y="0"/>
                      <a:pt x="21" y="0"/>
                    </a:cubicBezTo>
                    <a:cubicBezTo>
                      <a:pt x="10" y="0"/>
                      <a:pt x="1" y="9"/>
                      <a:pt x="0" y="20"/>
                    </a:cubicBezTo>
                    <a:cubicBezTo>
                      <a:pt x="1" y="22"/>
                      <a:pt x="2" y="27"/>
                      <a:pt x="4" y="29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5" y="30"/>
                      <a:pt x="5" y="31"/>
                      <a:pt x="5" y="32"/>
                    </a:cubicBezTo>
                    <a:cubicBezTo>
                      <a:pt x="5" y="231"/>
                      <a:pt x="5" y="231"/>
                      <a:pt x="5" y="231"/>
                    </a:cubicBezTo>
                    <a:cubicBezTo>
                      <a:pt x="9" y="225"/>
                      <a:pt x="15" y="220"/>
                      <a:pt x="23" y="2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4043" name="组合 117"/>
            <p:cNvGrpSpPr/>
            <p:nvPr/>
          </p:nvGrpSpPr>
          <p:grpSpPr bwMode="auto">
            <a:xfrm>
              <a:off x="305" y="218"/>
              <a:ext cx="372" cy="115"/>
              <a:chOff x="4348163" y="3097213"/>
              <a:chExt cx="992188" cy="300038"/>
            </a:xfrm>
          </p:grpSpPr>
          <p:sp>
            <p:nvSpPr>
              <p:cNvPr id="44077" name="Freeform 116"/>
              <p:cNvSpPr>
                <a:spLocks noChangeArrowheads="1"/>
              </p:cNvSpPr>
              <p:nvPr/>
            </p:nvSpPr>
            <p:spPr bwMode="auto">
              <a:xfrm>
                <a:off x="4348163" y="3097213"/>
                <a:ext cx="992188" cy="231775"/>
              </a:xfrm>
              <a:custGeom>
                <a:avLst/>
                <a:gdLst>
                  <a:gd name="T0" fmla="*/ 0 w 264"/>
                  <a:gd name="T1" fmla="*/ 2147483647 h 62"/>
                  <a:gd name="T2" fmla="*/ 2147483647 w 264"/>
                  <a:gd name="T3" fmla="*/ 2147483647 h 62"/>
                  <a:gd name="T4" fmla="*/ 2147483647 w 264"/>
                  <a:gd name="T5" fmla="*/ 2147483647 h 62"/>
                  <a:gd name="T6" fmla="*/ 2147483647 w 264"/>
                  <a:gd name="T7" fmla="*/ 2147483647 h 62"/>
                  <a:gd name="T8" fmla="*/ 2147483647 w 264"/>
                  <a:gd name="T9" fmla="*/ 2147483647 h 62"/>
                  <a:gd name="T10" fmla="*/ 0 w 264"/>
                  <a:gd name="T11" fmla="*/ 2147483647 h 62"/>
                  <a:gd name="T12" fmla="*/ 0 w 264"/>
                  <a:gd name="T13" fmla="*/ 0 h 62"/>
                  <a:gd name="T14" fmla="*/ 2147483647 w 264"/>
                  <a:gd name="T15" fmla="*/ 0 h 62"/>
                  <a:gd name="T16" fmla="*/ 2147483647 w 264"/>
                  <a:gd name="T17" fmla="*/ 2147483647 h 62"/>
                  <a:gd name="T18" fmla="*/ 2147483647 w 264"/>
                  <a:gd name="T19" fmla="*/ 2147483647 h 62"/>
                  <a:gd name="T20" fmla="*/ 2147483647 w 264"/>
                  <a:gd name="T21" fmla="*/ 2147483647 h 62"/>
                  <a:gd name="T22" fmla="*/ 0 w 264"/>
                  <a:gd name="T23" fmla="*/ 2147483647 h 62"/>
                  <a:gd name="T24" fmla="*/ 0 w 264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64"/>
                  <a:gd name="T40" fmla="*/ 0 h 62"/>
                  <a:gd name="T41" fmla="*/ 264 w 264"/>
                  <a:gd name="T42" fmla="*/ 62 h 6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64" h="62">
                    <a:moveTo>
                      <a:pt x="0" y="55"/>
                    </a:moveTo>
                    <a:cubicBezTo>
                      <a:pt x="2" y="55"/>
                      <a:pt x="4" y="55"/>
                      <a:pt x="6" y="55"/>
                    </a:cubicBezTo>
                    <a:cubicBezTo>
                      <a:pt x="8" y="55"/>
                      <a:pt x="10" y="53"/>
                      <a:pt x="10" y="51"/>
                    </a:cubicBezTo>
                    <a:cubicBezTo>
                      <a:pt x="10" y="38"/>
                      <a:pt x="10" y="24"/>
                      <a:pt x="10" y="11"/>
                    </a:cubicBezTo>
                    <a:cubicBezTo>
                      <a:pt x="10" y="9"/>
                      <a:pt x="8" y="7"/>
                      <a:pt x="6" y="7"/>
                    </a:cubicBezTo>
                    <a:cubicBezTo>
                      <a:pt x="4" y="7"/>
                      <a:pt x="2" y="7"/>
                      <a:pt x="0" y="7"/>
                    </a:cubicBezTo>
                    <a:cubicBezTo>
                      <a:pt x="0" y="5"/>
                      <a:pt x="0" y="2"/>
                      <a:pt x="0" y="0"/>
                    </a:cubicBezTo>
                    <a:cubicBezTo>
                      <a:pt x="80" y="0"/>
                      <a:pt x="160" y="0"/>
                      <a:pt x="240" y="0"/>
                    </a:cubicBezTo>
                    <a:cubicBezTo>
                      <a:pt x="246" y="0"/>
                      <a:pt x="255" y="4"/>
                      <a:pt x="258" y="10"/>
                    </a:cubicBezTo>
                    <a:cubicBezTo>
                      <a:pt x="264" y="23"/>
                      <a:pt x="264" y="39"/>
                      <a:pt x="258" y="52"/>
                    </a:cubicBezTo>
                    <a:cubicBezTo>
                      <a:pt x="255" y="58"/>
                      <a:pt x="246" y="62"/>
                      <a:pt x="240" y="62"/>
                    </a:cubicBezTo>
                    <a:cubicBezTo>
                      <a:pt x="160" y="62"/>
                      <a:pt x="80" y="62"/>
                      <a:pt x="0" y="62"/>
                    </a:cubicBezTo>
                    <a:cubicBezTo>
                      <a:pt x="0" y="60"/>
                      <a:pt x="0" y="57"/>
                      <a:pt x="0" y="55"/>
                    </a:cubicBezTo>
                    <a:close/>
                  </a:path>
                </a:pathLst>
              </a:custGeom>
              <a:solidFill>
                <a:srgbClr val="1695A4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78" name="Freeform 117"/>
              <p:cNvSpPr>
                <a:spLocks noChangeArrowheads="1"/>
              </p:cNvSpPr>
              <p:nvPr/>
            </p:nvSpPr>
            <p:spPr bwMode="auto">
              <a:xfrm>
                <a:off x="4370388" y="3122613"/>
                <a:ext cx="942975" cy="184150"/>
              </a:xfrm>
              <a:custGeom>
                <a:avLst/>
                <a:gdLst>
                  <a:gd name="T0" fmla="*/ 2147483647 w 251"/>
                  <a:gd name="T1" fmla="*/ 2147483647 h 49"/>
                  <a:gd name="T2" fmla="*/ 2147483647 w 251"/>
                  <a:gd name="T3" fmla="*/ 2147483647 h 49"/>
                  <a:gd name="T4" fmla="*/ 0 w 251"/>
                  <a:gd name="T5" fmla="*/ 0 h 49"/>
                  <a:gd name="T6" fmla="*/ 2147483647 w 251"/>
                  <a:gd name="T7" fmla="*/ 0 h 49"/>
                  <a:gd name="T8" fmla="*/ 2147483647 w 251"/>
                  <a:gd name="T9" fmla="*/ 2147483647 h 49"/>
                  <a:gd name="T10" fmla="*/ 2147483647 w 251"/>
                  <a:gd name="T11" fmla="*/ 2147483647 h 49"/>
                  <a:gd name="T12" fmla="*/ 2147483647 w 251"/>
                  <a:gd name="T13" fmla="*/ 2147483647 h 49"/>
                  <a:gd name="T14" fmla="*/ 0 w 251"/>
                  <a:gd name="T15" fmla="*/ 2147483647 h 49"/>
                  <a:gd name="T16" fmla="*/ 2147483647 w 251"/>
                  <a:gd name="T17" fmla="*/ 2147483647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1"/>
                  <a:gd name="T28" fmla="*/ 0 h 49"/>
                  <a:gd name="T29" fmla="*/ 251 w 251"/>
                  <a:gd name="T30" fmla="*/ 49 h 4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1" h="49">
                    <a:moveTo>
                      <a:pt x="4" y="44"/>
                    </a:moveTo>
                    <a:cubicBezTo>
                      <a:pt x="4" y="31"/>
                      <a:pt x="4" y="17"/>
                      <a:pt x="4" y="4"/>
                    </a:cubicBezTo>
                    <a:cubicBezTo>
                      <a:pt x="4" y="2"/>
                      <a:pt x="2" y="0"/>
                      <a:pt x="0" y="0"/>
                    </a:cubicBezTo>
                    <a:cubicBezTo>
                      <a:pt x="80" y="0"/>
                      <a:pt x="159" y="0"/>
                      <a:pt x="239" y="0"/>
                    </a:cubicBezTo>
                    <a:cubicBezTo>
                      <a:pt x="241" y="0"/>
                      <a:pt x="243" y="1"/>
                      <a:pt x="244" y="3"/>
                    </a:cubicBezTo>
                    <a:cubicBezTo>
                      <a:pt x="251" y="16"/>
                      <a:pt x="251" y="32"/>
                      <a:pt x="244" y="45"/>
                    </a:cubicBezTo>
                    <a:cubicBezTo>
                      <a:pt x="243" y="47"/>
                      <a:pt x="241" y="49"/>
                      <a:pt x="239" y="49"/>
                    </a:cubicBezTo>
                    <a:cubicBezTo>
                      <a:pt x="159" y="48"/>
                      <a:pt x="80" y="48"/>
                      <a:pt x="0" y="48"/>
                    </a:cubicBezTo>
                    <a:cubicBezTo>
                      <a:pt x="2" y="48"/>
                      <a:pt x="4" y="46"/>
                      <a:pt x="4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79" name="Freeform 118"/>
              <p:cNvSpPr>
                <a:spLocks noChangeArrowheads="1"/>
              </p:cNvSpPr>
              <p:nvPr/>
            </p:nvSpPr>
            <p:spPr bwMode="auto">
              <a:xfrm>
                <a:off x="5133976" y="3254376"/>
                <a:ext cx="123825" cy="142875"/>
              </a:xfrm>
              <a:custGeom>
                <a:avLst/>
                <a:gdLst>
                  <a:gd name="T0" fmla="*/ 0 w 78"/>
                  <a:gd name="T1" fmla="*/ 2147483647 h 90"/>
                  <a:gd name="T2" fmla="*/ 2147483647 w 78"/>
                  <a:gd name="T3" fmla="*/ 2147483647 h 90"/>
                  <a:gd name="T4" fmla="*/ 2147483647 w 78"/>
                  <a:gd name="T5" fmla="*/ 2147483647 h 90"/>
                  <a:gd name="T6" fmla="*/ 2147483647 w 78"/>
                  <a:gd name="T7" fmla="*/ 0 h 90"/>
                  <a:gd name="T8" fmla="*/ 2147483647 w 78"/>
                  <a:gd name="T9" fmla="*/ 0 h 90"/>
                  <a:gd name="T10" fmla="*/ 0 w 78"/>
                  <a:gd name="T11" fmla="*/ 0 h 90"/>
                  <a:gd name="T12" fmla="*/ 0 w 78"/>
                  <a:gd name="T13" fmla="*/ 2147483647 h 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8"/>
                  <a:gd name="T22" fmla="*/ 0 h 90"/>
                  <a:gd name="T23" fmla="*/ 78 w 78"/>
                  <a:gd name="T24" fmla="*/ 90 h 9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8" h="90">
                    <a:moveTo>
                      <a:pt x="0" y="90"/>
                    </a:moveTo>
                    <a:lnTo>
                      <a:pt x="38" y="66"/>
                    </a:lnTo>
                    <a:lnTo>
                      <a:pt x="78" y="90"/>
                    </a:lnTo>
                    <a:lnTo>
                      <a:pt x="78" y="0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D612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4044" name="组合 84"/>
            <p:cNvGrpSpPr/>
            <p:nvPr/>
          </p:nvGrpSpPr>
          <p:grpSpPr bwMode="auto">
            <a:xfrm>
              <a:off x="258" y="390"/>
              <a:ext cx="514" cy="128"/>
              <a:chOff x="4189413" y="3565526"/>
              <a:chExt cx="1373188" cy="331788"/>
            </a:xfrm>
          </p:grpSpPr>
          <p:sp>
            <p:nvSpPr>
              <p:cNvPr id="44050" name="Freeform 86"/>
              <p:cNvSpPr>
                <a:spLocks noChangeArrowheads="1"/>
              </p:cNvSpPr>
              <p:nvPr/>
            </p:nvSpPr>
            <p:spPr bwMode="auto">
              <a:xfrm>
                <a:off x="4189413" y="3565526"/>
                <a:ext cx="1373188" cy="331788"/>
              </a:xfrm>
              <a:custGeom>
                <a:avLst/>
                <a:gdLst>
                  <a:gd name="T0" fmla="*/ 2147483647 w 365"/>
                  <a:gd name="T1" fmla="*/ 2147483647 h 88"/>
                  <a:gd name="T2" fmla="*/ 2147483647 w 365"/>
                  <a:gd name="T3" fmla="*/ 2147483647 h 88"/>
                  <a:gd name="T4" fmla="*/ 2147483647 w 365"/>
                  <a:gd name="T5" fmla="*/ 2147483647 h 88"/>
                  <a:gd name="T6" fmla="*/ 2147483647 w 365"/>
                  <a:gd name="T7" fmla="*/ 2147483647 h 88"/>
                  <a:gd name="T8" fmla="*/ 2147483647 w 365"/>
                  <a:gd name="T9" fmla="*/ 2147483647 h 88"/>
                  <a:gd name="T10" fmla="*/ 2147483647 w 365"/>
                  <a:gd name="T11" fmla="*/ 2147483647 h 88"/>
                  <a:gd name="T12" fmla="*/ 2147483647 w 365"/>
                  <a:gd name="T13" fmla="*/ 2147483647 h 88"/>
                  <a:gd name="T14" fmla="*/ 2147483647 w 365"/>
                  <a:gd name="T15" fmla="*/ 2147483647 h 88"/>
                  <a:gd name="T16" fmla="*/ 0 w 365"/>
                  <a:gd name="T17" fmla="*/ 2147483647 h 88"/>
                  <a:gd name="T18" fmla="*/ 0 w 365"/>
                  <a:gd name="T19" fmla="*/ 2147483647 h 88"/>
                  <a:gd name="T20" fmla="*/ 2147483647 w 365"/>
                  <a:gd name="T21" fmla="*/ 0 h 88"/>
                  <a:gd name="T22" fmla="*/ 2147483647 w 365"/>
                  <a:gd name="T23" fmla="*/ 0 h 88"/>
                  <a:gd name="T24" fmla="*/ 2147483647 w 365"/>
                  <a:gd name="T25" fmla="*/ 2147483647 h 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65"/>
                  <a:gd name="T40" fmla="*/ 0 h 88"/>
                  <a:gd name="T41" fmla="*/ 365 w 365"/>
                  <a:gd name="T42" fmla="*/ 88 h 8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65" h="88">
                    <a:moveTo>
                      <a:pt x="365" y="7"/>
                    </a:moveTo>
                    <a:cubicBezTo>
                      <a:pt x="360" y="7"/>
                      <a:pt x="360" y="7"/>
                      <a:pt x="360" y="7"/>
                    </a:cubicBezTo>
                    <a:cubicBezTo>
                      <a:pt x="358" y="7"/>
                      <a:pt x="356" y="9"/>
                      <a:pt x="356" y="11"/>
                    </a:cubicBezTo>
                    <a:cubicBezTo>
                      <a:pt x="356" y="77"/>
                      <a:pt x="356" y="77"/>
                      <a:pt x="356" y="77"/>
                    </a:cubicBezTo>
                    <a:cubicBezTo>
                      <a:pt x="356" y="79"/>
                      <a:pt x="358" y="81"/>
                      <a:pt x="360" y="81"/>
                    </a:cubicBezTo>
                    <a:cubicBezTo>
                      <a:pt x="365" y="81"/>
                      <a:pt x="365" y="81"/>
                      <a:pt x="365" y="81"/>
                    </a:cubicBezTo>
                    <a:cubicBezTo>
                      <a:pt x="365" y="88"/>
                      <a:pt x="365" y="88"/>
                      <a:pt x="365" y="88"/>
                    </a:cubicBezTo>
                    <a:cubicBezTo>
                      <a:pt x="10" y="88"/>
                      <a:pt x="10" y="88"/>
                      <a:pt x="10" y="88"/>
                    </a:cubicBezTo>
                    <a:cubicBezTo>
                      <a:pt x="4" y="88"/>
                      <a:pt x="0" y="83"/>
                      <a:pt x="0" y="7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365" y="7"/>
                      <a:pt x="365" y="7"/>
                      <a:pt x="365" y="7"/>
                    </a:cubicBezTo>
                  </a:path>
                </a:pathLst>
              </a:custGeom>
              <a:solidFill>
                <a:srgbClr val="1695A4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51" name="Freeform 87"/>
              <p:cNvSpPr>
                <a:spLocks noChangeArrowheads="1"/>
              </p:cNvSpPr>
              <p:nvPr/>
            </p:nvSpPr>
            <p:spPr bwMode="auto">
              <a:xfrm>
                <a:off x="4870451" y="3565526"/>
                <a:ext cx="692150" cy="331788"/>
              </a:xfrm>
              <a:custGeom>
                <a:avLst/>
                <a:gdLst>
                  <a:gd name="T0" fmla="*/ 2147483647 w 184"/>
                  <a:gd name="T1" fmla="*/ 2147483647 h 88"/>
                  <a:gd name="T2" fmla="*/ 2147483647 w 184"/>
                  <a:gd name="T3" fmla="*/ 2147483647 h 88"/>
                  <a:gd name="T4" fmla="*/ 2147483647 w 184"/>
                  <a:gd name="T5" fmla="*/ 2147483647 h 88"/>
                  <a:gd name="T6" fmla="*/ 2147483647 w 184"/>
                  <a:gd name="T7" fmla="*/ 2147483647 h 88"/>
                  <a:gd name="T8" fmla="*/ 2147483647 w 184"/>
                  <a:gd name="T9" fmla="*/ 2147483647 h 88"/>
                  <a:gd name="T10" fmla="*/ 2147483647 w 184"/>
                  <a:gd name="T11" fmla="*/ 2147483647 h 88"/>
                  <a:gd name="T12" fmla="*/ 2147483647 w 184"/>
                  <a:gd name="T13" fmla="*/ 2147483647 h 88"/>
                  <a:gd name="T14" fmla="*/ 0 w 184"/>
                  <a:gd name="T15" fmla="*/ 2147483647 h 88"/>
                  <a:gd name="T16" fmla="*/ 0 w 184"/>
                  <a:gd name="T17" fmla="*/ 0 h 88"/>
                  <a:gd name="T18" fmla="*/ 2147483647 w 184"/>
                  <a:gd name="T19" fmla="*/ 0 h 88"/>
                  <a:gd name="T20" fmla="*/ 2147483647 w 184"/>
                  <a:gd name="T21" fmla="*/ 2147483647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4"/>
                  <a:gd name="T34" fmla="*/ 0 h 88"/>
                  <a:gd name="T35" fmla="*/ 184 w 184"/>
                  <a:gd name="T36" fmla="*/ 88 h 8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4" h="88">
                    <a:moveTo>
                      <a:pt x="184" y="7"/>
                    </a:moveTo>
                    <a:cubicBezTo>
                      <a:pt x="179" y="7"/>
                      <a:pt x="179" y="7"/>
                      <a:pt x="179" y="7"/>
                    </a:cubicBezTo>
                    <a:cubicBezTo>
                      <a:pt x="177" y="7"/>
                      <a:pt x="175" y="9"/>
                      <a:pt x="175" y="11"/>
                    </a:cubicBezTo>
                    <a:cubicBezTo>
                      <a:pt x="175" y="77"/>
                      <a:pt x="175" y="77"/>
                      <a:pt x="175" y="77"/>
                    </a:cubicBezTo>
                    <a:cubicBezTo>
                      <a:pt x="175" y="79"/>
                      <a:pt x="177" y="81"/>
                      <a:pt x="179" y="81"/>
                    </a:cubicBezTo>
                    <a:cubicBezTo>
                      <a:pt x="184" y="81"/>
                      <a:pt x="184" y="81"/>
                      <a:pt x="184" y="81"/>
                    </a:cubicBezTo>
                    <a:cubicBezTo>
                      <a:pt x="184" y="88"/>
                      <a:pt x="184" y="88"/>
                      <a:pt x="184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4" y="0"/>
                      <a:pt x="184" y="0"/>
                      <a:pt x="184" y="0"/>
                    </a:cubicBezTo>
                    <a:cubicBezTo>
                      <a:pt x="184" y="7"/>
                      <a:pt x="184" y="7"/>
                      <a:pt x="184" y="7"/>
                    </a:cubicBezTo>
                  </a:path>
                </a:pathLst>
              </a:custGeom>
              <a:solidFill>
                <a:srgbClr val="15B0B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52" name="Freeform 88"/>
              <p:cNvSpPr>
                <a:spLocks noChangeArrowheads="1"/>
              </p:cNvSpPr>
              <p:nvPr/>
            </p:nvSpPr>
            <p:spPr bwMode="auto">
              <a:xfrm>
                <a:off x="4216401" y="3592513"/>
                <a:ext cx="1327150" cy="277813"/>
              </a:xfrm>
              <a:custGeom>
                <a:avLst/>
                <a:gdLst>
                  <a:gd name="T0" fmla="*/ 2147483647 w 353"/>
                  <a:gd name="T1" fmla="*/ 2147483647 h 74"/>
                  <a:gd name="T2" fmla="*/ 2147483647 w 353"/>
                  <a:gd name="T3" fmla="*/ 2147483647 h 74"/>
                  <a:gd name="T4" fmla="*/ 2147483647 w 353"/>
                  <a:gd name="T5" fmla="*/ 2147483647 h 74"/>
                  <a:gd name="T6" fmla="*/ 2147483647 w 353"/>
                  <a:gd name="T7" fmla="*/ 2147483647 h 74"/>
                  <a:gd name="T8" fmla="*/ 0 w 353"/>
                  <a:gd name="T9" fmla="*/ 2147483647 h 74"/>
                  <a:gd name="T10" fmla="*/ 0 w 353"/>
                  <a:gd name="T11" fmla="*/ 2147483647 h 74"/>
                  <a:gd name="T12" fmla="*/ 2147483647 w 353"/>
                  <a:gd name="T13" fmla="*/ 0 h 74"/>
                  <a:gd name="T14" fmla="*/ 2147483647 w 353"/>
                  <a:gd name="T15" fmla="*/ 0 h 74"/>
                  <a:gd name="T16" fmla="*/ 2147483647 w 353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53"/>
                  <a:gd name="T28" fmla="*/ 0 h 74"/>
                  <a:gd name="T29" fmla="*/ 353 w 353"/>
                  <a:gd name="T30" fmla="*/ 74 h 7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53" h="74">
                    <a:moveTo>
                      <a:pt x="349" y="4"/>
                    </a:moveTo>
                    <a:cubicBezTo>
                      <a:pt x="349" y="70"/>
                      <a:pt x="349" y="70"/>
                      <a:pt x="349" y="70"/>
                    </a:cubicBezTo>
                    <a:cubicBezTo>
                      <a:pt x="349" y="72"/>
                      <a:pt x="351" y="74"/>
                      <a:pt x="353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353" y="0"/>
                      <a:pt x="353" y="0"/>
                      <a:pt x="353" y="0"/>
                    </a:cubicBezTo>
                    <a:cubicBezTo>
                      <a:pt x="351" y="0"/>
                      <a:pt x="349" y="2"/>
                      <a:pt x="349" y="4"/>
                    </a:cubicBezTo>
                  </a:path>
                </a:pathLst>
              </a:custGeom>
              <a:solidFill>
                <a:srgbClr val="D1ECF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53" name="Freeform 89"/>
              <p:cNvSpPr>
                <a:spLocks noChangeArrowheads="1"/>
              </p:cNvSpPr>
              <p:nvPr/>
            </p:nvSpPr>
            <p:spPr bwMode="auto">
              <a:xfrm>
                <a:off x="4832351" y="3592513"/>
                <a:ext cx="711200" cy="277813"/>
              </a:xfrm>
              <a:custGeom>
                <a:avLst/>
                <a:gdLst>
                  <a:gd name="T0" fmla="*/ 2147483647 w 189"/>
                  <a:gd name="T1" fmla="*/ 2147483647 h 74"/>
                  <a:gd name="T2" fmla="*/ 2147483647 w 189"/>
                  <a:gd name="T3" fmla="*/ 2147483647 h 74"/>
                  <a:gd name="T4" fmla="*/ 2147483647 w 189"/>
                  <a:gd name="T5" fmla="*/ 2147483647 h 74"/>
                  <a:gd name="T6" fmla="*/ 2147483647 w 189"/>
                  <a:gd name="T7" fmla="*/ 2147483647 h 74"/>
                  <a:gd name="T8" fmla="*/ 0 w 189"/>
                  <a:gd name="T9" fmla="*/ 2147483647 h 74"/>
                  <a:gd name="T10" fmla="*/ 0 w 189"/>
                  <a:gd name="T11" fmla="*/ 2147483647 h 74"/>
                  <a:gd name="T12" fmla="*/ 2147483647 w 189"/>
                  <a:gd name="T13" fmla="*/ 0 h 74"/>
                  <a:gd name="T14" fmla="*/ 2147483647 w 189"/>
                  <a:gd name="T15" fmla="*/ 0 h 74"/>
                  <a:gd name="T16" fmla="*/ 2147483647 w 189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9"/>
                  <a:gd name="T28" fmla="*/ 0 h 74"/>
                  <a:gd name="T29" fmla="*/ 189 w 189"/>
                  <a:gd name="T30" fmla="*/ 74 h 7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9" h="74">
                    <a:moveTo>
                      <a:pt x="185" y="4"/>
                    </a:moveTo>
                    <a:cubicBezTo>
                      <a:pt x="185" y="70"/>
                      <a:pt x="185" y="70"/>
                      <a:pt x="185" y="70"/>
                    </a:cubicBezTo>
                    <a:cubicBezTo>
                      <a:pt x="185" y="72"/>
                      <a:pt x="187" y="74"/>
                      <a:pt x="189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7" y="0"/>
                      <a:pt x="185" y="2"/>
                      <a:pt x="185" y="4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54" name="Rectangle 90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4055" name="Rectangle 91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4056" name="Rectangle 92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4057" name="Rectangle 93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4058" name="Rectangle 94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4059" name="Rectangle 95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4060" name="Rectangle 96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4061" name="Rectangle 97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4062" name="Rectangle 98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4063" name="Rectangle 99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4064" name="Rectangle 100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4065" name="Rectangle 101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4066" name="Rectangle 102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4067" name="Rectangle 103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4068" name="Rectangle 104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4069" name="Rectangle 105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4070" name="Rectangle 106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4071" name="Rectangle 107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4072" name="Rectangle 108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4073" name="Rectangle 109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4074" name="Rectangle 110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4075" name="Rectangle 111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4076" name="Freeform 166"/>
              <p:cNvSpPr>
                <a:spLocks noEditPoints="1" noChangeArrowheads="1"/>
              </p:cNvSpPr>
              <p:nvPr/>
            </p:nvSpPr>
            <p:spPr bwMode="auto">
              <a:xfrm>
                <a:off x="4978401" y="3565526"/>
                <a:ext cx="117475" cy="331788"/>
              </a:xfrm>
              <a:custGeom>
                <a:avLst/>
                <a:gdLst>
                  <a:gd name="T0" fmla="*/ 2147483647 w 31"/>
                  <a:gd name="T1" fmla="*/ 2147483647 h 88"/>
                  <a:gd name="T2" fmla="*/ 2147483647 w 31"/>
                  <a:gd name="T3" fmla="*/ 2147483647 h 88"/>
                  <a:gd name="T4" fmla="*/ 2147483647 w 31"/>
                  <a:gd name="T5" fmla="*/ 2147483647 h 88"/>
                  <a:gd name="T6" fmla="*/ 2147483647 w 31"/>
                  <a:gd name="T7" fmla="*/ 2147483647 h 88"/>
                  <a:gd name="T8" fmla="*/ 2147483647 w 31"/>
                  <a:gd name="T9" fmla="*/ 2147483647 h 88"/>
                  <a:gd name="T10" fmla="*/ 2147483647 w 31"/>
                  <a:gd name="T11" fmla="*/ 0 h 88"/>
                  <a:gd name="T12" fmla="*/ 0 w 31"/>
                  <a:gd name="T13" fmla="*/ 0 h 88"/>
                  <a:gd name="T14" fmla="*/ 0 w 31"/>
                  <a:gd name="T15" fmla="*/ 0 h 88"/>
                  <a:gd name="T16" fmla="*/ 2147483647 w 31"/>
                  <a:gd name="T17" fmla="*/ 2147483647 h 88"/>
                  <a:gd name="T18" fmla="*/ 2147483647 w 31"/>
                  <a:gd name="T19" fmla="*/ 2147483647 h 88"/>
                  <a:gd name="T20" fmla="*/ 2147483647 w 31"/>
                  <a:gd name="T21" fmla="*/ 2147483647 h 88"/>
                  <a:gd name="T22" fmla="*/ 2147483647 w 31"/>
                  <a:gd name="T23" fmla="*/ 2147483647 h 88"/>
                  <a:gd name="T24" fmla="*/ 2147483647 w 31"/>
                  <a:gd name="T25" fmla="*/ 2147483647 h 88"/>
                  <a:gd name="T26" fmla="*/ 2147483647 w 31"/>
                  <a:gd name="T27" fmla="*/ 2147483647 h 88"/>
                  <a:gd name="T28" fmla="*/ 2147483647 w 31"/>
                  <a:gd name="T29" fmla="*/ 2147483647 h 88"/>
                  <a:gd name="T30" fmla="*/ 2147483647 w 31"/>
                  <a:gd name="T31" fmla="*/ 2147483647 h 88"/>
                  <a:gd name="T32" fmla="*/ 2147483647 w 31"/>
                  <a:gd name="T33" fmla="*/ 2147483647 h 88"/>
                  <a:gd name="T34" fmla="*/ 2147483647 w 31"/>
                  <a:gd name="T35" fmla="*/ 2147483647 h 88"/>
                  <a:gd name="T36" fmla="*/ 2147483647 w 31"/>
                  <a:gd name="T37" fmla="*/ 0 h 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1"/>
                  <a:gd name="T58" fmla="*/ 0 h 88"/>
                  <a:gd name="T59" fmla="*/ 31 w 31"/>
                  <a:gd name="T60" fmla="*/ 88 h 8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1" h="88">
                    <a:moveTo>
                      <a:pt x="31" y="81"/>
                    </a:moveTo>
                    <a:cubicBezTo>
                      <a:pt x="15" y="81"/>
                      <a:pt x="15" y="81"/>
                      <a:pt x="15" y="81"/>
                    </a:cubicBezTo>
                    <a:cubicBezTo>
                      <a:pt x="14" y="83"/>
                      <a:pt x="13" y="86"/>
                      <a:pt x="12" y="88"/>
                    </a:cubicBezTo>
                    <a:cubicBezTo>
                      <a:pt x="28" y="88"/>
                      <a:pt x="28" y="88"/>
                      <a:pt x="28" y="88"/>
                    </a:cubicBezTo>
                    <a:cubicBezTo>
                      <a:pt x="29" y="86"/>
                      <a:pt x="30" y="83"/>
                      <a:pt x="31" y="81"/>
                    </a:cubicBezTo>
                    <a:moveTo>
                      <a:pt x="9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4" y="5"/>
                      <a:pt x="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5" y="6"/>
                      <a:pt x="15" y="6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2"/>
                      <a:pt x="10" y="1"/>
                      <a:pt x="9" y="0"/>
                    </a:cubicBezTo>
                  </a:path>
                </a:pathLst>
              </a:custGeom>
              <a:solidFill>
                <a:srgbClr val="2CA4B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4045" name="组合 112"/>
            <p:cNvGrpSpPr/>
            <p:nvPr/>
          </p:nvGrpSpPr>
          <p:grpSpPr bwMode="auto">
            <a:xfrm>
              <a:off x="284" y="300"/>
              <a:ext cx="574" cy="90"/>
              <a:chOff x="4260851" y="3333751"/>
              <a:chExt cx="1530350" cy="231775"/>
            </a:xfrm>
          </p:grpSpPr>
          <p:sp>
            <p:nvSpPr>
              <p:cNvPr id="44046" name="Freeform 112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1530350" cy="231775"/>
              </a:xfrm>
              <a:custGeom>
                <a:avLst/>
                <a:gdLst>
                  <a:gd name="T0" fmla="*/ 0 w 407"/>
                  <a:gd name="T1" fmla="*/ 2147483647 h 62"/>
                  <a:gd name="T2" fmla="*/ 2147483647 w 407"/>
                  <a:gd name="T3" fmla="*/ 2147483647 h 62"/>
                  <a:gd name="T4" fmla="*/ 2147483647 w 407"/>
                  <a:gd name="T5" fmla="*/ 2147483647 h 62"/>
                  <a:gd name="T6" fmla="*/ 2147483647 w 407"/>
                  <a:gd name="T7" fmla="*/ 2147483647 h 62"/>
                  <a:gd name="T8" fmla="*/ 2147483647 w 407"/>
                  <a:gd name="T9" fmla="*/ 2147483647 h 62"/>
                  <a:gd name="T10" fmla="*/ 0 w 407"/>
                  <a:gd name="T11" fmla="*/ 2147483647 h 62"/>
                  <a:gd name="T12" fmla="*/ 0 w 407"/>
                  <a:gd name="T13" fmla="*/ 2147483647 h 62"/>
                  <a:gd name="T14" fmla="*/ 2147483647 w 407"/>
                  <a:gd name="T15" fmla="*/ 2147483647 h 62"/>
                  <a:gd name="T16" fmla="*/ 2147483647 w 407"/>
                  <a:gd name="T17" fmla="*/ 2147483647 h 62"/>
                  <a:gd name="T18" fmla="*/ 2147483647 w 407"/>
                  <a:gd name="T19" fmla="*/ 2147483647 h 62"/>
                  <a:gd name="T20" fmla="*/ 2147483647 w 407"/>
                  <a:gd name="T21" fmla="*/ 0 h 62"/>
                  <a:gd name="T22" fmla="*/ 0 w 407"/>
                  <a:gd name="T23" fmla="*/ 0 h 62"/>
                  <a:gd name="T24" fmla="*/ 0 w 407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07"/>
                  <a:gd name="T40" fmla="*/ 0 h 62"/>
                  <a:gd name="T41" fmla="*/ 407 w 407"/>
                  <a:gd name="T42" fmla="*/ 62 h 6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07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396" y="62"/>
                      <a:pt x="396" y="62"/>
                      <a:pt x="396" y="62"/>
                    </a:cubicBezTo>
                    <a:cubicBezTo>
                      <a:pt x="402" y="62"/>
                      <a:pt x="407" y="57"/>
                      <a:pt x="407" y="51"/>
                    </a:cubicBezTo>
                    <a:cubicBezTo>
                      <a:pt x="407" y="11"/>
                      <a:pt x="407" y="11"/>
                      <a:pt x="407" y="11"/>
                    </a:cubicBezTo>
                    <a:cubicBezTo>
                      <a:pt x="407" y="5"/>
                      <a:pt x="402" y="0"/>
                      <a:pt x="39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2C5871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47" name="Freeform 113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771525" cy="231775"/>
              </a:xfrm>
              <a:custGeom>
                <a:avLst/>
                <a:gdLst>
                  <a:gd name="T0" fmla="*/ 0 w 205"/>
                  <a:gd name="T1" fmla="*/ 2147483647 h 62"/>
                  <a:gd name="T2" fmla="*/ 2147483647 w 205"/>
                  <a:gd name="T3" fmla="*/ 2147483647 h 62"/>
                  <a:gd name="T4" fmla="*/ 2147483647 w 205"/>
                  <a:gd name="T5" fmla="*/ 2147483647 h 62"/>
                  <a:gd name="T6" fmla="*/ 2147483647 w 205"/>
                  <a:gd name="T7" fmla="*/ 2147483647 h 62"/>
                  <a:gd name="T8" fmla="*/ 2147483647 w 205"/>
                  <a:gd name="T9" fmla="*/ 2147483647 h 62"/>
                  <a:gd name="T10" fmla="*/ 0 w 205"/>
                  <a:gd name="T11" fmla="*/ 2147483647 h 62"/>
                  <a:gd name="T12" fmla="*/ 0 w 205"/>
                  <a:gd name="T13" fmla="*/ 2147483647 h 62"/>
                  <a:gd name="T14" fmla="*/ 2147483647 w 205"/>
                  <a:gd name="T15" fmla="*/ 2147483647 h 62"/>
                  <a:gd name="T16" fmla="*/ 2147483647 w 205"/>
                  <a:gd name="T17" fmla="*/ 0 h 62"/>
                  <a:gd name="T18" fmla="*/ 0 w 205"/>
                  <a:gd name="T19" fmla="*/ 0 h 62"/>
                  <a:gd name="T20" fmla="*/ 0 w 205"/>
                  <a:gd name="T21" fmla="*/ 2147483647 h 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05"/>
                  <a:gd name="T34" fmla="*/ 0 h 62"/>
                  <a:gd name="T35" fmla="*/ 205 w 205"/>
                  <a:gd name="T36" fmla="*/ 62 h 6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05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205" y="62"/>
                      <a:pt x="205" y="62"/>
                      <a:pt x="205" y="62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0E303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48" name="Freeform 114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1482725" cy="180975"/>
              </a:xfrm>
              <a:custGeom>
                <a:avLst/>
                <a:gdLst>
                  <a:gd name="T0" fmla="*/ 2147483647 w 394"/>
                  <a:gd name="T1" fmla="*/ 2147483647 h 48"/>
                  <a:gd name="T2" fmla="*/ 2147483647 w 394"/>
                  <a:gd name="T3" fmla="*/ 2147483647 h 48"/>
                  <a:gd name="T4" fmla="*/ 0 w 394"/>
                  <a:gd name="T5" fmla="*/ 2147483647 h 48"/>
                  <a:gd name="T6" fmla="*/ 2147483647 w 394"/>
                  <a:gd name="T7" fmla="*/ 2147483647 h 48"/>
                  <a:gd name="T8" fmla="*/ 2147483647 w 394"/>
                  <a:gd name="T9" fmla="*/ 2147483647 h 48"/>
                  <a:gd name="T10" fmla="*/ 2147483647 w 394"/>
                  <a:gd name="T11" fmla="*/ 2147483647 h 48"/>
                  <a:gd name="T12" fmla="*/ 2147483647 w 394"/>
                  <a:gd name="T13" fmla="*/ 0 h 48"/>
                  <a:gd name="T14" fmla="*/ 0 w 394"/>
                  <a:gd name="T15" fmla="*/ 0 h 48"/>
                  <a:gd name="T16" fmla="*/ 2147483647 w 394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94"/>
                  <a:gd name="T28" fmla="*/ 0 h 48"/>
                  <a:gd name="T29" fmla="*/ 394 w 394"/>
                  <a:gd name="T30" fmla="*/ 48 h 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94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390" y="48"/>
                      <a:pt x="390" y="48"/>
                      <a:pt x="390" y="48"/>
                    </a:cubicBezTo>
                    <a:cubicBezTo>
                      <a:pt x="392" y="48"/>
                      <a:pt x="394" y="46"/>
                      <a:pt x="394" y="44"/>
                    </a:cubicBezTo>
                    <a:cubicBezTo>
                      <a:pt x="394" y="4"/>
                      <a:pt x="394" y="4"/>
                      <a:pt x="394" y="4"/>
                    </a:cubicBezTo>
                    <a:cubicBezTo>
                      <a:pt x="394" y="2"/>
                      <a:pt x="392" y="0"/>
                      <a:pt x="39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49" name="Freeform 115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793750" cy="180975"/>
              </a:xfrm>
              <a:custGeom>
                <a:avLst/>
                <a:gdLst>
                  <a:gd name="T0" fmla="*/ 2147483647 w 211"/>
                  <a:gd name="T1" fmla="*/ 2147483647 h 48"/>
                  <a:gd name="T2" fmla="*/ 2147483647 w 211"/>
                  <a:gd name="T3" fmla="*/ 2147483647 h 48"/>
                  <a:gd name="T4" fmla="*/ 0 w 211"/>
                  <a:gd name="T5" fmla="*/ 2147483647 h 48"/>
                  <a:gd name="T6" fmla="*/ 2147483647 w 211"/>
                  <a:gd name="T7" fmla="*/ 2147483647 h 48"/>
                  <a:gd name="T8" fmla="*/ 2147483647 w 211"/>
                  <a:gd name="T9" fmla="*/ 2147483647 h 48"/>
                  <a:gd name="T10" fmla="*/ 2147483647 w 211"/>
                  <a:gd name="T11" fmla="*/ 2147483647 h 48"/>
                  <a:gd name="T12" fmla="*/ 2147483647 w 211"/>
                  <a:gd name="T13" fmla="*/ 0 h 48"/>
                  <a:gd name="T14" fmla="*/ 0 w 211"/>
                  <a:gd name="T15" fmla="*/ 0 h 48"/>
                  <a:gd name="T16" fmla="*/ 2147483647 w 211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1"/>
                  <a:gd name="T28" fmla="*/ 0 h 48"/>
                  <a:gd name="T29" fmla="*/ 211 w 211"/>
                  <a:gd name="T30" fmla="*/ 48 h 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1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207" y="48"/>
                      <a:pt x="207" y="48"/>
                      <a:pt x="207" y="48"/>
                    </a:cubicBezTo>
                    <a:cubicBezTo>
                      <a:pt x="209" y="48"/>
                      <a:pt x="211" y="46"/>
                      <a:pt x="211" y="44"/>
                    </a:cubicBezTo>
                    <a:cubicBezTo>
                      <a:pt x="211" y="4"/>
                      <a:pt x="211" y="4"/>
                      <a:pt x="211" y="4"/>
                    </a:cubicBezTo>
                    <a:cubicBezTo>
                      <a:pt x="211" y="2"/>
                      <a:pt x="209" y="0"/>
                      <a:pt x="2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D1ECF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cxnSp>
        <p:nvCxnSpPr>
          <p:cNvPr id="44035" name="直接连接符 10"/>
          <p:cNvCxnSpPr>
            <a:cxnSpLocks noChangeShapeType="1"/>
          </p:cNvCxnSpPr>
          <p:nvPr/>
        </p:nvCxnSpPr>
        <p:spPr bwMode="auto">
          <a:xfrm>
            <a:off x="993775" y="693738"/>
            <a:ext cx="177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</p:cxnSp>
      <p:pic>
        <p:nvPicPr>
          <p:cNvPr id="44036" name="Picture 54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9913" y="1438277"/>
            <a:ext cx="19050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7" name="Picture 53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9913" y="1692275"/>
            <a:ext cx="19050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8" name="Picture 52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69917" y="1955800"/>
            <a:ext cx="28575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9" name="Picture 5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2" y="2571750"/>
            <a:ext cx="17748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40" name="Rectangle 56"/>
          <p:cNvSpPr>
            <a:spLocks noChangeArrowheads="1"/>
          </p:cNvSpPr>
          <p:nvPr/>
        </p:nvSpPr>
        <p:spPr bwMode="auto">
          <a:xfrm>
            <a:off x="414165" y="1057650"/>
            <a:ext cx="8231741" cy="175432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、工人师傅常用角尺平分一个任意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角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做法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如下：如图，∠</a:t>
            </a: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AOB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是一个任意角，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在边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OA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OB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上分别取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OM=ON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，移动角尺，使角尺两边相同的刻度分别与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重合。过角尺顶点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作射线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OC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由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做法得△</a:t>
            </a: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MOC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≌△N OC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的依据是（    ） 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AAS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B.SAS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altLang="zh-CN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C.ASA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</a:t>
            </a:r>
            <a:r>
              <a:rPr lang="en-US" altLang="zh-CN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D.SSS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4041" name="Rectangle 59"/>
          <p:cNvSpPr>
            <a:spLocks noChangeArrowheads="1"/>
          </p:cNvSpPr>
          <p:nvPr/>
        </p:nvSpPr>
        <p:spPr bwMode="auto">
          <a:xfrm>
            <a:off x="569913" y="3551209"/>
            <a:ext cx="312906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zh-CN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77" name="矩形 8"/>
          <p:cNvSpPr>
            <a:spLocks noChangeArrowheads="1"/>
          </p:cNvSpPr>
          <p:nvPr/>
        </p:nvSpPr>
        <p:spPr bwMode="auto">
          <a:xfrm>
            <a:off x="1003300" y="233365"/>
            <a:ext cx="20574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个性化作业</a:t>
            </a:r>
          </a:p>
        </p:txBody>
      </p:sp>
      <p:grpSp>
        <p:nvGrpSpPr>
          <p:cNvPr id="48178" name="Group 13"/>
          <p:cNvGrpSpPr/>
          <p:nvPr/>
        </p:nvGrpSpPr>
        <p:grpSpPr bwMode="auto">
          <a:xfrm>
            <a:off x="179388" y="193676"/>
            <a:ext cx="792162" cy="550863"/>
            <a:chOff x="258" y="78"/>
            <a:chExt cx="674" cy="457"/>
          </a:xfrm>
        </p:grpSpPr>
        <p:grpSp>
          <p:nvGrpSpPr>
            <p:cNvPr id="48186" name="组合 79"/>
            <p:cNvGrpSpPr/>
            <p:nvPr/>
          </p:nvGrpSpPr>
          <p:grpSpPr bwMode="auto">
            <a:xfrm>
              <a:off x="637" y="78"/>
              <a:ext cx="295" cy="457"/>
              <a:chOff x="5235576" y="2735263"/>
              <a:chExt cx="785813" cy="1184275"/>
            </a:xfrm>
          </p:grpSpPr>
          <p:sp>
            <p:nvSpPr>
              <p:cNvPr id="48224" name="Freeform 82"/>
              <p:cNvSpPr>
                <a:spLocks noChangeArrowheads="1"/>
              </p:cNvSpPr>
              <p:nvPr/>
            </p:nvSpPr>
            <p:spPr bwMode="auto">
              <a:xfrm>
                <a:off x="5235576" y="2735263"/>
                <a:ext cx="785813" cy="1184275"/>
              </a:xfrm>
              <a:custGeom>
                <a:avLst/>
                <a:gdLst>
                  <a:gd name="T0" fmla="*/ 2147483647 w 209"/>
                  <a:gd name="T1" fmla="*/ 2147483647 h 315"/>
                  <a:gd name="T2" fmla="*/ 2147483647 w 209"/>
                  <a:gd name="T3" fmla="*/ 2147483647 h 315"/>
                  <a:gd name="T4" fmla="*/ 2147483647 w 209"/>
                  <a:gd name="T5" fmla="*/ 2147483647 h 315"/>
                  <a:gd name="T6" fmla="*/ 2147483647 w 209"/>
                  <a:gd name="T7" fmla="*/ 0 h 315"/>
                  <a:gd name="T8" fmla="*/ 2147483647 w 209"/>
                  <a:gd name="T9" fmla="*/ 2147483647 h 315"/>
                  <a:gd name="T10" fmla="*/ 0 w 209"/>
                  <a:gd name="T11" fmla="*/ 2147483647 h 315"/>
                  <a:gd name="T12" fmla="*/ 0 w 209"/>
                  <a:gd name="T13" fmla="*/ 2147483647 h 315"/>
                  <a:gd name="T14" fmla="*/ 0 w 209"/>
                  <a:gd name="T15" fmla="*/ 2147483647 h 315"/>
                  <a:gd name="T16" fmla="*/ 0 w 209"/>
                  <a:gd name="T17" fmla="*/ 2147483647 h 315"/>
                  <a:gd name="T18" fmla="*/ 2147483647 w 209"/>
                  <a:gd name="T19" fmla="*/ 2147483647 h 315"/>
                  <a:gd name="T20" fmla="*/ 2147483647 w 209"/>
                  <a:gd name="T21" fmla="*/ 2147483647 h 315"/>
                  <a:gd name="T22" fmla="*/ 2147483647 w 209"/>
                  <a:gd name="T23" fmla="*/ 2147483647 h 315"/>
                  <a:gd name="T24" fmla="*/ 2147483647 w 209"/>
                  <a:gd name="T25" fmla="*/ 2147483647 h 315"/>
                  <a:gd name="T26" fmla="*/ 2147483647 w 209"/>
                  <a:gd name="T27" fmla="*/ 2147483647 h 315"/>
                  <a:gd name="T28" fmla="*/ 2147483647 w 209"/>
                  <a:gd name="T29" fmla="*/ 2147483647 h 315"/>
                  <a:gd name="T30" fmla="*/ 2147483647 w 209"/>
                  <a:gd name="T31" fmla="*/ 2147483647 h 315"/>
                  <a:gd name="T32" fmla="*/ 2147483647 w 209"/>
                  <a:gd name="T33" fmla="*/ 2147483647 h 315"/>
                  <a:gd name="T34" fmla="*/ 2147483647 w 209"/>
                  <a:gd name="T35" fmla="*/ 2147483647 h 315"/>
                  <a:gd name="T36" fmla="*/ 2147483647 w 209"/>
                  <a:gd name="T37" fmla="*/ 2147483647 h 3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09"/>
                  <a:gd name="T58" fmla="*/ 0 h 315"/>
                  <a:gd name="T59" fmla="*/ 209 w 209"/>
                  <a:gd name="T60" fmla="*/ 315 h 31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09" h="315">
                    <a:moveTo>
                      <a:pt x="206" y="56"/>
                    </a:moveTo>
                    <a:cubicBezTo>
                      <a:pt x="38" y="1"/>
                      <a:pt x="38" y="1"/>
                      <a:pt x="38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4" y="0"/>
                      <a:pt x="31" y="0"/>
                      <a:pt x="28" y="0"/>
                    </a:cubicBezTo>
                    <a:cubicBezTo>
                      <a:pt x="13" y="0"/>
                      <a:pt x="2" y="11"/>
                      <a:pt x="1" y="25"/>
                    </a:cubicBezTo>
                    <a:cubicBezTo>
                      <a:pt x="1" y="25"/>
                      <a:pt x="0" y="26"/>
                      <a:pt x="0" y="26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257"/>
                      <a:pt x="0" y="257"/>
                      <a:pt x="0" y="257"/>
                    </a:cubicBezTo>
                    <a:cubicBezTo>
                      <a:pt x="0" y="258"/>
                      <a:pt x="1" y="260"/>
                      <a:pt x="3" y="260"/>
                    </a:cubicBezTo>
                    <a:cubicBezTo>
                      <a:pt x="171" y="315"/>
                      <a:pt x="171" y="315"/>
                      <a:pt x="171" y="315"/>
                    </a:cubicBezTo>
                    <a:cubicBezTo>
                      <a:pt x="172" y="315"/>
                      <a:pt x="172" y="315"/>
                      <a:pt x="173" y="315"/>
                    </a:cubicBezTo>
                    <a:cubicBezTo>
                      <a:pt x="173" y="315"/>
                      <a:pt x="174" y="315"/>
                      <a:pt x="175" y="315"/>
                    </a:cubicBezTo>
                    <a:cubicBezTo>
                      <a:pt x="176" y="314"/>
                      <a:pt x="176" y="313"/>
                      <a:pt x="176" y="312"/>
                    </a:cubicBezTo>
                    <a:cubicBezTo>
                      <a:pt x="176" y="273"/>
                      <a:pt x="176" y="273"/>
                      <a:pt x="176" y="273"/>
                    </a:cubicBezTo>
                    <a:cubicBezTo>
                      <a:pt x="204" y="283"/>
                      <a:pt x="205" y="283"/>
                      <a:pt x="205" y="283"/>
                    </a:cubicBezTo>
                    <a:cubicBezTo>
                      <a:pt x="207" y="283"/>
                      <a:pt x="209" y="281"/>
                      <a:pt x="209" y="279"/>
                    </a:cubicBezTo>
                    <a:cubicBezTo>
                      <a:pt x="209" y="60"/>
                      <a:pt x="209" y="60"/>
                      <a:pt x="209" y="60"/>
                    </a:cubicBezTo>
                    <a:cubicBezTo>
                      <a:pt x="209" y="58"/>
                      <a:pt x="208" y="57"/>
                      <a:pt x="206" y="56"/>
                    </a:cubicBezTo>
                    <a:close/>
                  </a:path>
                </a:pathLst>
              </a:custGeom>
              <a:solidFill>
                <a:srgbClr val="FF6D3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225" name="Freeform 83"/>
              <p:cNvSpPr>
                <a:spLocks noChangeArrowheads="1"/>
              </p:cNvSpPr>
              <p:nvPr/>
            </p:nvSpPr>
            <p:spPr bwMode="auto">
              <a:xfrm>
                <a:off x="5253038" y="2740026"/>
                <a:ext cx="760413" cy="1058863"/>
              </a:xfrm>
              <a:custGeom>
                <a:avLst/>
                <a:gdLst>
                  <a:gd name="T0" fmla="*/ 2147483647 w 202"/>
                  <a:gd name="T1" fmla="*/ 2147483647 h 282"/>
                  <a:gd name="T2" fmla="*/ 2147483647 w 202"/>
                  <a:gd name="T3" fmla="*/ 2147483647 h 282"/>
                  <a:gd name="T4" fmla="*/ 2147483647 w 202"/>
                  <a:gd name="T5" fmla="*/ 2147483647 h 282"/>
                  <a:gd name="T6" fmla="*/ 2147483647 w 202"/>
                  <a:gd name="T7" fmla="*/ 2147483647 h 282"/>
                  <a:gd name="T8" fmla="*/ 2147483647 w 202"/>
                  <a:gd name="T9" fmla="*/ 2147483647 h 282"/>
                  <a:gd name="T10" fmla="*/ 2147483647 w 202"/>
                  <a:gd name="T11" fmla="*/ 0 h 282"/>
                  <a:gd name="T12" fmla="*/ 0 w 202"/>
                  <a:gd name="T13" fmla="*/ 2147483647 h 282"/>
                  <a:gd name="T14" fmla="*/ 2147483647 w 202"/>
                  <a:gd name="T15" fmla="*/ 2147483647 h 282"/>
                  <a:gd name="T16" fmla="*/ 2147483647 w 202"/>
                  <a:gd name="T17" fmla="*/ 2147483647 h 282"/>
                  <a:gd name="T18" fmla="*/ 2147483647 w 202"/>
                  <a:gd name="T19" fmla="*/ 2147483647 h 282"/>
                  <a:gd name="T20" fmla="*/ 2147483647 w 202"/>
                  <a:gd name="T21" fmla="*/ 2147483647 h 282"/>
                  <a:gd name="T22" fmla="*/ 2147483647 w 202"/>
                  <a:gd name="T23" fmla="*/ 2147483647 h 282"/>
                  <a:gd name="T24" fmla="*/ 2147483647 w 202"/>
                  <a:gd name="T25" fmla="*/ 2147483647 h 2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02"/>
                  <a:gd name="T40" fmla="*/ 0 h 282"/>
                  <a:gd name="T41" fmla="*/ 202 w 202"/>
                  <a:gd name="T42" fmla="*/ 282 h 28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02" h="282">
                    <a:moveTo>
                      <a:pt x="200" y="282"/>
                    </a:moveTo>
                    <a:cubicBezTo>
                      <a:pt x="201" y="282"/>
                      <a:pt x="201" y="282"/>
                      <a:pt x="202" y="281"/>
                    </a:cubicBezTo>
                    <a:cubicBezTo>
                      <a:pt x="201" y="58"/>
                      <a:pt x="201" y="58"/>
                      <a:pt x="201" y="58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0" y="0"/>
                      <a:pt x="1" y="10"/>
                      <a:pt x="0" y="22"/>
                    </a:cubicBezTo>
                    <a:cubicBezTo>
                      <a:pt x="1" y="24"/>
                      <a:pt x="2" y="30"/>
                      <a:pt x="5" y="32"/>
                    </a:cubicBezTo>
                    <a:cubicBezTo>
                      <a:pt x="9" y="34"/>
                      <a:pt x="15" y="36"/>
                      <a:pt x="15" y="36"/>
                    </a:cubicBezTo>
                    <a:cubicBezTo>
                      <a:pt x="173" y="90"/>
                      <a:pt x="173" y="90"/>
                      <a:pt x="173" y="90"/>
                    </a:cubicBezTo>
                    <a:cubicBezTo>
                      <a:pt x="175" y="91"/>
                      <a:pt x="176" y="92"/>
                      <a:pt x="176" y="94"/>
                    </a:cubicBezTo>
                    <a:cubicBezTo>
                      <a:pt x="176" y="274"/>
                      <a:pt x="176" y="274"/>
                      <a:pt x="176" y="274"/>
                    </a:cubicBezTo>
                    <a:cubicBezTo>
                      <a:pt x="199" y="282"/>
                      <a:pt x="200" y="282"/>
                      <a:pt x="200" y="282"/>
                    </a:cubicBezTo>
                    <a:close/>
                  </a:path>
                </a:pathLst>
              </a:custGeom>
              <a:solidFill>
                <a:srgbClr val="DE3F18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226" name="Freeform 84"/>
              <p:cNvSpPr>
                <a:spLocks noChangeArrowheads="1"/>
              </p:cNvSpPr>
              <p:nvPr/>
            </p:nvSpPr>
            <p:spPr bwMode="auto">
              <a:xfrm>
                <a:off x="5265738" y="2762251"/>
                <a:ext cx="728663" cy="1066800"/>
              </a:xfrm>
              <a:custGeom>
                <a:avLst/>
                <a:gdLst>
                  <a:gd name="T0" fmla="*/ 2147483647 w 194"/>
                  <a:gd name="T1" fmla="*/ 2147483647 h 284"/>
                  <a:gd name="T2" fmla="*/ 2147483647 w 194"/>
                  <a:gd name="T3" fmla="*/ 2147483647 h 284"/>
                  <a:gd name="T4" fmla="*/ 2147483647 w 194"/>
                  <a:gd name="T5" fmla="*/ 2147483647 h 284"/>
                  <a:gd name="T6" fmla="*/ 2147483647 w 194"/>
                  <a:gd name="T7" fmla="*/ 2147483647 h 284"/>
                  <a:gd name="T8" fmla="*/ 2147483647 w 194"/>
                  <a:gd name="T9" fmla="*/ 2147483647 h 284"/>
                  <a:gd name="T10" fmla="*/ 2147483647 w 194"/>
                  <a:gd name="T11" fmla="*/ 2147483647 h 284"/>
                  <a:gd name="T12" fmla="*/ 2147483647 w 194"/>
                  <a:gd name="T13" fmla="*/ 2147483647 h 284"/>
                  <a:gd name="T14" fmla="*/ 2147483647 w 194"/>
                  <a:gd name="T15" fmla="*/ 0 h 284"/>
                  <a:gd name="T16" fmla="*/ 0 w 194"/>
                  <a:gd name="T17" fmla="*/ 2147483647 h 284"/>
                  <a:gd name="T18" fmla="*/ 2147483647 w 194"/>
                  <a:gd name="T19" fmla="*/ 2147483647 h 284"/>
                  <a:gd name="T20" fmla="*/ 2147483647 w 194"/>
                  <a:gd name="T21" fmla="*/ 2147483647 h 284"/>
                  <a:gd name="T22" fmla="*/ 2147483647 w 194"/>
                  <a:gd name="T23" fmla="*/ 2147483647 h 284"/>
                  <a:gd name="T24" fmla="*/ 2147483647 w 194"/>
                  <a:gd name="T25" fmla="*/ 2147483647 h 2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94"/>
                  <a:gd name="T40" fmla="*/ 0 h 284"/>
                  <a:gd name="T41" fmla="*/ 194 w 194"/>
                  <a:gd name="T42" fmla="*/ 284 h 28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94" h="284">
                    <a:moveTo>
                      <a:pt x="168" y="85"/>
                    </a:moveTo>
                    <a:cubicBezTo>
                      <a:pt x="168" y="284"/>
                      <a:pt x="168" y="284"/>
                      <a:pt x="168" y="284"/>
                    </a:cubicBezTo>
                    <a:cubicBezTo>
                      <a:pt x="172" y="278"/>
                      <a:pt x="178" y="273"/>
                      <a:pt x="186" y="273"/>
                    </a:cubicBezTo>
                    <a:cubicBezTo>
                      <a:pt x="188" y="273"/>
                      <a:pt x="191" y="274"/>
                      <a:pt x="194" y="275"/>
                    </a:cubicBezTo>
                    <a:cubicBezTo>
                      <a:pt x="194" y="55"/>
                      <a:pt x="194" y="55"/>
                      <a:pt x="194" y="55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6" y="0"/>
                      <a:pt x="23" y="0"/>
                      <a:pt x="20" y="0"/>
                    </a:cubicBezTo>
                    <a:cubicBezTo>
                      <a:pt x="9" y="0"/>
                      <a:pt x="0" y="8"/>
                      <a:pt x="0" y="19"/>
                    </a:cubicBezTo>
                    <a:cubicBezTo>
                      <a:pt x="0" y="22"/>
                      <a:pt x="1" y="27"/>
                      <a:pt x="5" y="29"/>
                    </a:cubicBezTo>
                    <a:cubicBezTo>
                      <a:pt x="8" y="31"/>
                      <a:pt x="14" y="32"/>
                      <a:pt x="14" y="32"/>
                    </a:cubicBezTo>
                    <a:cubicBezTo>
                      <a:pt x="166" y="82"/>
                      <a:pt x="166" y="82"/>
                      <a:pt x="166" y="82"/>
                    </a:cubicBezTo>
                    <a:cubicBezTo>
                      <a:pt x="167" y="82"/>
                      <a:pt x="168" y="84"/>
                      <a:pt x="168" y="85"/>
                    </a:cubicBezTo>
                    <a:close/>
                  </a:path>
                </a:pathLst>
              </a:custGeom>
              <a:solidFill>
                <a:srgbClr val="D1ECF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227" name="Freeform 85"/>
              <p:cNvSpPr>
                <a:spLocks noChangeArrowheads="1"/>
              </p:cNvSpPr>
              <p:nvPr/>
            </p:nvSpPr>
            <p:spPr bwMode="auto">
              <a:xfrm>
                <a:off x="5878513" y="2960688"/>
                <a:ext cx="115888" cy="868363"/>
              </a:xfrm>
              <a:custGeom>
                <a:avLst/>
                <a:gdLst>
                  <a:gd name="T0" fmla="*/ 2147483647 w 31"/>
                  <a:gd name="T1" fmla="*/ 2147483647 h 231"/>
                  <a:gd name="T2" fmla="*/ 2147483647 w 31"/>
                  <a:gd name="T3" fmla="*/ 2147483647 h 231"/>
                  <a:gd name="T4" fmla="*/ 2147483647 w 31"/>
                  <a:gd name="T5" fmla="*/ 2147483647 h 231"/>
                  <a:gd name="T6" fmla="*/ 2147483647 w 31"/>
                  <a:gd name="T7" fmla="*/ 0 h 231"/>
                  <a:gd name="T8" fmla="*/ 2147483647 w 31"/>
                  <a:gd name="T9" fmla="*/ 0 h 231"/>
                  <a:gd name="T10" fmla="*/ 0 w 31"/>
                  <a:gd name="T11" fmla="*/ 2147483647 h 231"/>
                  <a:gd name="T12" fmla="*/ 2147483647 w 31"/>
                  <a:gd name="T13" fmla="*/ 2147483647 h 231"/>
                  <a:gd name="T14" fmla="*/ 2147483647 w 31"/>
                  <a:gd name="T15" fmla="*/ 2147483647 h 231"/>
                  <a:gd name="T16" fmla="*/ 2147483647 w 31"/>
                  <a:gd name="T17" fmla="*/ 2147483647 h 231"/>
                  <a:gd name="T18" fmla="*/ 2147483647 w 31"/>
                  <a:gd name="T19" fmla="*/ 2147483647 h 231"/>
                  <a:gd name="T20" fmla="*/ 2147483647 w 31"/>
                  <a:gd name="T21" fmla="*/ 2147483647 h 23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1"/>
                  <a:gd name="T34" fmla="*/ 0 h 231"/>
                  <a:gd name="T35" fmla="*/ 31 w 31"/>
                  <a:gd name="T36" fmla="*/ 231 h 23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1" h="231">
                    <a:moveTo>
                      <a:pt x="23" y="220"/>
                    </a:moveTo>
                    <a:cubicBezTo>
                      <a:pt x="25" y="220"/>
                      <a:pt x="28" y="221"/>
                      <a:pt x="31" y="22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2" y="0"/>
                      <a:pt x="21" y="0"/>
                    </a:cubicBezTo>
                    <a:cubicBezTo>
                      <a:pt x="10" y="0"/>
                      <a:pt x="1" y="9"/>
                      <a:pt x="0" y="20"/>
                    </a:cubicBezTo>
                    <a:cubicBezTo>
                      <a:pt x="1" y="22"/>
                      <a:pt x="2" y="27"/>
                      <a:pt x="4" y="29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5" y="30"/>
                      <a:pt x="5" y="31"/>
                      <a:pt x="5" y="32"/>
                    </a:cubicBezTo>
                    <a:cubicBezTo>
                      <a:pt x="5" y="231"/>
                      <a:pt x="5" y="231"/>
                      <a:pt x="5" y="231"/>
                    </a:cubicBezTo>
                    <a:cubicBezTo>
                      <a:pt x="9" y="225"/>
                      <a:pt x="15" y="220"/>
                      <a:pt x="23" y="2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8187" name="组合 117"/>
            <p:cNvGrpSpPr/>
            <p:nvPr/>
          </p:nvGrpSpPr>
          <p:grpSpPr bwMode="auto">
            <a:xfrm>
              <a:off x="305" y="218"/>
              <a:ext cx="372" cy="115"/>
              <a:chOff x="4348163" y="3097213"/>
              <a:chExt cx="992188" cy="300038"/>
            </a:xfrm>
          </p:grpSpPr>
          <p:sp>
            <p:nvSpPr>
              <p:cNvPr id="48221" name="Freeform 116"/>
              <p:cNvSpPr>
                <a:spLocks noChangeArrowheads="1"/>
              </p:cNvSpPr>
              <p:nvPr/>
            </p:nvSpPr>
            <p:spPr bwMode="auto">
              <a:xfrm>
                <a:off x="4348163" y="3097213"/>
                <a:ext cx="992188" cy="231775"/>
              </a:xfrm>
              <a:custGeom>
                <a:avLst/>
                <a:gdLst>
                  <a:gd name="T0" fmla="*/ 0 w 264"/>
                  <a:gd name="T1" fmla="*/ 2147483647 h 62"/>
                  <a:gd name="T2" fmla="*/ 2147483647 w 264"/>
                  <a:gd name="T3" fmla="*/ 2147483647 h 62"/>
                  <a:gd name="T4" fmla="*/ 2147483647 w 264"/>
                  <a:gd name="T5" fmla="*/ 2147483647 h 62"/>
                  <a:gd name="T6" fmla="*/ 2147483647 w 264"/>
                  <a:gd name="T7" fmla="*/ 2147483647 h 62"/>
                  <a:gd name="T8" fmla="*/ 2147483647 w 264"/>
                  <a:gd name="T9" fmla="*/ 2147483647 h 62"/>
                  <a:gd name="T10" fmla="*/ 0 w 264"/>
                  <a:gd name="T11" fmla="*/ 2147483647 h 62"/>
                  <a:gd name="T12" fmla="*/ 0 w 264"/>
                  <a:gd name="T13" fmla="*/ 0 h 62"/>
                  <a:gd name="T14" fmla="*/ 2147483647 w 264"/>
                  <a:gd name="T15" fmla="*/ 0 h 62"/>
                  <a:gd name="T16" fmla="*/ 2147483647 w 264"/>
                  <a:gd name="T17" fmla="*/ 2147483647 h 62"/>
                  <a:gd name="T18" fmla="*/ 2147483647 w 264"/>
                  <a:gd name="T19" fmla="*/ 2147483647 h 62"/>
                  <a:gd name="T20" fmla="*/ 2147483647 w 264"/>
                  <a:gd name="T21" fmla="*/ 2147483647 h 62"/>
                  <a:gd name="T22" fmla="*/ 0 w 264"/>
                  <a:gd name="T23" fmla="*/ 2147483647 h 62"/>
                  <a:gd name="T24" fmla="*/ 0 w 264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64"/>
                  <a:gd name="T40" fmla="*/ 0 h 62"/>
                  <a:gd name="T41" fmla="*/ 264 w 264"/>
                  <a:gd name="T42" fmla="*/ 62 h 6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64" h="62">
                    <a:moveTo>
                      <a:pt x="0" y="55"/>
                    </a:moveTo>
                    <a:cubicBezTo>
                      <a:pt x="2" y="55"/>
                      <a:pt x="4" y="55"/>
                      <a:pt x="6" y="55"/>
                    </a:cubicBezTo>
                    <a:cubicBezTo>
                      <a:pt x="8" y="55"/>
                      <a:pt x="10" y="53"/>
                      <a:pt x="10" y="51"/>
                    </a:cubicBezTo>
                    <a:cubicBezTo>
                      <a:pt x="10" y="38"/>
                      <a:pt x="10" y="24"/>
                      <a:pt x="10" y="11"/>
                    </a:cubicBezTo>
                    <a:cubicBezTo>
                      <a:pt x="10" y="9"/>
                      <a:pt x="8" y="7"/>
                      <a:pt x="6" y="7"/>
                    </a:cubicBezTo>
                    <a:cubicBezTo>
                      <a:pt x="4" y="7"/>
                      <a:pt x="2" y="7"/>
                      <a:pt x="0" y="7"/>
                    </a:cubicBezTo>
                    <a:cubicBezTo>
                      <a:pt x="0" y="5"/>
                      <a:pt x="0" y="2"/>
                      <a:pt x="0" y="0"/>
                    </a:cubicBezTo>
                    <a:cubicBezTo>
                      <a:pt x="80" y="0"/>
                      <a:pt x="160" y="0"/>
                      <a:pt x="240" y="0"/>
                    </a:cubicBezTo>
                    <a:cubicBezTo>
                      <a:pt x="246" y="0"/>
                      <a:pt x="255" y="4"/>
                      <a:pt x="258" y="10"/>
                    </a:cubicBezTo>
                    <a:cubicBezTo>
                      <a:pt x="264" y="23"/>
                      <a:pt x="264" y="39"/>
                      <a:pt x="258" y="52"/>
                    </a:cubicBezTo>
                    <a:cubicBezTo>
                      <a:pt x="255" y="58"/>
                      <a:pt x="246" y="62"/>
                      <a:pt x="240" y="62"/>
                    </a:cubicBezTo>
                    <a:cubicBezTo>
                      <a:pt x="160" y="62"/>
                      <a:pt x="80" y="62"/>
                      <a:pt x="0" y="62"/>
                    </a:cubicBezTo>
                    <a:cubicBezTo>
                      <a:pt x="0" y="60"/>
                      <a:pt x="0" y="57"/>
                      <a:pt x="0" y="55"/>
                    </a:cubicBezTo>
                    <a:close/>
                  </a:path>
                </a:pathLst>
              </a:custGeom>
              <a:solidFill>
                <a:srgbClr val="1695A4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222" name="Freeform 117"/>
              <p:cNvSpPr>
                <a:spLocks noChangeArrowheads="1"/>
              </p:cNvSpPr>
              <p:nvPr/>
            </p:nvSpPr>
            <p:spPr bwMode="auto">
              <a:xfrm>
                <a:off x="4370388" y="3122613"/>
                <a:ext cx="942975" cy="184150"/>
              </a:xfrm>
              <a:custGeom>
                <a:avLst/>
                <a:gdLst>
                  <a:gd name="T0" fmla="*/ 2147483647 w 251"/>
                  <a:gd name="T1" fmla="*/ 2147483647 h 49"/>
                  <a:gd name="T2" fmla="*/ 2147483647 w 251"/>
                  <a:gd name="T3" fmla="*/ 2147483647 h 49"/>
                  <a:gd name="T4" fmla="*/ 0 w 251"/>
                  <a:gd name="T5" fmla="*/ 0 h 49"/>
                  <a:gd name="T6" fmla="*/ 2147483647 w 251"/>
                  <a:gd name="T7" fmla="*/ 0 h 49"/>
                  <a:gd name="T8" fmla="*/ 2147483647 w 251"/>
                  <a:gd name="T9" fmla="*/ 2147483647 h 49"/>
                  <a:gd name="T10" fmla="*/ 2147483647 w 251"/>
                  <a:gd name="T11" fmla="*/ 2147483647 h 49"/>
                  <a:gd name="T12" fmla="*/ 2147483647 w 251"/>
                  <a:gd name="T13" fmla="*/ 2147483647 h 49"/>
                  <a:gd name="T14" fmla="*/ 0 w 251"/>
                  <a:gd name="T15" fmla="*/ 2147483647 h 49"/>
                  <a:gd name="T16" fmla="*/ 2147483647 w 251"/>
                  <a:gd name="T17" fmla="*/ 2147483647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1"/>
                  <a:gd name="T28" fmla="*/ 0 h 49"/>
                  <a:gd name="T29" fmla="*/ 251 w 251"/>
                  <a:gd name="T30" fmla="*/ 49 h 4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1" h="49">
                    <a:moveTo>
                      <a:pt x="4" y="44"/>
                    </a:moveTo>
                    <a:cubicBezTo>
                      <a:pt x="4" y="31"/>
                      <a:pt x="4" y="17"/>
                      <a:pt x="4" y="4"/>
                    </a:cubicBezTo>
                    <a:cubicBezTo>
                      <a:pt x="4" y="2"/>
                      <a:pt x="2" y="0"/>
                      <a:pt x="0" y="0"/>
                    </a:cubicBezTo>
                    <a:cubicBezTo>
                      <a:pt x="80" y="0"/>
                      <a:pt x="159" y="0"/>
                      <a:pt x="239" y="0"/>
                    </a:cubicBezTo>
                    <a:cubicBezTo>
                      <a:pt x="241" y="0"/>
                      <a:pt x="243" y="1"/>
                      <a:pt x="244" y="3"/>
                    </a:cubicBezTo>
                    <a:cubicBezTo>
                      <a:pt x="251" y="16"/>
                      <a:pt x="251" y="32"/>
                      <a:pt x="244" y="45"/>
                    </a:cubicBezTo>
                    <a:cubicBezTo>
                      <a:pt x="243" y="47"/>
                      <a:pt x="241" y="49"/>
                      <a:pt x="239" y="49"/>
                    </a:cubicBezTo>
                    <a:cubicBezTo>
                      <a:pt x="159" y="48"/>
                      <a:pt x="80" y="48"/>
                      <a:pt x="0" y="48"/>
                    </a:cubicBezTo>
                    <a:cubicBezTo>
                      <a:pt x="2" y="48"/>
                      <a:pt x="4" y="46"/>
                      <a:pt x="4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223" name="Freeform 118"/>
              <p:cNvSpPr>
                <a:spLocks noChangeArrowheads="1"/>
              </p:cNvSpPr>
              <p:nvPr/>
            </p:nvSpPr>
            <p:spPr bwMode="auto">
              <a:xfrm>
                <a:off x="5133976" y="3254376"/>
                <a:ext cx="123825" cy="142875"/>
              </a:xfrm>
              <a:custGeom>
                <a:avLst/>
                <a:gdLst>
                  <a:gd name="T0" fmla="*/ 0 w 78"/>
                  <a:gd name="T1" fmla="*/ 2147483647 h 90"/>
                  <a:gd name="T2" fmla="*/ 2147483647 w 78"/>
                  <a:gd name="T3" fmla="*/ 2147483647 h 90"/>
                  <a:gd name="T4" fmla="*/ 2147483647 w 78"/>
                  <a:gd name="T5" fmla="*/ 2147483647 h 90"/>
                  <a:gd name="T6" fmla="*/ 2147483647 w 78"/>
                  <a:gd name="T7" fmla="*/ 0 h 90"/>
                  <a:gd name="T8" fmla="*/ 2147483647 w 78"/>
                  <a:gd name="T9" fmla="*/ 0 h 90"/>
                  <a:gd name="T10" fmla="*/ 0 w 78"/>
                  <a:gd name="T11" fmla="*/ 0 h 90"/>
                  <a:gd name="T12" fmla="*/ 0 w 78"/>
                  <a:gd name="T13" fmla="*/ 2147483647 h 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8"/>
                  <a:gd name="T22" fmla="*/ 0 h 90"/>
                  <a:gd name="T23" fmla="*/ 78 w 78"/>
                  <a:gd name="T24" fmla="*/ 90 h 9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8" h="90">
                    <a:moveTo>
                      <a:pt x="0" y="90"/>
                    </a:moveTo>
                    <a:lnTo>
                      <a:pt x="38" y="66"/>
                    </a:lnTo>
                    <a:lnTo>
                      <a:pt x="78" y="90"/>
                    </a:lnTo>
                    <a:lnTo>
                      <a:pt x="78" y="0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D612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8188" name="组合 84"/>
            <p:cNvGrpSpPr/>
            <p:nvPr/>
          </p:nvGrpSpPr>
          <p:grpSpPr bwMode="auto">
            <a:xfrm>
              <a:off x="258" y="390"/>
              <a:ext cx="514" cy="128"/>
              <a:chOff x="4189413" y="3565526"/>
              <a:chExt cx="1373188" cy="331788"/>
            </a:xfrm>
          </p:grpSpPr>
          <p:sp>
            <p:nvSpPr>
              <p:cNvPr id="48194" name="Freeform 86"/>
              <p:cNvSpPr>
                <a:spLocks noChangeArrowheads="1"/>
              </p:cNvSpPr>
              <p:nvPr/>
            </p:nvSpPr>
            <p:spPr bwMode="auto">
              <a:xfrm>
                <a:off x="4189413" y="3565526"/>
                <a:ext cx="1373188" cy="331788"/>
              </a:xfrm>
              <a:custGeom>
                <a:avLst/>
                <a:gdLst>
                  <a:gd name="T0" fmla="*/ 2147483647 w 365"/>
                  <a:gd name="T1" fmla="*/ 2147483647 h 88"/>
                  <a:gd name="T2" fmla="*/ 2147483647 w 365"/>
                  <a:gd name="T3" fmla="*/ 2147483647 h 88"/>
                  <a:gd name="T4" fmla="*/ 2147483647 w 365"/>
                  <a:gd name="T5" fmla="*/ 2147483647 h 88"/>
                  <a:gd name="T6" fmla="*/ 2147483647 w 365"/>
                  <a:gd name="T7" fmla="*/ 2147483647 h 88"/>
                  <a:gd name="T8" fmla="*/ 2147483647 w 365"/>
                  <a:gd name="T9" fmla="*/ 2147483647 h 88"/>
                  <a:gd name="T10" fmla="*/ 2147483647 w 365"/>
                  <a:gd name="T11" fmla="*/ 2147483647 h 88"/>
                  <a:gd name="T12" fmla="*/ 2147483647 w 365"/>
                  <a:gd name="T13" fmla="*/ 2147483647 h 88"/>
                  <a:gd name="T14" fmla="*/ 2147483647 w 365"/>
                  <a:gd name="T15" fmla="*/ 2147483647 h 88"/>
                  <a:gd name="T16" fmla="*/ 0 w 365"/>
                  <a:gd name="T17" fmla="*/ 2147483647 h 88"/>
                  <a:gd name="T18" fmla="*/ 0 w 365"/>
                  <a:gd name="T19" fmla="*/ 2147483647 h 88"/>
                  <a:gd name="T20" fmla="*/ 2147483647 w 365"/>
                  <a:gd name="T21" fmla="*/ 0 h 88"/>
                  <a:gd name="T22" fmla="*/ 2147483647 w 365"/>
                  <a:gd name="T23" fmla="*/ 0 h 88"/>
                  <a:gd name="T24" fmla="*/ 2147483647 w 365"/>
                  <a:gd name="T25" fmla="*/ 2147483647 h 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65"/>
                  <a:gd name="T40" fmla="*/ 0 h 88"/>
                  <a:gd name="T41" fmla="*/ 365 w 365"/>
                  <a:gd name="T42" fmla="*/ 88 h 8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65" h="88">
                    <a:moveTo>
                      <a:pt x="365" y="7"/>
                    </a:moveTo>
                    <a:cubicBezTo>
                      <a:pt x="360" y="7"/>
                      <a:pt x="360" y="7"/>
                      <a:pt x="360" y="7"/>
                    </a:cubicBezTo>
                    <a:cubicBezTo>
                      <a:pt x="358" y="7"/>
                      <a:pt x="356" y="9"/>
                      <a:pt x="356" y="11"/>
                    </a:cubicBezTo>
                    <a:cubicBezTo>
                      <a:pt x="356" y="77"/>
                      <a:pt x="356" y="77"/>
                      <a:pt x="356" y="77"/>
                    </a:cubicBezTo>
                    <a:cubicBezTo>
                      <a:pt x="356" y="79"/>
                      <a:pt x="358" y="81"/>
                      <a:pt x="360" y="81"/>
                    </a:cubicBezTo>
                    <a:cubicBezTo>
                      <a:pt x="365" y="81"/>
                      <a:pt x="365" y="81"/>
                      <a:pt x="365" y="81"/>
                    </a:cubicBezTo>
                    <a:cubicBezTo>
                      <a:pt x="365" y="88"/>
                      <a:pt x="365" y="88"/>
                      <a:pt x="365" y="88"/>
                    </a:cubicBezTo>
                    <a:cubicBezTo>
                      <a:pt x="10" y="88"/>
                      <a:pt x="10" y="88"/>
                      <a:pt x="10" y="88"/>
                    </a:cubicBezTo>
                    <a:cubicBezTo>
                      <a:pt x="4" y="88"/>
                      <a:pt x="0" y="83"/>
                      <a:pt x="0" y="7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365" y="7"/>
                      <a:pt x="365" y="7"/>
                      <a:pt x="365" y="7"/>
                    </a:cubicBezTo>
                  </a:path>
                </a:pathLst>
              </a:custGeom>
              <a:solidFill>
                <a:srgbClr val="1695A4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195" name="Freeform 87"/>
              <p:cNvSpPr>
                <a:spLocks noChangeArrowheads="1"/>
              </p:cNvSpPr>
              <p:nvPr/>
            </p:nvSpPr>
            <p:spPr bwMode="auto">
              <a:xfrm>
                <a:off x="4870451" y="3565526"/>
                <a:ext cx="692150" cy="331788"/>
              </a:xfrm>
              <a:custGeom>
                <a:avLst/>
                <a:gdLst>
                  <a:gd name="T0" fmla="*/ 2147483647 w 184"/>
                  <a:gd name="T1" fmla="*/ 2147483647 h 88"/>
                  <a:gd name="T2" fmla="*/ 2147483647 w 184"/>
                  <a:gd name="T3" fmla="*/ 2147483647 h 88"/>
                  <a:gd name="T4" fmla="*/ 2147483647 w 184"/>
                  <a:gd name="T5" fmla="*/ 2147483647 h 88"/>
                  <a:gd name="T6" fmla="*/ 2147483647 w 184"/>
                  <a:gd name="T7" fmla="*/ 2147483647 h 88"/>
                  <a:gd name="T8" fmla="*/ 2147483647 w 184"/>
                  <a:gd name="T9" fmla="*/ 2147483647 h 88"/>
                  <a:gd name="T10" fmla="*/ 2147483647 w 184"/>
                  <a:gd name="T11" fmla="*/ 2147483647 h 88"/>
                  <a:gd name="T12" fmla="*/ 2147483647 w 184"/>
                  <a:gd name="T13" fmla="*/ 2147483647 h 88"/>
                  <a:gd name="T14" fmla="*/ 0 w 184"/>
                  <a:gd name="T15" fmla="*/ 2147483647 h 88"/>
                  <a:gd name="T16" fmla="*/ 0 w 184"/>
                  <a:gd name="T17" fmla="*/ 0 h 88"/>
                  <a:gd name="T18" fmla="*/ 2147483647 w 184"/>
                  <a:gd name="T19" fmla="*/ 0 h 88"/>
                  <a:gd name="T20" fmla="*/ 2147483647 w 184"/>
                  <a:gd name="T21" fmla="*/ 2147483647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4"/>
                  <a:gd name="T34" fmla="*/ 0 h 88"/>
                  <a:gd name="T35" fmla="*/ 184 w 184"/>
                  <a:gd name="T36" fmla="*/ 88 h 8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4" h="88">
                    <a:moveTo>
                      <a:pt x="184" y="7"/>
                    </a:moveTo>
                    <a:cubicBezTo>
                      <a:pt x="179" y="7"/>
                      <a:pt x="179" y="7"/>
                      <a:pt x="179" y="7"/>
                    </a:cubicBezTo>
                    <a:cubicBezTo>
                      <a:pt x="177" y="7"/>
                      <a:pt x="175" y="9"/>
                      <a:pt x="175" y="11"/>
                    </a:cubicBezTo>
                    <a:cubicBezTo>
                      <a:pt x="175" y="77"/>
                      <a:pt x="175" y="77"/>
                      <a:pt x="175" y="77"/>
                    </a:cubicBezTo>
                    <a:cubicBezTo>
                      <a:pt x="175" y="79"/>
                      <a:pt x="177" y="81"/>
                      <a:pt x="179" y="81"/>
                    </a:cubicBezTo>
                    <a:cubicBezTo>
                      <a:pt x="184" y="81"/>
                      <a:pt x="184" y="81"/>
                      <a:pt x="184" y="81"/>
                    </a:cubicBezTo>
                    <a:cubicBezTo>
                      <a:pt x="184" y="88"/>
                      <a:pt x="184" y="88"/>
                      <a:pt x="184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4" y="0"/>
                      <a:pt x="184" y="0"/>
                      <a:pt x="184" y="0"/>
                    </a:cubicBezTo>
                    <a:cubicBezTo>
                      <a:pt x="184" y="7"/>
                      <a:pt x="184" y="7"/>
                      <a:pt x="184" y="7"/>
                    </a:cubicBezTo>
                  </a:path>
                </a:pathLst>
              </a:custGeom>
              <a:solidFill>
                <a:srgbClr val="15B0B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196" name="Freeform 88"/>
              <p:cNvSpPr>
                <a:spLocks noChangeArrowheads="1"/>
              </p:cNvSpPr>
              <p:nvPr/>
            </p:nvSpPr>
            <p:spPr bwMode="auto">
              <a:xfrm>
                <a:off x="4216401" y="3592513"/>
                <a:ext cx="1327150" cy="277813"/>
              </a:xfrm>
              <a:custGeom>
                <a:avLst/>
                <a:gdLst>
                  <a:gd name="T0" fmla="*/ 2147483647 w 353"/>
                  <a:gd name="T1" fmla="*/ 2147483647 h 74"/>
                  <a:gd name="T2" fmla="*/ 2147483647 w 353"/>
                  <a:gd name="T3" fmla="*/ 2147483647 h 74"/>
                  <a:gd name="T4" fmla="*/ 2147483647 w 353"/>
                  <a:gd name="T5" fmla="*/ 2147483647 h 74"/>
                  <a:gd name="T6" fmla="*/ 2147483647 w 353"/>
                  <a:gd name="T7" fmla="*/ 2147483647 h 74"/>
                  <a:gd name="T8" fmla="*/ 0 w 353"/>
                  <a:gd name="T9" fmla="*/ 2147483647 h 74"/>
                  <a:gd name="T10" fmla="*/ 0 w 353"/>
                  <a:gd name="T11" fmla="*/ 2147483647 h 74"/>
                  <a:gd name="T12" fmla="*/ 2147483647 w 353"/>
                  <a:gd name="T13" fmla="*/ 0 h 74"/>
                  <a:gd name="T14" fmla="*/ 2147483647 w 353"/>
                  <a:gd name="T15" fmla="*/ 0 h 74"/>
                  <a:gd name="T16" fmla="*/ 2147483647 w 353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53"/>
                  <a:gd name="T28" fmla="*/ 0 h 74"/>
                  <a:gd name="T29" fmla="*/ 353 w 353"/>
                  <a:gd name="T30" fmla="*/ 74 h 7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53" h="74">
                    <a:moveTo>
                      <a:pt x="349" y="4"/>
                    </a:moveTo>
                    <a:cubicBezTo>
                      <a:pt x="349" y="70"/>
                      <a:pt x="349" y="70"/>
                      <a:pt x="349" y="70"/>
                    </a:cubicBezTo>
                    <a:cubicBezTo>
                      <a:pt x="349" y="72"/>
                      <a:pt x="351" y="74"/>
                      <a:pt x="353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353" y="0"/>
                      <a:pt x="353" y="0"/>
                      <a:pt x="353" y="0"/>
                    </a:cubicBezTo>
                    <a:cubicBezTo>
                      <a:pt x="351" y="0"/>
                      <a:pt x="349" y="2"/>
                      <a:pt x="349" y="4"/>
                    </a:cubicBezTo>
                  </a:path>
                </a:pathLst>
              </a:custGeom>
              <a:solidFill>
                <a:srgbClr val="D1ECF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197" name="Freeform 89"/>
              <p:cNvSpPr>
                <a:spLocks noChangeArrowheads="1"/>
              </p:cNvSpPr>
              <p:nvPr/>
            </p:nvSpPr>
            <p:spPr bwMode="auto">
              <a:xfrm>
                <a:off x="4832351" y="3592513"/>
                <a:ext cx="711200" cy="277813"/>
              </a:xfrm>
              <a:custGeom>
                <a:avLst/>
                <a:gdLst>
                  <a:gd name="T0" fmla="*/ 2147483647 w 189"/>
                  <a:gd name="T1" fmla="*/ 2147483647 h 74"/>
                  <a:gd name="T2" fmla="*/ 2147483647 w 189"/>
                  <a:gd name="T3" fmla="*/ 2147483647 h 74"/>
                  <a:gd name="T4" fmla="*/ 2147483647 w 189"/>
                  <a:gd name="T5" fmla="*/ 2147483647 h 74"/>
                  <a:gd name="T6" fmla="*/ 2147483647 w 189"/>
                  <a:gd name="T7" fmla="*/ 2147483647 h 74"/>
                  <a:gd name="T8" fmla="*/ 0 w 189"/>
                  <a:gd name="T9" fmla="*/ 2147483647 h 74"/>
                  <a:gd name="T10" fmla="*/ 0 w 189"/>
                  <a:gd name="T11" fmla="*/ 2147483647 h 74"/>
                  <a:gd name="T12" fmla="*/ 2147483647 w 189"/>
                  <a:gd name="T13" fmla="*/ 0 h 74"/>
                  <a:gd name="T14" fmla="*/ 2147483647 w 189"/>
                  <a:gd name="T15" fmla="*/ 0 h 74"/>
                  <a:gd name="T16" fmla="*/ 2147483647 w 189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9"/>
                  <a:gd name="T28" fmla="*/ 0 h 74"/>
                  <a:gd name="T29" fmla="*/ 189 w 189"/>
                  <a:gd name="T30" fmla="*/ 74 h 7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9" h="74">
                    <a:moveTo>
                      <a:pt x="185" y="4"/>
                    </a:moveTo>
                    <a:cubicBezTo>
                      <a:pt x="185" y="70"/>
                      <a:pt x="185" y="70"/>
                      <a:pt x="185" y="70"/>
                    </a:cubicBezTo>
                    <a:cubicBezTo>
                      <a:pt x="185" y="72"/>
                      <a:pt x="187" y="74"/>
                      <a:pt x="189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7" y="0"/>
                      <a:pt x="185" y="2"/>
                      <a:pt x="185" y="4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198" name="Rectangle 90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8199" name="Rectangle 91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8200" name="Rectangle 92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8201" name="Rectangle 93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8202" name="Rectangle 94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8203" name="Rectangle 95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8204" name="Rectangle 96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8205" name="Rectangle 97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8206" name="Rectangle 98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8207" name="Rectangle 99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8208" name="Rectangle 100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8209" name="Rectangle 101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8210" name="Rectangle 102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8211" name="Rectangle 103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8212" name="Rectangle 104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8213" name="Rectangle 105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8214" name="Rectangle 106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8215" name="Rectangle 107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8216" name="Rectangle 108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8217" name="Rectangle 109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8218" name="Rectangle 110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8219" name="Rectangle 111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8220" name="Freeform 166"/>
              <p:cNvSpPr>
                <a:spLocks noEditPoints="1" noChangeArrowheads="1"/>
              </p:cNvSpPr>
              <p:nvPr/>
            </p:nvSpPr>
            <p:spPr bwMode="auto">
              <a:xfrm>
                <a:off x="4978401" y="3565526"/>
                <a:ext cx="117475" cy="331788"/>
              </a:xfrm>
              <a:custGeom>
                <a:avLst/>
                <a:gdLst>
                  <a:gd name="T0" fmla="*/ 2147483647 w 31"/>
                  <a:gd name="T1" fmla="*/ 2147483647 h 88"/>
                  <a:gd name="T2" fmla="*/ 2147483647 w 31"/>
                  <a:gd name="T3" fmla="*/ 2147483647 h 88"/>
                  <a:gd name="T4" fmla="*/ 2147483647 w 31"/>
                  <a:gd name="T5" fmla="*/ 2147483647 h 88"/>
                  <a:gd name="T6" fmla="*/ 2147483647 w 31"/>
                  <a:gd name="T7" fmla="*/ 2147483647 h 88"/>
                  <a:gd name="T8" fmla="*/ 2147483647 w 31"/>
                  <a:gd name="T9" fmla="*/ 2147483647 h 88"/>
                  <a:gd name="T10" fmla="*/ 2147483647 w 31"/>
                  <a:gd name="T11" fmla="*/ 0 h 88"/>
                  <a:gd name="T12" fmla="*/ 0 w 31"/>
                  <a:gd name="T13" fmla="*/ 0 h 88"/>
                  <a:gd name="T14" fmla="*/ 0 w 31"/>
                  <a:gd name="T15" fmla="*/ 0 h 88"/>
                  <a:gd name="T16" fmla="*/ 2147483647 w 31"/>
                  <a:gd name="T17" fmla="*/ 2147483647 h 88"/>
                  <a:gd name="T18" fmla="*/ 2147483647 w 31"/>
                  <a:gd name="T19" fmla="*/ 2147483647 h 88"/>
                  <a:gd name="T20" fmla="*/ 2147483647 w 31"/>
                  <a:gd name="T21" fmla="*/ 2147483647 h 88"/>
                  <a:gd name="T22" fmla="*/ 2147483647 w 31"/>
                  <a:gd name="T23" fmla="*/ 2147483647 h 88"/>
                  <a:gd name="T24" fmla="*/ 2147483647 w 31"/>
                  <a:gd name="T25" fmla="*/ 2147483647 h 88"/>
                  <a:gd name="T26" fmla="*/ 2147483647 w 31"/>
                  <a:gd name="T27" fmla="*/ 2147483647 h 88"/>
                  <a:gd name="T28" fmla="*/ 2147483647 w 31"/>
                  <a:gd name="T29" fmla="*/ 2147483647 h 88"/>
                  <a:gd name="T30" fmla="*/ 2147483647 w 31"/>
                  <a:gd name="T31" fmla="*/ 2147483647 h 88"/>
                  <a:gd name="T32" fmla="*/ 2147483647 w 31"/>
                  <a:gd name="T33" fmla="*/ 2147483647 h 88"/>
                  <a:gd name="T34" fmla="*/ 2147483647 w 31"/>
                  <a:gd name="T35" fmla="*/ 2147483647 h 88"/>
                  <a:gd name="T36" fmla="*/ 2147483647 w 31"/>
                  <a:gd name="T37" fmla="*/ 0 h 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1"/>
                  <a:gd name="T58" fmla="*/ 0 h 88"/>
                  <a:gd name="T59" fmla="*/ 31 w 31"/>
                  <a:gd name="T60" fmla="*/ 88 h 8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1" h="88">
                    <a:moveTo>
                      <a:pt x="31" y="81"/>
                    </a:moveTo>
                    <a:cubicBezTo>
                      <a:pt x="15" y="81"/>
                      <a:pt x="15" y="81"/>
                      <a:pt x="15" y="81"/>
                    </a:cubicBezTo>
                    <a:cubicBezTo>
                      <a:pt x="14" y="83"/>
                      <a:pt x="13" y="86"/>
                      <a:pt x="12" y="88"/>
                    </a:cubicBezTo>
                    <a:cubicBezTo>
                      <a:pt x="28" y="88"/>
                      <a:pt x="28" y="88"/>
                      <a:pt x="28" y="88"/>
                    </a:cubicBezTo>
                    <a:cubicBezTo>
                      <a:pt x="29" y="86"/>
                      <a:pt x="30" y="83"/>
                      <a:pt x="31" y="81"/>
                    </a:cubicBezTo>
                    <a:moveTo>
                      <a:pt x="9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4" y="5"/>
                      <a:pt x="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5" y="6"/>
                      <a:pt x="15" y="6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2"/>
                      <a:pt x="10" y="1"/>
                      <a:pt x="9" y="0"/>
                    </a:cubicBezTo>
                  </a:path>
                </a:pathLst>
              </a:custGeom>
              <a:solidFill>
                <a:srgbClr val="2CA4B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8189" name="组合 112"/>
            <p:cNvGrpSpPr/>
            <p:nvPr/>
          </p:nvGrpSpPr>
          <p:grpSpPr bwMode="auto">
            <a:xfrm>
              <a:off x="284" y="300"/>
              <a:ext cx="574" cy="90"/>
              <a:chOff x="4260851" y="3333751"/>
              <a:chExt cx="1530350" cy="231775"/>
            </a:xfrm>
          </p:grpSpPr>
          <p:sp>
            <p:nvSpPr>
              <p:cNvPr id="48190" name="Freeform 112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1530350" cy="231775"/>
              </a:xfrm>
              <a:custGeom>
                <a:avLst/>
                <a:gdLst>
                  <a:gd name="T0" fmla="*/ 0 w 407"/>
                  <a:gd name="T1" fmla="*/ 2147483647 h 62"/>
                  <a:gd name="T2" fmla="*/ 2147483647 w 407"/>
                  <a:gd name="T3" fmla="*/ 2147483647 h 62"/>
                  <a:gd name="T4" fmla="*/ 2147483647 w 407"/>
                  <a:gd name="T5" fmla="*/ 2147483647 h 62"/>
                  <a:gd name="T6" fmla="*/ 2147483647 w 407"/>
                  <a:gd name="T7" fmla="*/ 2147483647 h 62"/>
                  <a:gd name="T8" fmla="*/ 2147483647 w 407"/>
                  <a:gd name="T9" fmla="*/ 2147483647 h 62"/>
                  <a:gd name="T10" fmla="*/ 0 w 407"/>
                  <a:gd name="T11" fmla="*/ 2147483647 h 62"/>
                  <a:gd name="T12" fmla="*/ 0 w 407"/>
                  <a:gd name="T13" fmla="*/ 2147483647 h 62"/>
                  <a:gd name="T14" fmla="*/ 2147483647 w 407"/>
                  <a:gd name="T15" fmla="*/ 2147483647 h 62"/>
                  <a:gd name="T16" fmla="*/ 2147483647 w 407"/>
                  <a:gd name="T17" fmla="*/ 2147483647 h 62"/>
                  <a:gd name="T18" fmla="*/ 2147483647 w 407"/>
                  <a:gd name="T19" fmla="*/ 2147483647 h 62"/>
                  <a:gd name="T20" fmla="*/ 2147483647 w 407"/>
                  <a:gd name="T21" fmla="*/ 0 h 62"/>
                  <a:gd name="T22" fmla="*/ 0 w 407"/>
                  <a:gd name="T23" fmla="*/ 0 h 62"/>
                  <a:gd name="T24" fmla="*/ 0 w 407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07"/>
                  <a:gd name="T40" fmla="*/ 0 h 62"/>
                  <a:gd name="T41" fmla="*/ 407 w 407"/>
                  <a:gd name="T42" fmla="*/ 62 h 6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07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396" y="62"/>
                      <a:pt x="396" y="62"/>
                      <a:pt x="396" y="62"/>
                    </a:cubicBezTo>
                    <a:cubicBezTo>
                      <a:pt x="402" y="62"/>
                      <a:pt x="407" y="57"/>
                      <a:pt x="407" y="51"/>
                    </a:cubicBezTo>
                    <a:cubicBezTo>
                      <a:pt x="407" y="11"/>
                      <a:pt x="407" y="11"/>
                      <a:pt x="407" y="11"/>
                    </a:cubicBezTo>
                    <a:cubicBezTo>
                      <a:pt x="407" y="5"/>
                      <a:pt x="402" y="0"/>
                      <a:pt x="39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2C5871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191" name="Freeform 113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771525" cy="231775"/>
              </a:xfrm>
              <a:custGeom>
                <a:avLst/>
                <a:gdLst>
                  <a:gd name="T0" fmla="*/ 0 w 205"/>
                  <a:gd name="T1" fmla="*/ 2147483647 h 62"/>
                  <a:gd name="T2" fmla="*/ 2147483647 w 205"/>
                  <a:gd name="T3" fmla="*/ 2147483647 h 62"/>
                  <a:gd name="T4" fmla="*/ 2147483647 w 205"/>
                  <a:gd name="T5" fmla="*/ 2147483647 h 62"/>
                  <a:gd name="T6" fmla="*/ 2147483647 w 205"/>
                  <a:gd name="T7" fmla="*/ 2147483647 h 62"/>
                  <a:gd name="T8" fmla="*/ 2147483647 w 205"/>
                  <a:gd name="T9" fmla="*/ 2147483647 h 62"/>
                  <a:gd name="T10" fmla="*/ 0 w 205"/>
                  <a:gd name="T11" fmla="*/ 2147483647 h 62"/>
                  <a:gd name="T12" fmla="*/ 0 w 205"/>
                  <a:gd name="T13" fmla="*/ 2147483647 h 62"/>
                  <a:gd name="T14" fmla="*/ 2147483647 w 205"/>
                  <a:gd name="T15" fmla="*/ 2147483647 h 62"/>
                  <a:gd name="T16" fmla="*/ 2147483647 w 205"/>
                  <a:gd name="T17" fmla="*/ 0 h 62"/>
                  <a:gd name="T18" fmla="*/ 0 w 205"/>
                  <a:gd name="T19" fmla="*/ 0 h 62"/>
                  <a:gd name="T20" fmla="*/ 0 w 205"/>
                  <a:gd name="T21" fmla="*/ 2147483647 h 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05"/>
                  <a:gd name="T34" fmla="*/ 0 h 62"/>
                  <a:gd name="T35" fmla="*/ 205 w 205"/>
                  <a:gd name="T36" fmla="*/ 62 h 6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05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205" y="62"/>
                      <a:pt x="205" y="62"/>
                      <a:pt x="205" y="62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0E303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192" name="Freeform 114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1482725" cy="180975"/>
              </a:xfrm>
              <a:custGeom>
                <a:avLst/>
                <a:gdLst>
                  <a:gd name="T0" fmla="*/ 2147483647 w 394"/>
                  <a:gd name="T1" fmla="*/ 2147483647 h 48"/>
                  <a:gd name="T2" fmla="*/ 2147483647 w 394"/>
                  <a:gd name="T3" fmla="*/ 2147483647 h 48"/>
                  <a:gd name="T4" fmla="*/ 0 w 394"/>
                  <a:gd name="T5" fmla="*/ 2147483647 h 48"/>
                  <a:gd name="T6" fmla="*/ 2147483647 w 394"/>
                  <a:gd name="T7" fmla="*/ 2147483647 h 48"/>
                  <a:gd name="T8" fmla="*/ 2147483647 w 394"/>
                  <a:gd name="T9" fmla="*/ 2147483647 h 48"/>
                  <a:gd name="T10" fmla="*/ 2147483647 w 394"/>
                  <a:gd name="T11" fmla="*/ 2147483647 h 48"/>
                  <a:gd name="T12" fmla="*/ 2147483647 w 394"/>
                  <a:gd name="T13" fmla="*/ 0 h 48"/>
                  <a:gd name="T14" fmla="*/ 0 w 394"/>
                  <a:gd name="T15" fmla="*/ 0 h 48"/>
                  <a:gd name="T16" fmla="*/ 2147483647 w 394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94"/>
                  <a:gd name="T28" fmla="*/ 0 h 48"/>
                  <a:gd name="T29" fmla="*/ 394 w 394"/>
                  <a:gd name="T30" fmla="*/ 48 h 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94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390" y="48"/>
                      <a:pt x="390" y="48"/>
                      <a:pt x="390" y="48"/>
                    </a:cubicBezTo>
                    <a:cubicBezTo>
                      <a:pt x="392" y="48"/>
                      <a:pt x="394" y="46"/>
                      <a:pt x="394" y="44"/>
                    </a:cubicBezTo>
                    <a:cubicBezTo>
                      <a:pt x="394" y="4"/>
                      <a:pt x="394" y="4"/>
                      <a:pt x="394" y="4"/>
                    </a:cubicBezTo>
                    <a:cubicBezTo>
                      <a:pt x="394" y="2"/>
                      <a:pt x="392" y="0"/>
                      <a:pt x="39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193" name="Freeform 115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793750" cy="180975"/>
              </a:xfrm>
              <a:custGeom>
                <a:avLst/>
                <a:gdLst>
                  <a:gd name="T0" fmla="*/ 2147483647 w 211"/>
                  <a:gd name="T1" fmla="*/ 2147483647 h 48"/>
                  <a:gd name="T2" fmla="*/ 2147483647 w 211"/>
                  <a:gd name="T3" fmla="*/ 2147483647 h 48"/>
                  <a:gd name="T4" fmla="*/ 0 w 211"/>
                  <a:gd name="T5" fmla="*/ 2147483647 h 48"/>
                  <a:gd name="T6" fmla="*/ 2147483647 w 211"/>
                  <a:gd name="T7" fmla="*/ 2147483647 h 48"/>
                  <a:gd name="T8" fmla="*/ 2147483647 w 211"/>
                  <a:gd name="T9" fmla="*/ 2147483647 h 48"/>
                  <a:gd name="T10" fmla="*/ 2147483647 w 211"/>
                  <a:gd name="T11" fmla="*/ 2147483647 h 48"/>
                  <a:gd name="T12" fmla="*/ 2147483647 w 211"/>
                  <a:gd name="T13" fmla="*/ 0 h 48"/>
                  <a:gd name="T14" fmla="*/ 0 w 211"/>
                  <a:gd name="T15" fmla="*/ 0 h 48"/>
                  <a:gd name="T16" fmla="*/ 2147483647 w 211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1"/>
                  <a:gd name="T28" fmla="*/ 0 h 48"/>
                  <a:gd name="T29" fmla="*/ 211 w 211"/>
                  <a:gd name="T30" fmla="*/ 48 h 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1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207" y="48"/>
                      <a:pt x="207" y="48"/>
                      <a:pt x="207" y="48"/>
                    </a:cubicBezTo>
                    <a:cubicBezTo>
                      <a:pt x="209" y="48"/>
                      <a:pt x="211" y="46"/>
                      <a:pt x="211" y="44"/>
                    </a:cubicBezTo>
                    <a:cubicBezTo>
                      <a:pt x="211" y="4"/>
                      <a:pt x="211" y="4"/>
                      <a:pt x="211" y="4"/>
                    </a:cubicBezTo>
                    <a:cubicBezTo>
                      <a:pt x="211" y="2"/>
                      <a:pt x="209" y="0"/>
                      <a:pt x="2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D1ECF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cxnSp>
        <p:nvCxnSpPr>
          <p:cNvPr id="48179" name="直接连接符 10"/>
          <p:cNvCxnSpPr>
            <a:cxnSpLocks noChangeShapeType="1"/>
          </p:cNvCxnSpPr>
          <p:nvPr/>
        </p:nvCxnSpPr>
        <p:spPr bwMode="auto">
          <a:xfrm>
            <a:off x="993775" y="693738"/>
            <a:ext cx="177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</p:cxnSp>
      <p:pic>
        <p:nvPicPr>
          <p:cNvPr id="48180" name="Picture 47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63813" y="1173164"/>
            <a:ext cx="19050" cy="2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8176" name="Object 48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6324604" y="3333752"/>
          <a:ext cx="142875" cy="14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2" name="公式" r:id="rId4" imgW="139700" imgH="139700" progId="Equation.3">
                  <p:embed/>
                </p:oleObj>
              </mc:Choice>
              <mc:Fallback>
                <p:oleObj name="公式" r:id="rId4" imgW="139700" imgH="139700" progId="Equation.3">
                  <p:embed/>
                  <p:pic>
                    <p:nvPicPr>
                      <p:cNvPr id="0" name="图片 266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4" y="3333752"/>
                        <a:ext cx="142875" cy="142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8181" name="Picture 50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20713" y="2638425"/>
            <a:ext cx="19050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82" name="Picture 53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0" y="1724025"/>
            <a:ext cx="19050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83" name="Picture 52" descr="C:\Users\ADMINI~1\AppData\Local\Temp\360zip$Temp\Application Data\Microsoft\Application Data\Microsoft\Application Data\Microsoft\Application Data\Local Settings\Temp\B)ZQQ%2)72}3WOI$N6WSMBN.jpg"/>
          <p:cNvPicPr>
            <a:picLocks noChangeAspect="1" noChangeArrowheads="1"/>
          </p:cNvPicPr>
          <p:nvPr/>
        </p:nvPicPr>
        <p:blipFill>
          <a:blip r:embed="rId7" r:link="rId8" cstate="email"/>
          <a:srcRect/>
          <a:stretch>
            <a:fillRect/>
          </a:stretch>
        </p:blipFill>
        <p:spPr bwMode="auto">
          <a:xfrm>
            <a:off x="5867400" y="1962150"/>
            <a:ext cx="134778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84" name="Rectangle 54"/>
          <p:cNvSpPr>
            <a:spLocks noChangeArrowheads="1"/>
          </p:cNvSpPr>
          <p:nvPr/>
        </p:nvSpPr>
        <p:spPr bwMode="auto">
          <a:xfrm>
            <a:off x="526495" y="996574"/>
            <a:ext cx="7534435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已知：如图，在△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90°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分别为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边上的点，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且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BC.DE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DC.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求证：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DE⊥AB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8185" name="Rectangle 56"/>
          <p:cNvSpPr>
            <a:spLocks noChangeArrowheads="1"/>
          </p:cNvSpPr>
          <p:nvPr/>
        </p:nvSpPr>
        <p:spPr bwMode="auto">
          <a:xfrm>
            <a:off x="3" y="3477699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819400" y="1657350"/>
            <a:ext cx="350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8800" b="1" dirty="0" smtClean="0">
                <a:solidFill>
                  <a:srgbClr val="292929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再见</a:t>
            </a:r>
            <a:endParaRPr lang="zh-CN" altLang="en-US" sz="8800" b="1" dirty="0">
              <a:solidFill>
                <a:srgbClr val="292929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组合 5"/>
          <p:cNvGrpSpPr/>
          <p:nvPr/>
        </p:nvGrpSpPr>
        <p:grpSpPr bwMode="auto">
          <a:xfrm>
            <a:off x="274642" y="122239"/>
            <a:ext cx="2136775" cy="515640"/>
            <a:chOff x="445652" y="218396"/>
            <a:chExt cx="2136260" cy="517983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893" y="272616"/>
              <a:ext cx="1415431" cy="46376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7418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1741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燕尾形箭头 7"/>
          <p:cNvSpPr/>
          <p:nvPr>
            <p:custDataLst>
              <p:tags r:id="rId1"/>
            </p:custDataLst>
          </p:nvPr>
        </p:nvSpPr>
        <p:spPr>
          <a:xfrm rot="5400000" flipV="1">
            <a:off x="-356393" y="2221708"/>
            <a:ext cx="3643312" cy="771525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dirty="0"/>
          </a:p>
        </p:txBody>
      </p:sp>
      <p:sp>
        <p:nvSpPr>
          <p:cNvPr id="9" name="圆角矩形 8"/>
          <p:cNvSpPr/>
          <p:nvPr>
            <p:custDataLst>
              <p:tags r:id="rId2"/>
            </p:custDataLst>
          </p:nvPr>
        </p:nvSpPr>
        <p:spPr bwMode="auto">
          <a:xfrm>
            <a:off x="1142957" y="1630775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圆角矩形 9"/>
          <p:cNvSpPr/>
          <p:nvPr>
            <p:custDataLst>
              <p:tags r:id="rId3"/>
            </p:custDataLst>
          </p:nvPr>
        </p:nvSpPr>
        <p:spPr bwMode="auto">
          <a:xfrm>
            <a:off x="1190625" y="3057527"/>
            <a:ext cx="642938" cy="63817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415" name="Text Box 14"/>
          <p:cNvSpPr txBox="1">
            <a:spLocks noChangeArrowheads="1"/>
          </p:cNvSpPr>
          <p:nvPr/>
        </p:nvSpPr>
        <p:spPr bwMode="auto">
          <a:xfrm>
            <a:off x="1676400" y="1657352"/>
            <a:ext cx="6172200" cy="646331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掌握三角形全等的“边边边”条件，了解三角形的稳定性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416" name="Text Box 15"/>
          <p:cNvSpPr txBox="1">
            <a:spLocks noChangeArrowheads="1"/>
          </p:cNvSpPr>
          <p:nvPr/>
        </p:nvSpPr>
        <p:spPr bwMode="auto">
          <a:xfrm>
            <a:off x="1767654" y="2936084"/>
            <a:ext cx="6096000" cy="923330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在探索三角形全等条件及其运用的过程中，能够进行有条理的思考并进行简单的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推理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组合 5"/>
          <p:cNvGrpSpPr/>
          <p:nvPr/>
        </p:nvGrpSpPr>
        <p:grpSpPr bwMode="auto">
          <a:xfrm>
            <a:off x="274642" y="122239"/>
            <a:ext cx="2136775" cy="515640"/>
            <a:chOff x="445652" y="218396"/>
            <a:chExt cx="2136260" cy="518306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1105893" y="272650"/>
              <a:ext cx="1415431" cy="46405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情境导入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9461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19462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458" name="内容占位符 2"/>
          <p:cNvSpPr txBox="1">
            <a:spLocks noChangeArrowheads="1"/>
          </p:cNvSpPr>
          <p:nvPr/>
        </p:nvSpPr>
        <p:spPr bwMode="auto">
          <a:xfrm>
            <a:off x="473137" y="1093149"/>
            <a:ext cx="8305800" cy="533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要画一个三角形与小明画的三角形全等，需要几个与边或角的大小有关的条件呢</a:t>
            </a:r>
            <a:r>
              <a:rPr kumimoji="1"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kumimoji="1"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 flipH="1">
            <a:off x="2057404" y="2114550"/>
            <a:ext cx="4537075" cy="2420938"/>
          </a:xfrm>
          <a:prstGeom prst="triangle">
            <a:avLst>
              <a:gd name="adj" fmla="val 64796"/>
            </a:avLst>
          </a:prstGeom>
          <a:noFill/>
          <a:ln w="152400">
            <a:solidFill>
              <a:srgbClr val="FAF400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标题 5"/>
          <p:cNvSpPr txBox="1"/>
          <p:nvPr/>
        </p:nvSpPr>
        <p:spPr bwMode="auto">
          <a:xfrm>
            <a:off x="2455184" y="712788"/>
            <a:ext cx="4724400" cy="5461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探究点一：  三角形全等的条件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20482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008" cy="519194"/>
          </a:xfrm>
        </p:grpSpPr>
        <p:sp>
          <p:nvSpPr>
            <p:cNvPr id="8" name="TextBox 7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050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2050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339" name="Text Box 3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685800" y="1352550"/>
            <a:ext cx="81534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只给一个条件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一条边或一个角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画三角形时，大家画出的三角形一定全等吗？</a:t>
            </a: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746129" y="1906589"/>
            <a:ext cx="565467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endParaRPr kumimoji="1" lang="zh-CN" altLang="zh-CN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874434" y="1721180"/>
            <a:ext cx="258445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一个条件：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969172" y="2529215"/>
            <a:ext cx="3221833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有一条边对应相等的三角形</a:t>
            </a:r>
          </a:p>
        </p:txBody>
      </p:sp>
      <p:grpSp>
        <p:nvGrpSpPr>
          <p:cNvPr id="2" name="Group 5"/>
          <p:cNvGrpSpPr/>
          <p:nvPr/>
        </p:nvGrpSpPr>
        <p:grpSpPr bwMode="auto">
          <a:xfrm>
            <a:off x="2859088" y="2851150"/>
            <a:ext cx="2017712" cy="1943100"/>
            <a:chOff x="3606" y="935"/>
            <a:chExt cx="1452" cy="1316"/>
          </a:xfrm>
        </p:grpSpPr>
        <p:grpSp>
          <p:nvGrpSpPr>
            <p:cNvPr id="20499" name="Group 6"/>
            <p:cNvGrpSpPr/>
            <p:nvPr/>
          </p:nvGrpSpPr>
          <p:grpSpPr bwMode="auto">
            <a:xfrm>
              <a:off x="3606" y="935"/>
              <a:ext cx="1452" cy="1315"/>
              <a:chOff x="2018" y="890"/>
              <a:chExt cx="1452" cy="1315"/>
            </a:xfrm>
          </p:grpSpPr>
          <p:sp>
            <p:nvSpPr>
              <p:cNvPr id="20501" name="Line 7"/>
              <p:cNvSpPr>
                <a:spLocks noChangeShapeType="1"/>
              </p:cNvSpPr>
              <p:nvPr/>
            </p:nvSpPr>
            <p:spPr bwMode="auto">
              <a:xfrm flipV="1">
                <a:off x="3470" y="890"/>
                <a:ext cx="0" cy="1315"/>
              </a:xfrm>
              <a:prstGeom prst="line">
                <a:avLst/>
              </a:prstGeom>
              <a:noFill/>
              <a:ln w="38100">
                <a:solidFill>
                  <a:srgbClr val="FFFA2D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502" name="Line 8"/>
              <p:cNvSpPr>
                <a:spLocks noChangeShapeType="1"/>
              </p:cNvSpPr>
              <p:nvPr/>
            </p:nvSpPr>
            <p:spPr bwMode="auto">
              <a:xfrm flipH="1">
                <a:off x="2018" y="890"/>
                <a:ext cx="1452" cy="1315"/>
              </a:xfrm>
              <a:prstGeom prst="line">
                <a:avLst/>
              </a:prstGeom>
              <a:noFill/>
              <a:ln w="38100">
                <a:solidFill>
                  <a:srgbClr val="FFFA2D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0500" name="Line 9"/>
            <p:cNvSpPr>
              <a:spLocks noChangeShapeType="1"/>
            </p:cNvSpPr>
            <p:nvPr/>
          </p:nvSpPr>
          <p:spPr bwMode="auto">
            <a:xfrm>
              <a:off x="3606" y="2251"/>
              <a:ext cx="1451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" name="Group 10"/>
          <p:cNvGrpSpPr/>
          <p:nvPr/>
        </p:nvGrpSpPr>
        <p:grpSpPr bwMode="auto">
          <a:xfrm>
            <a:off x="2819404" y="3714750"/>
            <a:ext cx="2449513" cy="1079500"/>
            <a:chOff x="3833" y="1253"/>
            <a:chExt cx="1723" cy="952"/>
          </a:xfrm>
        </p:grpSpPr>
        <p:sp>
          <p:nvSpPr>
            <p:cNvPr id="20496" name="Line 11"/>
            <p:cNvSpPr>
              <a:spLocks noChangeShapeType="1"/>
            </p:cNvSpPr>
            <p:nvPr/>
          </p:nvSpPr>
          <p:spPr bwMode="auto">
            <a:xfrm>
              <a:off x="3833" y="2205"/>
              <a:ext cx="14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7" name="Line 12"/>
            <p:cNvSpPr>
              <a:spLocks noChangeShapeType="1"/>
            </p:cNvSpPr>
            <p:nvPr/>
          </p:nvSpPr>
          <p:spPr bwMode="auto">
            <a:xfrm flipV="1">
              <a:off x="3833" y="1253"/>
              <a:ext cx="1723" cy="952"/>
            </a:xfrm>
            <a:prstGeom prst="line">
              <a:avLst/>
            </a:prstGeom>
            <a:noFill/>
            <a:ln w="38100">
              <a:solidFill>
                <a:srgbClr val="FFFA2D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8" name="Line 13"/>
            <p:cNvSpPr>
              <a:spLocks noChangeShapeType="1"/>
            </p:cNvSpPr>
            <p:nvPr/>
          </p:nvSpPr>
          <p:spPr bwMode="auto">
            <a:xfrm flipH="1">
              <a:off x="5284" y="1253"/>
              <a:ext cx="272" cy="952"/>
            </a:xfrm>
            <a:prstGeom prst="line">
              <a:avLst/>
            </a:prstGeom>
            <a:noFill/>
            <a:ln w="38100">
              <a:solidFill>
                <a:srgbClr val="FFFA2D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" name="Group 14"/>
          <p:cNvGrpSpPr/>
          <p:nvPr/>
        </p:nvGrpSpPr>
        <p:grpSpPr bwMode="auto">
          <a:xfrm>
            <a:off x="2870204" y="3209927"/>
            <a:ext cx="2017713" cy="1584325"/>
            <a:chOff x="249" y="1253"/>
            <a:chExt cx="1452" cy="952"/>
          </a:xfrm>
        </p:grpSpPr>
        <p:sp>
          <p:nvSpPr>
            <p:cNvPr id="20493" name="Line 15"/>
            <p:cNvSpPr>
              <a:spLocks noChangeShapeType="1"/>
            </p:cNvSpPr>
            <p:nvPr/>
          </p:nvSpPr>
          <p:spPr bwMode="auto">
            <a:xfrm>
              <a:off x="249" y="2205"/>
              <a:ext cx="14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4" name="Line 16"/>
            <p:cNvSpPr>
              <a:spLocks noChangeShapeType="1"/>
            </p:cNvSpPr>
            <p:nvPr/>
          </p:nvSpPr>
          <p:spPr bwMode="auto">
            <a:xfrm flipV="1">
              <a:off x="249" y="1253"/>
              <a:ext cx="771" cy="952"/>
            </a:xfrm>
            <a:prstGeom prst="line">
              <a:avLst/>
            </a:prstGeom>
            <a:noFill/>
            <a:ln w="38100">
              <a:solidFill>
                <a:srgbClr val="FFFA2D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5" name="Line 17"/>
            <p:cNvSpPr>
              <a:spLocks noChangeShapeType="1"/>
            </p:cNvSpPr>
            <p:nvPr/>
          </p:nvSpPr>
          <p:spPr bwMode="auto">
            <a:xfrm>
              <a:off x="1020" y="1253"/>
              <a:ext cx="681" cy="952"/>
            </a:xfrm>
            <a:prstGeom prst="line">
              <a:avLst/>
            </a:prstGeom>
            <a:noFill/>
            <a:ln w="38100">
              <a:solidFill>
                <a:srgbClr val="FFFA2D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5775325" y="2920208"/>
            <a:ext cx="223651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不一定全等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2201069" y="1944688"/>
            <a:ext cx="3437732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不能保证所画的三角形全等</a:t>
            </a:r>
          </a:p>
        </p:txBody>
      </p:sp>
      <p:sp>
        <p:nvSpPr>
          <p:cNvPr id="16418" name="Line 34"/>
          <p:cNvSpPr>
            <a:spLocks noChangeShapeType="1"/>
          </p:cNvSpPr>
          <p:nvPr/>
        </p:nvSpPr>
        <p:spPr bwMode="auto">
          <a:xfrm>
            <a:off x="2830513" y="4799013"/>
            <a:ext cx="20177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95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6387" grpId="0" autoUpdateAnimBg="0"/>
      <p:bldP spid="16388" grpId="0" autoUpdateAnimBg="0"/>
      <p:bldP spid="16402" grpId="0" autoUpdateAnimBg="0"/>
      <p:bldP spid="16417" grpId="0" autoUpdateAnimBg="0"/>
      <p:bldP spid="164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标题 5"/>
          <p:cNvSpPr txBox="1"/>
          <p:nvPr/>
        </p:nvSpPr>
        <p:spPr bwMode="auto">
          <a:xfrm>
            <a:off x="2743200" y="666750"/>
            <a:ext cx="4648200" cy="5461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探究点一：三角形全等的条件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21506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008" cy="519194"/>
          </a:xfrm>
        </p:grpSpPr>
        <p:sp>
          <p:nvSpPr>
            <p:cNvPr id="2" name="TextBox 7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1523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21524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863959" y="1838038"/>
            <a:ext cx="295465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有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一个角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对应相等的三角形</a:t>
            </a:r>
          </a:p>
        </p:txBody>
      </p:sp>
      <p:grpSp>
        <p:nvGrpSpPr>
          <p:cNvPr id="6" name="Group 20"/>
          <p:cNvGrpSpPr/>
          <p:nvPr/>
        </p:nvGrpSpPr>
        <p:grpSpPr bwMode="auto">
          <a:xfrm>
            <a:off x="2568575" y="2228850"/>
            <a:ext cx="2520950" cy="1296988"/>
            <a:chOff x="2064" y="3067"/>
            <a:chExt cx="1316" cy="726"/>
          </a:xfrm>
        </p:grpSpPr>
        <p:sp>
          <p:nvSpPr>
            <p:cNvPr id="21520" name="Line 21"/>
            <p:cNvSpPr>
              <a:spLocks noChangeShapeType="1"/>
            </p:cNvSpPr>
            <p:nvPr/>
          </p:nvSpPr>
          <p:spPr bwMode="auto">
            <a:xfrm flipH="1">
              <a:off x="2064" y="3067"/>
              <a:ext cx="1316" cy="72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1" name="Line 22"/>
            <p:cNvSpPr>
              <a:spLocks noChangeShapeType="1"/>
            </p:cNvSpPr>
            <p:nvPr/>
          </p:nvSpPr>
          <p:spPr bwMode="auto">
            <a:xfrm>
              <a:off x="2064" y="3793"/>
              <a:ext cx="131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5089525" y="2228850"/>
            <a:ext cx="0" cy="1296988"/>
          </a:xfrm>
          <a:prstGeom prst="line">
            <a:avLst/>
          </a:prstGeom>
          <a:noFill/>
          <a:ln w="38100">
            <a:solidFill>
              <a:srgbClr val="FFFA2D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7" name="Group 24"/>
          <p:cNvGrpSpPr/>
          <p:nvPr/>
        </p:nvGrpSpPr>
        <p:grpSpPr bwMode="auto">
          <a:xfrm>
            <a:off x="2590804" y="2446338"/>
            <a:ext cx="2016125" cy="1079500"/>
            <a:chOff x="2064" y="3158"/>
            <a:chExt cx="1134" cy="635"/>
          </a:xfrm>
        </p:grpSpPr>
        <p:sp>
          <p:nvSpPr>
            <p:cNvPr id="21517" name="Line 25"/>
            <p:cNvSpPr>
              <a:spLocks noChangeShapeType="1"/>
            </p:cNvSpPr>
            <p:nvPr/>
          </p:nvSpPr>
          <p:spPr bwMode="auto">
            <a:xfrm flipH="1">
              <a:off x="2064" y="3167"/>
              <a:ext cx="1134" cy="62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8" name="Line 26"/>
            <p:cNvSpPr>
              <a:spLocks noChangeShapeType="1"/>
            </p:cNvSpPr>
            <p:nvPr/>
          </p:nvSpPr>
          <p:spPr bwMode="auto">
            <a:xfrm>
              <a:off x="2064" y="3793"/>
              <a:ext cx="7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9" name="Line 27"/>
            <p:cNvSpPr>
              <a:spLocks noChangeShapeType="1"/>
            </p:cNvSpPr>
            <p:nvPr/>
          </p:nvSpPr>
          <p:spPr bwMode="auto">
            <a:xfrm flipH="1">
              <a:off x="2789" y="3158"/>
              <a:ext cx="409" cy="635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" name="Group 28"/>
          <p:cNvGrpSpPr/>
          <p:nvPr/>
        </p:nvGrpSpPr>
        <p:grpSpPr bwMode="auto">
          <a:xfrm>
            <a:off x="2590800" y="2876550"/>
            <a:ext cx="1943100" cy="647700"/>
            <a:chOff x="839" y="3385"/>
            <a:chExt cx="1122" cy="408"/>
          </a:xfrm>
        </p:grpSpPr>
        <p:sp>
          <p:nvSpPr>
            <p:cNvPr id="21514" name="Line 29"/>
            <p:cNvSpPr>
              <a:spLocks noChangeShapeType="1"/>
            </p:cNvSpPr>
            <p:nvPr/>
          </p:nvSpPr>
          <p:spPr bwMode="auto">
            <a:xfrm flipH="1">
              <a:off x="839" y="3385"/>
              <a:ext cx="726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5" name="Line 30"/>
            <p:cNvSpPr>
              <a:spLocks noChangeShapeType="1"/>
            </p:cNvSpPr>
            <p:nvPr/>
          </p:nvSpPr>
          <p:spPr bwMode="auto">
            <a:xfrm>
              <a:off x="872" y="3793"/>
              <a:ext cx="108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6" name="Line 31"/>
            <p:cNvSpPr>
              <a:spLocks noChangeShapeType="1"/>
            </p:cNvSpPr>
            <p:nvPr/>
          </p:nvSpPr>
          <p:spPr bwMode="auto">
            <a:xfrm>
              <a:off x="1565" y="3385"/>
              <a:ext cx="396" cy="408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6416" name="Rectangle 32"/>
          <p:cNvSpPr>
            <a:spLocks noChangeArrowheads="1"/>
          </p:cNvSpPr>
          <p:nvPr/>
        </p:nvSpPr>
        <p:spPr bwMode="auto">
          <a:xfrm>
            <a:off x="5943600" y="1809751"/>
            <a:ext cx="133882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不一定全等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762000" y="1123952"/>
            <a:ext cx="258445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一个条件：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3" grpId="0" autoUpdateAnimBg="0"/>
      <p:bldP spid="16407" grpId="0" animBg="1"/>
      <p:bldP spid="16416" grpId="0" autoUpdateAnimBg="0"/>
      <p:bldP spid="163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008" cy="519194"/>
          </a:xfrm>
        </p:grpSpPr>
        <p:sp>
          <p:nvSpPr>
            <p:cNvPr id="8" name="TextBox 7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254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2254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530" name="标题 5"/>
          <p:cNvSpPr txBox="1"/>
          <p:nvPr/>
        </p:nvSpPr>
        <p:spPr bwMode="auto">
          <a:xfrm>
            <a:off x="2514600" y="590550"/>
            <a:ext cx="4648200" cy="5461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探究点一：三角形全等的条件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670769" y="1157088"/>
            <a:ext cx="8153400" cy="92333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给出</a:t>
            </a:r>
            <a:r>
              <a:rPr kumimoji="1"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两个条件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画三角形时，有几种可能的情况？每种情况下作出的三角形一定全等吗？分别按照下面的条件</a:t>
            </a:r>
            <a:r>
              <a:rPr kumimoji="1"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做一做</a:t>
            </a:r>
            <a:r>
              <a:rPr kumimoji="1"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kumimoji="1"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8438" name="Text 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70769" y="2153443"/>
            <a:ext cx="48768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 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三角形的一个内角为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30°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，一条边为</a:t>
            </a:r>
            <a:r>
              <a:rPr kumimoji="1"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3cm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5563339" y="2599331"/>
            <a:ext cx="251936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不一定全等</a:t>
            </a: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3563938" y="2508252"/>
            <a:ext cx="1871662" cy="1871663"/>
          </a:xfrm>
          <a:prstGeom prst="line">
            <a:avLst/>
          </a:prstGeom>
          <a:noFill/>
          <a:ln w="38100" cap="sq">
            <a:solidFill>
              <a:srgbClr val="FAF4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 flipV="1">
            <a:off x="3124200" y="3638552"/>
            <a:ext cx="439738" cy="741363"/>
          </a:xfrm>
          <a:prstGeom prst="line">
            <a:avLst/>
          </a:prstGeom>
          <a:noFill/>
          <a:ln w="38100" cap="sq">
            <a:solidFill>
              <a:srgbClr val="FAF4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V="1">
            <a:off x="3551238" y="3444876"/>
            <a:ext cx="0" cy="935038"/>
          </a:xfrm>
          <a:prstGeom prst="line">
            <a:avLst/>
          </a:prstGeom>
          <a:noFill/>
          <a:ln w="38100" cap="sq">
            <a:solidFill>
              <a:srgbClr val="FAF4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" name="Group 15"/>
          <p:cNvGrpSpPr/>
          <p:nvPr/>
        </p:nvGrpSpPr>
        <p:grpSpPr bwMode="auto">
          <a:xfrm>
            <a:off x="1447801" y="2495555"/>
            <a:ext cx="4024313" cy="2378077"/>
            <a:chOff x="1056" y="2016"/>
            <a:chExt cx="2535" cy="1498"/>
          </a:xfrm>
        </p:grpSpPr>
        <p:sp>
          <p:nvSpPr>
            <p:cNvPr id="20484" name="Line 4"/>
            <p:cNvSpPr>
              <a:spLocks noChangeShapeType="1"/>
            </p:cNvSpPr>
            <p:nvPr/>
          </p:nvSpPr>
          <p:spPr bwMode="auto">
            <a:xfrm flipH="1">
              <a:off x="1056" y="2016"/>
              <a:ext cx="2535" cy="11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>
              <a:prstShdw prst="shdw18" dist="17961" dir="135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2539" name="Arc 6"/>
            <p:cNvSpPr/>
            <p:nvPr/>
          </p:nvSpPr>
          <p:spPr bwMode="auto">
            <a:xfrm>
              <a:off x="1392" y="3072"/>
              <a:ext cx="49" cy="11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40" name="Text Box 7"/>
            <p:cNvSpPr txBox="1">
              <a:spLocks noChangeArrowheads="1"/>
            </p:cNvSpPr>
            <p:nvPr/>
          </p:nvSpPr>
          <p:spPr bwMode="auto">
            <a:xfrm>
              <a:off x="1513" y="2966"/>
              <a:ext cx="551" cy="25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>
                  <a:latin typeface="黑体" panose="02010609060101010101" pitchFamily="49" charset="-122"/>
                  <a:ea typeface="黑体" panose="02010609060101010101" pitchFamily="49" charset="-122"/>
                </a:rPr>
                <a:t>30</a:t>
              </a:r>
              <a:r>
                <a:rPr lang="en-US" altLang="zh-CN" sz="2000" b="1" baseline="30000">
                  <a:latin typeface="黑体" panose="02010609060101010101" pitchFamily="49" charset="-122"/>
                  <a:ea typeface="黑体" panose="02010609060101010101" pitchFamily="49" charset="-122"/>
                </a:rPr>
                <a:t>o</a:t>
              </a:r>
              <a:r>
                <a:rPr lang="en-US" altLang="zh-CN" sz="2000" baseline="300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</a:p>
          </p:txBody>
        </p:sp>
        <p:sp>
          <p:nvSpPr>
            <p:cNvPr id="22541" name="Text Box 8"/>
            <p:cNvSpPr txBox="1">
              <a:spLocks noChangeArrowheads="1"/>
            </p:cNvSpPr>
            <p:nvPr/>
          </p:nvSpPr>
          <p:spPr bwMode="auto">
            <a:xfrm>
              <a:off x="1609" y="3262"/>
              <a:ext cx="609" cy="25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/>
                <a:t>3cm</a:t>
              </a:r>
            </a:p>
          </p:txBody>
        </p:sp>
        <p:sp>
          <p:nvSpPr>
            <p:cNvPr id="22542" name="Line 14"/>
            <p:cNvSpPr>
              <a:spLocks noChangeShapeType="1"/>
            </p:cNvSpPr>
            <p:nvPr/>
          </p:nvSpPr>
          <p:spPr bwMode="auto">
            <a:xfrm>
              <a:off x="1056" y="3216"/>
              <a:ext cx="13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7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2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  <p:bldP spid="20489" grpId="0" autoUpdateAnimBg="0"/>
      <p:bldP spid="20491" grpId="0" animBg="1"/>
      <p:bldP spid="20492" grpId="0" animBg="1"/>
      <p:bldP spid="2049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3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008" cy="519194"/>
          </a:xfrm>
        </p:grpSpPr>
        <p:sp>
          <p:nvSpPr>
            <p:cNvPr id="8" name="TextBox 7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3576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23577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554" name="标题 5"/>
          <p:cNvSpPr txBox="1"/>
          <p:nvPr/>
        </p:nvSpPr>
        <p:spPr bwMode="auto">
          <a:xfrm>
            <a:off x="2438400" y="742950"/>
            <a:ext cx="4648200" cy="5461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探究点一：三角形全等的条件</a:t>
            </a:r>
            <a:endParaRPr lang="en-US" altLang="zh-CN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858772" y="1494632"/>
            <a:ext cx="42672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三角形的两个角分别是：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30°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50°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6148388" y="2000251"/>
            <a:ext cx="230505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不一定全等</a:t>
            </a:r>
          </a:p>
        </p:txBody>
      </p:sp>
      <p:grpSp>
        <p:nvGrpSpPr>
          <p:cNvPr id="2" name="Group 4"/>
          <p:cNvGrpSpPr/>
          <p:nvPr/>
        </p:nvGrpSpPr>
        <p:grpSpPr bwMode="auto">
          <a:xfrm>
            <a:off x="1249363" y="2057401"/>
            <a:ext cx="4705350" cy="2041525"/>
            <a:chOff x="2864" y="1842"/>
            <a:chExt cx="2964" cy="1286"/>
          </a:xfrm>
        </p:grpSpPr>
        <p:grpSp>
          <p:nvGrpSpPr>
            <p:cNvPr id="23567" name="Group 5"/>
            <p:cNvGrpSpPr/>
            <p:nvPr/>
          </p:nvGrpSpPr>
          <p:grpSpPr bwMode="auto">
            <a:xfrm>
              <a:off x="2864" y="1842"/>
              <a:ext cx="2912" cy="1265"/>
              <a:chOff x="1104" y="2335"/>
              <a:chExt cx="2688" cy="1265"/>
            </a:xfrm>
          </p:grpSpPr>
          <p:sp>
            <p:nvSpPr>
              <p:cNvPr id="23571" name="Line 6"/>
              <p:cNvSpPr>
                <a:spLocks noChangeShapeType="1"/>
              </p:cNvSpPr>
              <p:nvPr/>
            </p:nvSpPr>
            <p:spPr bwMode="auto">
              <a:xfrm flipH="1">
                <a:off x="1104" y="2335"/>
                <a:ext cx="2027" cy="1265"/>
              </a:xfrm>
              <a:prstGeom prst="line">
                <a:avLst/>
              </a:prstGeom>
              <a:noFill/>
              <a:ln w="38100">
                <a:solidFill>
                  <a:srgbClr val="FAF400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3572" name="Group 7"/>
              <p:cNvGrpSpPr/>
              <p:nvPr/>
            </p:nvGrpSpPr>
            <p:grpSpPr bwMode="auto">
              <a:xfrm>
                <a:off x="1111" y="2352"/>
                <a:ext cx="2681" cy="1248"/>
                <a:chOff x="1111" y="2352"/>
                <a:chExt cx="2681" cy="1248"/>
              </a:xfrm>
            </p:grpSpPr>
            <p:sp>
              <p:nvSpPr>
                <p:cNvPr id="23573" name="Line 8"/>
                <p:cNvSpPr>
                  <a:spLocks noChangeShapeType="1"/>
                </p:cNvSpPr>
                <p:nvPr/>
              </p:nvSpPr>
              <p:spPr bwMode="auto">
                <a:xfrm>
                  <a:off x="1111" y="3600"/>
                  <a:ext cx="2681" cy="0"/>
                </a:xfrm>
                <a:prstGeom prst="line">
                  <a:avLst/>
                </a:prstGeom>
                <a:noFill/>
                <a:ln w="38100">
                  <a:solidFill>
                    <a:srgbClr val="FAF4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574" name="Line 9"/>
                <p:cNvSpPr>
                  <a:spLocks noChangeShapeType="1"/>
                </p:cNvSpPr>
                <p:nvPr/>
              </p:nvSpPr>
              <p:spPr bwMode="auto">
                <a:xfrm>
                  <a:off x="3120" y="2352"/>
                  <a:ext cx="672" cy="1248"/>
                </a:xfrm>
                <a:prstGeom prst="line">
                  <a:avLst/>
                </a:prstGeom>
                <a:noFill/>
                <a:ln w="38100">
                  <a:solidFill>
                    <a:srgbClr val="FAF4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23568" name="Text Box 10"/>
            <p:cNvSpPr txBox="1">
              <a:spLocks noChangeArrowheads="1"/>
            </p:cNvSpPr>
            <p:nvPr/>
          </p:nvSpPr>
          <p:spPr bwMode="auto">
            <a:xfrm>
              <a:off x="5211" y="2876"/>
              <a:ext cx="617" cy="25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50</a:t>
              </a:r>
              <a:r>
                <a:rPr lang="en-US" altLang="zh-CN" sz="2000" baseline="3000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23569" name="Arc 11"/>
            <p:cNvSpPr/>
            <p:nvPr/>
          </p:nvSpPr>
          <p:spPr bwMode="auto">
            <a:xfrm>
              <a:off x="3046" y="3022"/>
              <a:ext cx="90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AF400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570" name="Arc 12"/>
            <p:cNvSpPr/>
            <p:nvPr/>
          </p:nvSpPr>
          <p:spPr bwMode="auto">
            <a:xfrm rot="-6543873">
              <a:off x="5512" y="2926"/>
              <a:ext cx="228" cy="147"/>
            </a:xfrm>
            <a:custGeom>
              <a:avLst/>
              <a:gdLst>
                <a:gd name="T0" fmla="*/ 0 w 20872"/>
                <a:gd name="T1" fmla="*/ 0 h 21133"/>
                <a:gd name="T2" fmla="*/ 0 w 20872"/>
                <a:gd name="T3" fmla="*/ 0 h 21133"/>
                <a:gd name="T4" fmla="*/ 0 w 20872"/>
                <a:gd name="T5" fmla="*/ 0 h 21133"/>
                <a:gd name="T6" fmla="*/ 0 60000 65536"/>
                <a:gd name="T7" fmla="*/ 0 60000 65536"/>
                <a:gd name="T8" fmla="*/ 0 60000 65536"/>
                <a:gd name="T9" fmla="*/ 0 w 20872"/>
                <a:gd name="T10" fmla="*/ 0 h 21133"/>
                <a:gd name="T11" fmla="*/ 20872 w 20872"/>
                <a:gd name="T12" fmla="*/ 21133 h 211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872" h="21133" fill="none" extrusionOk="0">
                  <a:moveTo>
                    <a:pt x="4468" y="0"/>
                  </a:moveTo>
                  <a:cubicBezTo>
                    <a:pt x="12434" y="1684"/>
                    <a:pt x="18776" y="7705"/>
                    <a:pt x="20872" y="15573"/>
                  </a:cubicBezTo>
                </a:path>
                <a:path w="20872" h="21133" stroke="0" extrusionOk="0">
                  <a:moveTo>
                    <a:pt x="4468" y="0"/>
                  </a:moveTo>
                  <a:cubicBezTo>
                    <a:pt x="12434" y="1684"/>
                    <a:pt x="18776" y="7705"/>
                    <a:pt x="20872" y="15573"/>
                  </a:cubicBezTo>
                  <a:lnTo>
                    <a:pt x="0" y="21133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</p:spPr>
          <p:txBody>
            <a:bodyPr vert="eaVert" wrap="none" anchor="ctr"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" name="Group 13"/>
          <p:cNvGrpSpPr/>
          <p:nvPr/>
        </p:nvGrpSpPr>
        <p:grpSpPr bwMode="auto">
          <a:xfrm>
            <a:off x="1233488" y="2943227"/>
            <a:ext cx="2724150" cy="1154113"/>
            <a:chOff x="1066" y="2387"/>
            <a:chExt cx="1716" cy="727"/>
          </a:xfrm>
        </p:grpSpPr>
        <p:sp>
          <p:nvSpPr>
            <p:cNvPr id="23560" name="Text Box 14"/>
            <p:cNvSpPr txBox="1">
              <a:spLocks noChangeArrowheads="1"/>
            </p:cNvSpPr>
            <p:nvPr/>
          </p:nvSpPr>
          <p:spPr bwMode="auto">
            <a:xfrm>
              <a:off x="2288" y="2858"/>
              <a:ext cx="442" cy="25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50</a:t>
              </a:r>
              <a:r>
                <a:rPr lang="en-US" altLang="zh-CN" sz="2400" baseline="3000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23561" name="Line 15"/>
            <p:cNvSpPr>
              <a:spLocks noChangeShapeType="1"/>
            </p:cNvSpPr>
            <p:nvPr/>
          </p:nvSpPr>
          <p:spPr bwMode="auto">
            <a:xfrm flipH="1">
              <a:off x="1074" y="2387"/>
              <a:ext cx="1240" cy="715"/>
            </a:xfrm>
            <a:prstGeom prst="line">
              <a:avLst/>
            </a:prstGeom>
            <a:noFill/>
            <a:ln w="38100">
              <a:solidFill>
                <a:srgbClr val="FAF4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562" name="Line 16"/>
            <p:cNvSpPr>
              <a:spLocks noChangeShapeType="1"/>
            </p:cNvSpPr>
            <p:nvPr/>
          </p:nvSpPr>
          <p:spPr bwMode="auto">
            <a:xfrm>
              <a:off x="1066" y="3107"/>
              <a:ext cx="17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563" name="Line 17"/>
            <p:cNvSpPr>
              <a:spLocks noChangeShapeType="1"/>
            </p:cNvSpPr>
            <p:nvPr/>
          </p:nvSpPr>
          <p:spPr bwMode="auto">
            <a:xfrm>
              <a:off x="2314" y="2387"/>
              <a:ext cx="468" cy="720"/>
            </a:xfrm>
            <a:prstGeom prst="line">
              <a:avLst/>
            </a:prstGeom>
            <a:noFill/>
            <a:ln w="38100">
              <a:solidFill>
                <a:srgbClr val="FAF4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564" name="Text Box 18"/>
            <p:cNvSpPr txBox="1">
              <a:spLocks noChangeArrowheads="1"/>
            </p:cNvSpPr>
            <p:nvPr/>
          </p:nvSpPr>
          <p:spPr bwMode="auto">
            <a:xfrm>
              <a:off x="1369" y="2865"/>
              <a:ext cx="394" cy="17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zh-CN" altLang="zh-CN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565" name="Arc 19"/>
            <p:cNvSpPr/>
            <p:nvPr/>
          </p:nvSpPr>
          <p:spPr bwMode="auto">
            <a:xfrm>
              <a:off x="1248" y="3022"/>
              <a:ext cx="90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566" name="Arc 20"/>
            <p:cNvSpPr/>
            <p:nvPr/>
          </p:nvSpPr>
          <p:spPr bwMode="auto">
            <a:xfrm rot="-6543873">
              <a:off x="2523" y="2926"/>
              <a:ext cx="228" cy="147"/>
            </a:xfrm>
            <a:custGeom>
              <a:avLst/>
              <a:gdLst>
                <a:gd name="T0" fmla="*/ 0 w 20872"/>
                <a:gd name="T1" fmla="*/ 0 h 21133"/>
                <a:gd name="T2" fmla="*/ 0 w 20872"/>
                <a:gd name="T3" fmla="*/ 0 h 21133"/>
                <a:gd name="T4" fmla="*/ 0 w 20872"/>
                <a:gd name="T5" fmla="*/ 0 h 21133"/>
                <a:gd name="T6" fmla="*/ 0 60000 65536"/>
                <a:gd name="T7" fmla="*/ 0 60000 65536"/>
                <a:gd name="T8" fmla="*/ 0 60000 65536"/>
                <a:gd name="T9" fmla="*/ 0 w 20872"/>
                <a:gd name="T10" fmla="*/ 0 h 21133"/>
                <a:gd name="T11" fmla="*/ 20872 w 20872"/>
                <a:gd name="T12" fmla="*/ 21133 h 211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872" h="21133" fill="none" extrusionOk="0">
                  <a:moveTo>
                    <a:pt x="4468" y="0"/>
                  </a:moveTo>
                  <a:cubicBezTo>
                    <a:pt x="12434" y="1684"/>
                    <a:pt x="18776" y="7705"/>
                    <a:pt x="20872" y="15573"/>
                  </a:cubicBezTo>
                </a:path>
                <a:path w="20872" h="21133" stroke="0" extrusionOk="0">
                  <a:moveTo>
                    <a:pt x="4468" y="0"/>
                  </a:moveTo>
                  <a:cubicBezTo>
                    <a:pt x="12434" y="1684"/>
                    <a:pt x="18776" y="7705"/>
                    <a:pt x="20872" y="15573"/>
                  </a:cubicBezTo>
                  <a:lnTo>
                    <a:pt x="0" y="21133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</p:spPr>
          <p:txBody>
            <a:bodyPr vert="eaVert" wrap="none" anchor="ctr"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1752604" y="3714751"/>
            <a:ext cx="70167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US" altLang="zh-CN" sz="24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utoUpdateAnimBg="0"/>
      <p:bldP spid="245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008" cy="519194"/>
          </a:xfrm>
        </p:grpSpPr>
        <p:sp>
          <p:nvSpPr>
            <p:cNvPr id="8" name="TextBox 7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4596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24597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578" name="标题 5"/>
          <p:cNvSpPr txBox="1"/>
          <p:nvPr/>
        </p:nvSpPr>
        <p:spPr bwMode="auto">
          <a:xfrm>
            <a:off x="2438400" y="742950"/>
            <a:ext cx="4648200" cy="5461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探究点一：三角形全等的条件</a:t>
            </a:r>
            <a:endParaRPr lang="en-US" altLang="zh-CN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1157659" y="1630945"/>
            <a:ext cx="407675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三角形的两条边分别是：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4cm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6cm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6172204" y="1962151"/>
            <a:ext cx="223202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不一定全等</a:t>
            </a:r>
          </a:p>
        </p:txBody>
      </p:sp>
      <p:grpSp>
        <p:nvGrpSpPr>
          <p:cNvPr id="2" name="Group 4"/>
          <p:cNvGrpSpPr/>
          <p:nvPr/>
        </p:nvGrpSpPr>
        <p:grpSpPr bwMode="auto">
          <a:xfrm>
            <a:off x="2979738" y="2714627"/>
            <a:ext cx="366712" cy="1514475"/>
            <a:chOff x="3508" y="1480"/>
            <a:chExt cx="235" cy="731"/>
          </a:xfrm>
        </p:grpSpPr>
        <p:sp>
          <p:nvSpPr>
            <p:cNvPr id="24593" name="Text Box 5"/>
            <p:cNvSpPr txBox="1">
              <a:spLocks noChangeArrowheads="1"/>
            </p:cNvSpPr>
            <p:nvPr/>
          </p:nvSpPr>
          <p:spPr bwMode="auto">
            <a:xfrm rot="5221856">
              <a:off x="3376" y="1844"/>
              <a:ext cx="499" cy="23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rPr>
                <a:t>4cm</a:t>
              </a:r>
            </a:p>
          </p:txBody>
        </p:sp>
        <p:sp>
          <p:nvSpPr>
            <p:cNvPr id="24594" name="Line 6"/>
            <p:cNvSpPr>
              <a:spLocks noChangeShapeType="1"/>
            </p:cNvSpPr>
            <p:nvPr/>
          </p:nvSpPr>
          <p:spPr bwMode="auto">
            <a:xfrm rot="21548092" flipV="1">
              <a:off x="3696" y="1480"/>
              <a:ext cx="0" cy="7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8679" name="Line 7"/>
          <p:cNvSpPr>
            <a:spLocks noChangeShapeType="1"/>
          </p:cNvSpPr>
          <p:nvPr/>
        </p:nvSpPr>
        <p:spPr bwMode="auto">
          <a:xfrm rot="725362">
            <a:off x="3140075" y="3041652"/>
            <a:ext cx="2808288" cy="792163"/>
          </a:xfrm>
          <a:prstGeom prst="line">
            <a:avLst/>
          </a:prstGeom>
          <a:noFill/>
          <a:ln w="38100">
            <a:solidFill>
              <a:srgbClr val="FAF400"/>
            </a:solidFill>
            <a:round/>
          </a:ln>
          <a:effectLst>
            <a:prstShdw prst="shdw17" dist="17961" dir="13500000">
              <a:srgbClr val="969200"/>
            </a:prstShdw>
          </a:effectLst>
        </p:spPr>
        <p:txBody>
          <a:bodyPr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8"/>
          <p:cNvGrpSpPr/>
          <p:nvPr/>
        </p:nvGrpSpPr>
        <p:grpSpPr bwMode="auto">
          <a:xfrm rot="3508453">
            <a:off x="2617791" y="2124076"/>
            <a:ext cx="2862263" cy="2919412"/>
            <a:chOff x="385" y="2944"/>
            <a:chExt cx="1361" cy="1365"/>
          </a:xfrm>
        </p:grpSpPr>
        <p:sp>
          <p:nvSpPr>
            <p:cNvPr id="24588" name="Text Box 9"/>
            <p:cNvSpPr txBox="1">
              <a:spLocks noChangeArrowheads="1"/>
            </p:cNvSpPr>
            <p:nvPr/>
          </p:nvSpPr>
          <p:spPr bwMode="auto">
            <a:xfrm>
              <a:off x="612" y="4089"/>
              <a:ext cx="499" cy="17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rPr>
                <a:t>4cm</a:t>
              </a:r>
            </a:p>
          </p:txBody>
        </p:sp>
        <p:sp>
          <p:nvSpPr>
            <p:cNvPr id="24589" name="Line 10"/>
            <p:cNvSpPr>
              <a:spLocks noChangeShapeType="1"/>
            </p:cNvSpPr>
            <p:nvPr/>
          </p:nvSpPr>
          <p:spPr bwMode="auto">
            <a:xfrm rot="-3635764">
              <a:off x="556" y="3778"/>
              <a:ext cx="408" cy="65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590" name="Line 11"/>
            <p:cNvSpPr>
              <a:spLocks noChangeShapeType="1"/>
            </p:cNvSpPr>
            <p:nvPr/>
          </p:nvSpPr>
          <p:spPr bwMode="auto">
            <a:xfrm rot="-3635764">
              <a:off x="832" y="3557"/>
              <a:ext cx="12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591" name="Text Box 12"/>
            <p:cNvSpPr txBox="1">
              <a:spLocks noChangeArrowheads="1"/>
            </p:cNvSpPr>
            <p:nvPr/>
          </p:nvSpPr>
          <p:spPr bwMode="auto">
            <a:xfrm rot="18024016">
              <a:off x="1289" y="3546"/>
              <a:ext cx="421" cy="17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rPr>
                <a:t>6cm</a:t>
              </a:r>
            </a:p>
          </p:txBody>
        </p:sp>
        <p:sp>
          <p:nvSpPr>
            <p:cNvPr id="24592" name="Line 13"/>
            <p:cNvSpPr>
              <a:spLocks noChangeShapeType="1"/>
            </p:cNvSpPr>
            <p:nvPr/>
          </p:nvSpPr>
          <p:spPr bwMode="auto">
            <a:xfrm flipV="1">
              <a:off x="385" y="3022"/>
              <a:ext cx="1361" cy="1088"/>
            </a:xfrm>
            <a:prstGeom prst="line">
              <a:avLst/>
            </a:prstGeom>
            <a:noFill/>
            <a:ln w="28575">
              <a:solidFill>
                <a:srgbClr val="FAF400"/>
              </a:solidFill>
              <a:round/>
            </a:ln>
            <a:effectLst>
              <a:prstShdw prst="shdw17" dist="17961" dir="13500000">
                <a:srgbClr val="969200"/>
              </a:prstShdw>
            </a:effectLst>
          </p:spPr>
          <p:txBody>
            <a:bodyPr anchor="ctr">
              <a:spAutoFit/>
            </a:bodyPr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" name="Group 14"/>
          <p:cNvGrpSpPr/>
          <p:nvPr/>
        </p:nvGrpSpPr>
        <p:grpSpPr bwMode="auto">
          <a:xfrm>
            <a:off x="3275013" y="3003552"/>
            <a:ext cx="1073150" cy="1223963"/>
            <a:chOff x="3424" y="1661"/>
            <a:chExt cx="677" cy="726"/>
          </a:xfrm>
        </p:grpSpPr>
        <p:sp>
          <p:nvSpPr>
            <p:cNvPr id="24586" name="Text Box 15"/>
            <p:cNvSpPr txBox="1">
              <a:spLocks noChangeArrowheads="1"/>
            </p:cNvSpPr>
            <p:nvPr/>
          </p:nvSpPr>
          <p:spPr bwMode="auto">
            <a:xfrm rot="19430345">
              <a:off x="3573" y="1886"/>
              <a:ext cx="528" cy="2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rPr>
                <a:t>4cm</a:t>
              </a:r>
            </a:p>
          </p:txBody>
        </p:sp>
        <p:sp>
          <p:nvSpPr>
            <p:cNvPr id="24587" name="Line 16"/>
            <p:cNvSpPr>
              <a:spLocks noChangeShapeType="1"/>
            </p:cNvSpPr>
            <p:nvPr/>
          </p:nvSpPr>
          <p:spPr bwMode="auto">
            <a:xfrm rot="21548092" flipV="1">
              <a:off x="3424" y="1661"/>
              <a:ext cx="590" cy="72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8689" name="Line 17"/>
          <p:cNvSpPr>
            <a:spLocks noChangeShapeType="1"/>
          </p:cNvSpPr>
          <p:nvPr/>
        </p:nvSpPr>
        <p:spPr bwMode="auto">
          <a:xfrm rot="725362">
            <a:off x="4113217" y="3181352"/>
            <a:ext cx="1838325" cy="733425"/>
          </a:xfrm>
          <a:prstGeom prst="line">
            <a:avLst/>
          </a:prstGeom>
          <a:noFill/>
          <a:ln w="38100">
            <a:solidFill>
              <a:srgbClr val="FAF400"/>
            </a:solidFill>
            <a:round/>
          </a:ln>
          <a:effectLst>
            <a:prstShdw prst="shdw17" dist="17961" dir="13500000">
              <a:srgbClr val="969200"/>
            </a:prstShdw>
          </a:effectLst>
        </p:spPr>
        <p:txBody>
          <a:bodyPr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utoUpdateAnimBg="0"/>
      <p:bldP spid="28679" grpId="0" animBg="1"/>
      <p:bldP spid="2868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1317</Words>
  <Application>Microsoft Office PowerPoint</Application>
  <PresentationFormat>全屏显示(16:9)</PresentationFormat>
  <Paragraphs>171</Paragraphs>
  <Slides>28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8" baseType="lpstr">
      <vt:lpstr>黑体</vt:lpstr>
      <vt:lpstr>华文行楷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公式</vt:lpstr>
      <vt:lpstr>七年级下册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2018-01-25T02:31:00Z</dcterms:created>
  <dcterms:modified xsi:type="dcterms:W3CDTF">2023-01-17T02:47:54Z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6A4633B4C0E74C26AAD2C218F2CCCF7B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