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3201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GI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GIF"/><Relationship Id="rId5" Type="http://schemas.openxmlformats.org/officeDocument/2006/relationships/slide" Target="slide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 noChangeArrowheads="1"/>
          </p:cNvSpPr>
          <p:nvPr>
            <p:ph type="ctrTitle"/>
          </p:nvPr>
        </p:nvSpPr>
        <p:spPr>
          <a:xfrm>
            <a:off x="3347864" y="2715766"/>
            <a:ext cx="2331710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39602"/>
            <a:ext cx="9144000" cy="64411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  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表格表示的变量间关系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5883" y="4191930"/>
            <a:ext cx="913811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8" name="Rectangle 45"/>
          <p:cNvSpPr>
            <a:spLocks noChangeArrowheads="1"/>
          </p:cNvSpPr>
          <p:nvPr/>
        </p:nvSpPr>
        <p:spPr bwMode="auto">
          <a:xfrm>
            <a:off x="413736" y="3432503"/>
            <a:ext cx="63246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）估计当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h=110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的值是多少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是怎样估计的？</a:t>
            </a:r>
          </a:p>
        </p:txBody>
      </p:sp>
      <p:sp>
        <p:nvSpPr>
          <p:cNvPr id="73" name="Text Box 92"/>
          <p:cNvSpPr txBox="1">
            <a:spLocks noChangeArrowheads="1"/>
          </p:cNvSpPr>
          <p:nvPr/>
        </p:nvSpPr>
        <p:spPr bwMode="auto">
          <a:xfrm>
            <a:off x="673101" y="4032960"/>
            <a:ext cx="482441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秒到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1.29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秒中的任一值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3048000" y="438152"/>
            <a:ext cx="46815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下面是实验得到的数据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115" name="Group 4"/>
          <p:cNvGraphicFramePr>
            <a:graphicFrameLocks noGrp="1"/>
          </p:cNvGraphicFramePr>
          <p:nvPr/>
        </p:nvGraphicFramePr>
        <p:xfrm>
          <a:off x="179392" y="1087439"/>
          <a:ext cx="8809037" cy="1356360"/>
        </p:xfrm>
        <a:graphic>
          <a:graphicData uri="http://schemas.openxmlformats.org/drawingml/2006/table">
            <a:tbl>
              <a:tblPr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6" name="Rectangle 46"/>
          <p:cNvSpPr>
            <a:spLocks noChangeArrowheads="1"/>
          </p:cNvSpPr>
          <p:nvPr/>
        </p:nvSpPr>
        <p:spPr bwMode="auto">
          <a:xfrm>
            <a:off x="2057404" y="1855789"/>
            <a:ext cx="58862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4.23</a:t>
            </a:r>
          </a:p>
        </p:txBody>
      </p:sp>
      <p:sp>
        <p:nvSpPr>
          <p:cNvPr id="117" name="Rectangle 47"/>
          <p:cNvSpPr>
            <a:spLocks noChangeArrowheads="1"/>
          </p:cNvSpPr>
          <p:nvPr/>
        </p:nvSpPr>
        <p:spPr bwMode="auto">
          <a:xfrm>
            <a:off x="8180392" y="1857376"/>
            <a:ext cx="8842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</a:p>
        </p:txBody>
      </p:sp>
      <p:sp>
        <p:nvSpPr>
          <p:cNvPr id="118" name="Rectangle 48"/>
          <p:cNvSpPr>
            <a:spLocks noChangeArrowheads="1"/>
          </p:cNvSpPr>
          <p:nvPr/>
        </p:nvSpPr>
        <p:spPr bwMode="auto">
          <a:xfrm>
            <a:off x="7548563" y="1857376"/>
            <a:ext cx="8636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1.41</a:t>
            </a:r>
          </a:p>
        </p:txBody>
      </p:sp>
      <p:sp>
        <p:nvSpPr>
          <p:cNvPr id="119" name="Rectangle 49"/>
          <p:cNvSpPr>
            <a:spLocks noChangeArrowheads="1"/>
          </p:cNvSpPr>
          <p:nvPr/>
        </p:nvSpPr>
        <p:spPr bwMode="auto">
          <a:xfrm>
            <a:off x="6742117" y="1857376"/>
            <a:ext cx="9350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1.50</a:t>
            </a:r>
          </a:p>
        </p:txBody>
      </p:sp>
      <p:sp>
        <p:nvSpPr>
          <p:cNvPr id="120" name="Rectangle 50"/>
          <p:cNvSpPr>
            <a:spLocks noChangeArrowheads="1"/>
          </p:cNvSpPr>
          <p:nvPr/>
        </p:nvSpPr>
        <p:spPr bwMode="auto">
          <a:xfrm>
            <a:off x="5927729" y="1865312"/>
            <a:ext cx="105092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  <p:sp>
        <p:nvSpPr>
          <p:cNvPr id="121" name="Rectangle 51"/>
          <p:cNvSpPr>
            <a:spLocks noChangeArrowheads="1"/>
          </p:cNvSpPr>
          <p:nvPr/>
        </p:nvSpPr>
        <p:spPr bwMode="auto">
          <a:xfrm>
            <a:off x="5157788" y="1868487"/>
            <a:ext cx="1079500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1.71</a:t>
            </a:r>
          </a:p>
        </p:txBody>
      </p:sp>
      <p:sp>
        <p:nvSpPr>
          <p:cNvPr id="122" name="Rectangle 52"/>
          <p:cNvSpPr>
            <a:spLocks noChangeArrowheads="1"/>
          </p:cNvSpPr>
          <p:nvPr/>
        </p:nvSpPr>
        <p:spPr bwMode="auto">
          <a:xfrm>
            <a:off x="4448175" y="1868487"/>
            <a:ext cx="1049338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1.89</a:t>
            </a:r>
          </a:p>
        </p:txBody>
      </p:sp>
      <p:sp>
        <p:nvSpPr>
          <p:cNvPr id="123" name="Rectangle 53"/>
          <p:cNvSpPr>
            <a:spLocks noChangeArrowheads="1"/>
          </p:cNvSpPr>
          <p:nvPr/>
        </p:nvSpPr>
        <p:spPr bwMode="auto">
          <a:xfrm>
            <a:off x="3844925" y="1860551"/>
            <a:ext cx="9017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2.13</a:t>
            </a:r>
          </a:p>
        </p:txBody>
      </p:sp>
      <p:sp>
        <p:nvSpPr>
          <p:cNvPr id="124" name="Rectangle 54"/>
          <p:cNvSpPr>
            <a:spLocks noChangeArrowheads="1"/>
          </p:cNvSpPr>
          <p:nvPr/>
        </p:nvSpPr>
        <p:spPr bwMode="auto">
          <a:xfrm>
            <a:off x="3038476" y="1871662"/>
            <a:ext cx="1122363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2.45</a:t>
            </a:r>
          </a:p>
        </p:txBody>
      </p:sp>
      <p:sp>
        <p:nvSpPr>
          <p:cNvPr id="125" name="Rectangle 55"/>
          <p:cNvSpPr>
            <a:spLocks noChangeArrowheads="1"/>
          </p:cNvSpPr>
          <p:nvPr/>
        </p:nvSpPr>
        <p:spPr bwMode="auto">
          <a:xfrm>
            <a:off x="2368551" y="1858964"/>
            <a:ext cx="1050925" cy="50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3.00</a:t>
            </a:r>
          </a:p>
        </p:txBody>
      </p:sp>
      <p:sp>
        <p:nvSpPr>
          <p:cNvPr id="126" name="Rectangle 57"/>
          <p:cNvSpPr>
            <a:spLocks noChangeArrowheads="1"/>
          </p:cNvSpPr>
          <p:nvPr/>
        </p:nvSpPr>
        <p:spPr bwMode="auto">
          <a:xfrm>
            <a:off x="77787" y="1237547"/>
            <a:ext cx="2035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支撑物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7" name="Rectangle 58"/>
          <p:cNvSpPr>
            <a:spLocks noChangeArrowheads="1"/>
          </p:cNvSpPr>
          <p:nvPr/>
        </p:nvSpPr>
        <p:spPr bwMode="auto">
          <a:xfrm>
            <a:off x="145573" y="1865314"/>
            <a:ext cx="2192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28" name="Group 61"/>
          <p:cNvGrpSpPr/>
          <p:nvPr/>
        </p:nvGrpSpPr>
        <p:grpSpPr bwMode="auto">
          <a:xfrm>
            <a:off x="2195513" y="2457451"/>
            <a:ext cx="792162" cy="723900"/>
            <a:chOff x="0" y="0"/>
            <a:chExt cx="499" cy="456"/>
          </a:xfrm>
        </p:grpSpPr>
        <p:sp>
          <p:nvSpPr>
            <p:cNvPr id="129" name="AutoShape 62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0" name="Text Box 6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1.23</a:t>
              </a:r>
            </a:p>
          </p:txBody>
        </p:sp>
      </p:grpSp>
      <p:grpSp>
        <p:nvGrpSpPr>
          <p:cNvPr id="131" name="Group 64"/>
          <p:cNvGrpSpPr/>
          <p:nvPr/>
        </p:nvGrpSpPr>
        <p:grpSpPr bwMode="auto">
          <a:xfrm>
            <a:off x="2916238" y="2457451"/>
            <a:ext cx="792162" cy="723900"/>
            <a:chOff x="0" y="0"/>
            <a:chExt cx="499" cy="456"/>
          </a:xfrm>
        </p:grpSpPr>
        <p:sp>
          <p:nvSpPr>
            <p:cNvPr id="132" name="AutoShape 65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3" name="Text Box 6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0.55</a:t>
              </a:r>
            </a:p>
          </p:txBody>
        </p:sp>
      </p:grpSp>
      <p:grpSp>
        <p:nvGrpSpPr>
          <p:cNvPr id="134" name="Group 67"/>
          <p:cNvGrpSpPr/>
          <p:nvPr/>
        </p:nvGrpSpPr>
        <p:grpSpPr bwMode="auto">
          <a:xfrm>
            <a:off x="3635376" y="2457451"/>
            <a:ext cx="792163" cy="723900"/>
            <a:chOff x="0" y="0"/>
            <a:chExt cx="499" cy="456"/>
          </a:xfrm>
        </p:grpSpPr>
        <p:sp>
          <p:nvSpPr>
            <p:cNvPr id="135" name="AutoShape 68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6" name="Text Box 6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0.32</a:t>
              </a:r>
            </a:p>
          </p:txBody>
        </p:sp>
      </p:grpSp>
      <p:grpSp>
        <p:nvGrpSpPr>
          <p:cNvPr id="137" name="Group 70"/>
          <p:cNvGrpSpPr/>
          <p:nvPr/>
        </p:nvGrpSpPr>
        <p:grpSpPr bwMode="auto">
          <a:xfrm>
            <a:off x="4210054" y="2457451"/>
            <a:ext cx="792163" cy="723900"/>
            <a:chOff x="0" y="0"/>
            <a:chExt cx="499" cy="456"/>
          </a:xfrm>
        </p:grpSpPr>
        <p:sp>
          <p:nvSpPr>
            <p:cNvPr id="138" name="AutoShape 71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9" name="Text Box 7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0.24</a:t>
              </a:r>
            </a:p>
          </p:txBody>
        </p:sp>
      </p:grpSp>
      <p:grpSp>
        <p:nvGrpSpPr>
          <p:cNvPr id="140" name="Group 73"/>
          <p:cNvGrpSpPr/>
          <p:nvPr/>
        </p:nvGrpSpPr>
        <p:grpSpPr bwMode="auto">
          <a:xfrm>
            <a:off x="4987926" y="2457451"/>
            <a:ext cx="792163" cy="723900"/>
            <a:chOff x="0" y="0"/>
            <a:chExt cx="499" cy="456"/>
          </a:xfrm>
        </p:grpSpPr>
        <p:sp>
          <p:nvSpPr>
            <p:cNvPr id="141" name="AutoShape 74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30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2" name="Text Box 7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0.18</a:t>
              </a:r>
            </a:p>
          </p:txBody>
        </p:sp>
      </p:grpSp>
      <p:grpSp>
        <p:nvGrpSpPr>
          <p:cNvPr id="143" name="Group 76"/>
          <p:cNvGrpSpPr/>
          <p:nvPr/>
        </p:nvGrpSpPr>
        <p:grpSpPr bwMode="auto">
          <a:xfrm>
            <a:off x="5724525" y="2457451"/>
            <a:ext cx="792163" cy="723900"/>
            <a:chOff x="0" y="0"/>
            <a:chExt cx="499" cy="456"/>
          </a:xfrm>
        </p:grpSpPr>
        <p:sp>
          <p:nvSpPr>
            <p:cNvPr id="144" name="AutoShape 77"/>
            <p:cNvSpPr/>
            <p:nvPr/>
          </p:nvSpPr>
          <p:spPr bwMode="auto">
            <a:xfrm rot="-5400000">
              <a:off x="156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5" name="Text Box 7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0.12</a:t>
              </a:r>
            </a:p>
          </p:txBody>
        </p:sp>
      </p:grpSp>
      <p:grpSp>
        <p:nvGrpSpPr>
          <p:cNvPr id="146" name="Group 79"/>
          <p:cNvGrpSpPr/>
          <p:nvPr/>
        </p:nvGrpSpPr>
        <p:grpSpPr bwMode="auto">
          <a:xfrm>
            <a:off x="6511929" y="2449512"/>
            <a:ext cx="868363" cy="723900"/>
            <a:chOff x="-3" y="0"/>
            <a:chExt cx="547" cy="456"/>
          </a:xfrm>
        </p:grpSpPr>
        <p:sp>
          <p:nvSpPr>
            <p:cNvPr id="147" name="AutoShape 80"/>
            <p:cNvSpPr/>
            <p:nvPr/>
          </p:nvSpPr>
          <p:spPr bwMode="auto">
            <a:xfrm rot="-5400000">
              <a:off x="110" y="-113"/>
              <a:ext cx="181" cy="408"/>
            </a:xfrm>
            <a:prstGeom prst="leftBrace">
              <a:avLst>
                <a:gd name="adj1" fmla="val 187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8" name="Text Box 8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49" name="Group 82"/>
          <p:cNvGrpSpPr/>
          <p:nvPr/>
        </p:nvGrpSpPr>
        <p:grpSpPr bwMode="auto">
          <a:xfrm>
            <a:off x="7308854" y="2457451"/>
            <a:ext cx="792163" cy="723900"/>
            <a:chOff x="0" y="0"/>
            <a:chExt cx="499" cy="456"/>
          </a:xfrm>
        </p:grpSpPr>
        <p:sp>
          <p:nvSpPr>
            <p:cNvPr id="150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1" name="Text Box 84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52" name="Group 85"/>
          <p:cNvGrpSpPr/>
          <p:nvPr/>
        </p:nvGrpSpPr>
        <p:grpSpPr bwMode="auto">
          <a:xfrm>
            <a:off x="8027988" y="2457451"/>
            <a:ext cx="792162" cy="723900"/>
            <a:chOff x="0" y="0"/>
            <a:chExt cx="499" cy="456"/>
          </a:xfrm>
        </p:grpSpPr>
        <p:sp>
          <p:nvSpPr>
            <p:cNvPr id="153" name="AutoShape 86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4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0.06</a:t>
              </a:r>
            </a:p>
          </p:txBody>
        </p:sp>
      </p:grpSp>
      <p:sp>
        <p:nvSpPr>
          <p:cNvPr id="155" name="Text Box 88"/>
          <p:cNvSpPr txBox="1">
            <a:spLocks noChangeArrowheads="1"/>
          </p:cNvSpPr>
          <p:nvPr/>
        </p:nvSpPr>
        <p:spPr bwMode="auto">
          <a:xfrm>
            <a:off x="6280150" y="1814514"/>
            <a:ext cx="18473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utoUpdateAnimBg="0"/>
      <p:bldP spid="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38204" y="863084"/>
            <a:ext cx="59848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小车下滑的时间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》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中：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62000" y="1276350"/>
            <a:ext cx="72437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支撑物的高度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和小车下滑的时间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都在变化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，它们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都是</a:t>
            </a:r>
            <a:r>
              <a:rPr lang="zh-CN" altLang="en-US" i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变量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(variable)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38200" y="2190750"/>
            <a:ext cx="5867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支撑物的高度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i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自变量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(independent variable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838200" y="2647950"/>
            <a:ext cx="5791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小车下滑的时间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i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(dependent  variable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03288" y="3790950"/>
            <a:ext cx="580231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借助表格可以表示因变量随自变量变化而变化的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情况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38200" y="1733550"/>
            <a:ext cx="705643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其中小车下滑的时间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随支撑物的高度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838201" y="3181350"/>
            <a:ext cx="8001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小车下滑的距离（木板长度)一直没有变化.在变化过程中始终不变的量叫常量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bldLvl="0" autoUpdateAnimBg="0"/>
      <p:bldP spid="8" grpId="1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19200" y="1504951"/>
          <a:ext cx="5715002" cy="986981"/>
        </p:xfrm>
        <a:graphic>
          <a:graphicData uri="http://schemas.openxmlformats.org/drawingml/2006/table">
            <a:tbl>
              <a:tblPr/>
              <a:tblGrid>
                <a:gridCol w="889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1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14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4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时间（秒）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0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6</a:t>
                      </a:r>
                      <a:endParaRPr lang="zh-CN" sz="11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7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8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9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10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速度（米</a:t>
                      </a: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秒）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0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0.3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1.3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2.8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4.9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7.6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11.0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14.1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18.4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24.2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28.9</a:t>
                      </a:r>
                      <a:endParaRPr lang="zh-CN" sz="11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925384"/>
            <a:ext cx="8458200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一辆小汽车在高速公路上从静止到启动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秒后的速度经测量如下表：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）上表反映了哪两个变量之间的关系？哪个是自变量？哪个是因变量？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）如果用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表示时间，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表示速度，那么随着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的变化趋势是什么？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每增加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秒时，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的变化情况相同吗？在哪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秒钟内，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的增加最大？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）若高速公路上小汽车行驶速度的上限为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千米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时，试估计大约还需几秒这辆小汽车速度就将达到这个上限？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9604" y="1123952"/>
            <a:ext cx="6726237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我国从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1949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1999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年的人口统计数据如下（精确到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0.01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亿）：</a:t>
            </a:r>
          </a:p>
        </p:txBody>
      </p:sp>
      <p:graphicFrame>
        <p:nvGraphicFramePr>
          <p:cNvPr id="11" name="Group 4"/>
          <p:cNvGraphicFramePr>
            <a:graphicFrameLocks noGrp="1"/>
          </p:cNvGraphicFramePr>
          <p:nvPr/>
        </p:nvGraphicFramePr>
        <p:xfrm>
          <a:off x="685805" y="1857636"/>
          <a:ext cx="7924799" cy="79031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93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时间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1949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1959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1969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1979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1989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1999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人口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亿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5.42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6.72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8.07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9.75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11.07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12.59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609604" y="2876552"/>
            <a:ext cx="5714999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dist" eaLnBrk="1" hangingPunct="1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(1)x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是自变量，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是因变量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734354" y="3463646"/>
            <a:ext cx="8333446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表示时间，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表示我国人口总数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的变化趋势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1352549" y="3867152"/>
            <a:ext cx="29718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的增加，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也增加</a:t>
            </a: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2438399" y="2876552"/>
            <a:ext cx="6477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4495799" y="2800352"/>
            <a:ext cx="79216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0" name="AutoShape 38"/>
          <p:cNvSpPr>
            <a:spLocks noChangeArrowheads="1"/>
          </p:cNvSpPr>
          <p:nvPr/>
        </p:nvSpPr>
        <p:spPr bwMode="auto">
          <a:xfrm>
            <a:off x="6115981" y="15111"/>
            <a:ext cx="3200399" cy="1782005"/>
          </a:xfrm>
          <a:prstGeom prst="cloudCallout">
            <a:avLst>
              <a:gd name="adj1" fmla="val -43833"/>
              <a:gd name="adj2" fmla="val 6178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你能观察表格，准确描述变量之间的变化趋势了吗？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18" grpId="0" autoUpdateAnimBg="0"/>
      <p:bldP spid="19" grpId="0" autoUpdateAnimBg="0"/>
      <p:bldP spid="2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143004" y="1962152"/>
            <a:ext cx="1368425" cy="365833"/>
          </a:xfrm>
          <a:prstGeom prst="flowChartAlternateProcess">
            <a:avLst/>
          </a:prstGeom>
          <a:noFill/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   量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1371600" y="3105152"/>
            <a:ext cx="42672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自变量是在一定范围内主动变化的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371600" y="3562352"/>
            <a:ext cx="403701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因变量是随自变量变化而变化的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Group 6"/>
          <p:cNvGrpSpPr/>
          <p:nvPr/>
        </p:nvGrpSpPr>
        <p:grpSpPr bwMode="auto">
          <a:xfrm>
            <a:off x="3375025" y="1398588"/>
            <a:ext cx="1512888" cy="1371622"/>
            <a:chOff x="0" y="0"/>
            <a:chExt cx="953" cy="1361"/>
          </a:xfrm>
          <a:noFill/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953" cy="408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自变量</a:t>
              </a:r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0" y="998"/>
              <a:ext cx="953" cy="363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因变量</a:t>
              </a:r>
            </a:p>
          </p:txBody>
        </p:sp>
      </p:grpSp>
      <p:grpSp>
        <p:nvGrpSpPr>
          <p:cNvPr id="8" name="Group 9"/>
          <p:cNvGrpSpPr/>
          <p:nvPr/>
        </p:nvGrpSpPr>
        <p:grpSpPr bwMode="auto">
          <a:xfrm>
            <a:off x="4887917" y="1400175"/>
            <a:ext cx="2274887" cy="411184"/>
            <a:chOff x="0" y="0"/>
            <a:chExt cx="1996" cy="408"/>
          </a:xfrm>
          <a:noFill/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363" y="0"/>
              <a:ext cx="1633" cy="408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主动变化的量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0" y="227"/>
              <a:ext cx="36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2"/>
          <p:cNvGrpSpPr/>
          <p:nvPr/>
        </p:nvGrpSpPr>
        <p:grpSpPr bwMode="auto">
          <a:xfrm>
            <a:off x="4876801" y="2419350"/>
            <a:ext cx="2438400" cy="411184"/>
            <a:chOff x="0" y="0"/>
            <a:chExt cx="2041" cy="408"/>
          </a:xfrm>
          <a:noFill/>
        </p:grpSpPr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408" y="0"/>
              <a:ext cx="1633" cy="408"/>
            </a:xfrm>
            <a:prstGeom prst="flowChartAlternateProcess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被动变化的量</a:t>
              </a: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0" y="227"/>
              <a:ext cx="36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WordArt 15"/>
          <p:cNvSpPr>
            <a:spLocks noChangeArrowheads="1" noChangeShapeType="1"/>
          </p:cNvSpPr>
          <p:nvPr/>
        </p:nvSpPr>
        <p:spPr bwMode="auto">
          <a:xfrm>
            <a:off x="762000" y="514352"/>
            <a:ext cx="749300" cy="49847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 dirty="0" smtClean="0">
                <a:ln w="19050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总结</a:t>
            </a:r>
            <a:endParaRPr lang="zh-CN" altLang="en-US" kern="10" dirty="0">
              <a:ln w="19050">
                <a:solidFill>
                  <a:srgbClr val="99CCFF"/>
                </a:solidFill>
                <a:rou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600200" y="369461"/>
            <a:ext cx="67818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在变化过程中，若有两个变量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其中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的变化而发生变化，我们就把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叫自变量，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6" name="Group 17"/>
          <p:cNvGrpSpPr/>
          <p:nvPr/>
        </p:nvGrpSpPr>
        <p:grpSpPr bwMode="auto">
          <a:xfrm>
            <a:off x="2439988" y="1687512"/>
            <a:ext cx="863600" cy="960438"/>
            <a:chOff x="0" y="0"/>
            <a:chExt cx="544" cy="953"/>
          </a:xfrm>
          <a:noFill/>
        </p:grpSpPr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0" y="477"/>
              <a:ext cx="30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02" y="0"/>
              <a:ext cx="0" cy="95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302" y="0"/>
              <a:ext cx="24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02" y="953"/>
              <a:ext cx="24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371600" y="4019550"/>
            <a:ext cx="76200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表格可以表示因变量随自变量变化而变化的情况，还能帮助我们对变化趋势进行初步的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预测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/>
      <p:bldP spid="4" grpId="0"/>
      <p:bldP spid="15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3124200" y="2038350"/>
          <a:ext cx="3505200" cy="838200"/>
        </p:xfrm>
        <a:graphic>
          <a:graphicData uri="http://schemas.openxmlformats.org/drawingml/2006/table">
            <a:tbl>
              <a:tblPr/>
              <a:tblGrid>
                <a:gridCol w="25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i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x</a:t>
                      </a:r>
                      <a:endParaRPr lang="zh-CN" sz="11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0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1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i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y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10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10.5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11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11.5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12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12.5</a:t>
                      </a:r>
                      <a:endParaRPr lang="zh-CN" sz="11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92368" y="687229"/>
            <a:ext cx="9051635" cy="41549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、骆驼被称为“沙漠之舟”，它的体温随时间的变化而变化，在这一问题中，因变量是（  ）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、沙漠                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、体温                    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、时间                  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、骆驼                                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、弹簧挂上物体后会伸长，测得一弹簧的长度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）与所挂的物体的重量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）间有下面的关系：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下列说法不正确的是（   ）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都是变量，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是自变量，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是因变量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、弹簧不挂重物时的长度为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、物体质量每增加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，弹簧长度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增加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0.5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、所挂物体质量为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时，弹簧长度为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13.5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0" y="706529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28472" y="2876551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361967" y="3681219"/>
          <a:ext cx="4754930" cy="1349026"/>
        </p:xfrm>
        <a:graphic>
          <a:graphicData uri="http://schemas.openxmlformats.org/drawingml/2006/table">
            <a:tbl>
              <a:tblPr/>
              <a:tblGrid>
                <a:gridCol w="1090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45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时间</a:t>
                      </a:r>
                      <a:r>
                        <a:rPr lang="en-US" sz="16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16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小时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0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8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12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16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20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24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5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水位</a:t>
                      </a:r>
                      <a:r>
                        <a:rPr lang="en-US" sz="16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16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2.5</a:t>
                      </a:r>
                      <a:endParaRPr lang="zh-CN" sz="16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6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8</a:t>
                      </a:r>
                      <a:endParaRPr lang="zh-CN" sz="16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04912" y="895354"/>
            <a:ext cx="8458200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、烧一壶水，十分钟后水开了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在这一过程中，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是变量，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是自变量，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是因变量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、某河受暴雨袭击，某天此河水的水位记录为下表：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）表中反映了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之间的关系，自变量是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，因变量是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小时，水位是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）水位上升最快的时间段是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0488" y="895352"/>
            <a:ext cx="18004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时间和水温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276352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5402" y="1298173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水温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3900" y="2159036"/>
            <a:ext cx="18582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    水位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5213" y="2159036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2122915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水位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2372" y="2512068"/>
            <a:ext cx="94128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4m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7548" y="2961049"/>
            <a:ext cx="12618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20--24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200400" y="120015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446216" y="2541590"/>
            <a:ext cx="1368425" cy="36583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   量</a:t>
            </a:r>
          </a:p>
        </p:txBody>
      </p:sp>
      <p:grpSp>
        <p:nvGrpSpPr>
          <p:cNvPr id="11" name="Group 6"/>
          <p:cNvGrpSpPr/>
          <p:nvPr/>
        </p:nvGrpSpPr>
        <p:grpSpPr bwMode="auto">
          <a:xfrm>
            <a:off x="3678237" y="1978026"/>
            <a:ext cx="1512888" cy="1371622"/>
            <a:chOff x="0" y="0"/>
            <a:chExt cx="953" cy="1361"/>
          </a:xfrm>
          <a:solidFill>
            <a:schemeClr val="accent1"/>
          </a:solidFill>
        </p:grpSpPr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953" cy="408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自变量</a:t>
              </a:r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0" y="998"/>
              <a:ext cx="953" cy="363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因变量</a:t>
              </a:r>
            </a:p>
          </p:txBody>
        </p:sp>
      </p:grpSp>
      <p:grpSp>
        <p:nvGrpSpPr>
          <p:cNvPr id="14" name="Group 9"/>
          <p:cNvGrpSpPr/>
          <p:nvPr/>
        </p:nvGrpSpPr>
        <p:grpSpPr bwMode="auto">
          <a:xfrm>
            <a:off x="5191129" y="1979613"/>
            <a:ext cx="2274887" cy="411184"/>
            <a:chOff x="0" y="0"/>
            <a:chExt cx="1996" cy="408"/>
          </a:xfrm>
          <a:solidFill>
            <a:schemeClr val="accent1"/>
          </a:solidFill>
        </p:grpSpPr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363" y="0"/>
              <a:ext cx="1633" cy="408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主动变化的量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0" y="227"/>
              <a:ext cx="36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Group 12"/>
          <p:cNvGrpSpPr/>
          <p:nvPr/>
        </p:nvGrpSpPr>
        <p:grpSpPr bwMode="auto">
          <a:xfrm>
            <a:off x="5180013" y="2998788"/>
            <a:ext cx="2438400" cy="411184"/>
            <a:chOff x="0" y="0"/>
            <a:chExt cx="2041" cy="408"/>
          </a:xfrm>
          <a:solidFill>
            <a:schemeClr val="accent1"/>
          </a:solidFill>
        </p:grpSpPr>
        <p:sp>
          <p:nvSpPr>
            <p:cNvPr id="18" name="AutoShape 13"/>
            <p:cNvSpPr>
              <a:spLocks noChangeArrowheads="1"/>
            </p:cNvSpPr>
            <p:nvPr/>
          </p:nvSpPr>
          <p:spPr bwMode="auto">
            <a:xfrm>
              <a:off x="408" y="0"/>
              <a:ext cx="1633" cy="408"/>
            </a:xfrm>
            <a:prstGeom prst="flowChartAlternateProcess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被动变化的量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0" y="227"/>
              <a:ext cx="36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Group 17"/>
          <p:cNvGrpSpPr/>
          <p:nvPr/>
        </p:nvGrpSpPr>
        <p:grpSpPr bwMode="auto">
          <a:xfrm>
            <a:off x="2743200" y="2266950"/>
            <a:ext cx="863600" cy="960438"/>
            <a:chOff x="0" y="0"/>
            <a:chExt cx="544" cy="953"/>
          </a:xfrm>
          <a:solidFill>
            <a:schemeClr val="accent1"/>
          </a:solidFill>
        </p:grpSpPr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0" y="477"/>
              <a:ext cx="30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02" y="0"/>
              <a:ext cx="0" cy="95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02" y="0"/>
              <a:ext cx="24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02" y="953"/>
              <a:ext cx="24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765111" y="1657350"/>
          <a:ext cx="7467599" cy="1409177"/>
        </p:xfrm>
        <a:graphic>
          <a:graphicData uri="http://schemas.openxmlformats.org/drawingml/2006/table">
            <a:tbl>
              <a:tblPr/>
              <a:tblGrid>
                <a:gridCol w="69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2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9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76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日期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星期五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桶中剩水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4.5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3.9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3.5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3.1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2.5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1.5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6491" y="1023578"/>
            <a:ext cx="8368838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三口之家，冬天饮用桶装矿泉水的情况如下表：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）根据表中的数据，说一说哪些量是在发生变化？自变量和因变量各是什么？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）能说出下周一桶中还有多少水吗？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）根据表格中的数据，说一说星期一到星期日，桶中的水是如何变化的．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7" name="表格 46"/>
          <p:cNvGraphicFramePr>
            <a:graphicFrameLocks noGrp="1"/>
          </p:cNvGraphicFramePr>
          <p:nvPr/>
        </p:nvGraphicFramePr>
        <p:xfrm>
          <a:off x="1069437" y="2114550"/>
          <a:ext cx="7010395" cy="1226344"/>
        </p:xfrm>
        <a:graphic>
          <a:graphicData uri="http://schemas.openxmlformats.org/drawingml/2006/table">
            <a:tbl>
              <a:tblPr/>
              <a:tblGrid>
                <a:gridCol w="585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131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月份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6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7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8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9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11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12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1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价格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5.50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4.80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1.50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0.90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1.50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3.50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04517" y="1275606"/>
            <a:ext cx="708660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某种蔬菜的价格随季节变化如下表：</a:t>
            </a:r>
          </a:p>
          <a:p>
            <a:pPr marL="0" marR="0" lvl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单位：元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）观察表说出变量、自变量、因变量；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）哪个月这种蔬菜价格最高，哪个月这种蔬菜的价格最低；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）计算一下这种蔬菜的年平均价．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0556" y="1090984"/>
            <a:ext cx="82448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通过阅读教材，完成下列填空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在一个变化过程中数值保持不变的量叫做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，可以取不同数值的量叫做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，如果一个量随着另外一个量的变化而变化，那么把这个量叫做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，另一个量叫做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教材助读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4876804" y="15988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824" y="198851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4" y="1963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因变量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4" y="23578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自变量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828800" y="971552"/>
            <a:ext cx="7086600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经历探索具体情境中两个变量之间关系的过程，获得探索变量之间关系的体验，进一步发展符号感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28800" y="2190752"/>
            <a:ext cx="7010400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在具体情境中理解什么是变量、自变量、因变量，并能举出反映变量之间关系的例子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242991" y="971628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214437" y="2245768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28800" y="3486152"/>
            <a:ext cx="6934200" cy="779557"/>
          </a:xfrm>
          <a:prstGeom prst="rect">
            <a:avLst/>
          </a:prstGeom>
          <a:solidFill>
            <a:schemeClr val="tx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能从表格中获得变量之间关系的信息，能用表格表示变量之间的关系，并根据表格中的资料尝试对变化趋势进行初步的预测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>
            <p:custDataLst>
              <p:tags r:id="rId4"/>
            </p:custDataLst>
          </p:nvPr>
        </p:nvSpPr>
        <p:spPr bwMode="auto">
          <a:xfrm>
            <a:off x="1219200" y="3562351"/>
            <a:ext cx="642938" cy="63782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135255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1999" y="2876552"/>
            <a:ext cx="11430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7200" b="1" dirty="0">
                <a:ea typeface="隶书" panose="02010509060101010101" pitchFamily="49" charset="-122"/>
              </a:rPr>
              <a:t>春</a:t>
            </a:r>
          </a:p>
        </p:txBody>
      </p:sp>
      <p:pic>
        <p:nvPicPr>
          <p:cNvPr id="12" name="图片 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09799" y="1352552"/>
            <a:ext cx="3048000" cy="242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799" y="2876551"/>
            <a:ext cx="11557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7200" b="1" dirty="0">
                <a:ea typeface="隶书" panose="02010509060101010101" pitchFamily="49" charset="-122"/>
              </a:rPr>
              <a:t>夏</a:t>
            </a:r>
          </a:p>
        </p:txBody>
      </p:sp>
      <p:pic>
        <p:nvPicPr>
          <p:cNvPr id="14" name="图片 4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86199" y="1352550"/>
            <a:ext cx="3200400" cy="243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886199" y="2876552"/>
            <a:ext cx="11049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7200" b="1" dirty="0" smtClean="0">
                <a:ea typeface="隶书" panose="02010509060101010101" pitchFamily="49" charset="-122"/>
              </a:rPr>
              <a:t>秋</a:t>
            </a:r>
            <a:endParaRPr lang="zh-CN" altLang="en-US" sz="7200" b="1" dirty="0">
              <a:ea typeface="隶书" panose="02010509060101010101" pitchFamily="49" charset="-122"/>
            </a:endParaRPr>
          </a:p>
        </p:txBody>
      </p:sp>
      <p:grpSp>
        <p:nvGrpSpPr>
          <p:cNvPr id="16" name="Group 2"/>
          <p:cNvGrpSpPr/>
          <p:nvPr/>
        </p:nvGrpSpPr>
        <p:grpSpPr bwMode="auto">
          <a:xfrm>
            <a:off x="5258498" y="1352550"/>
            <a:ext cx="3109122" cy="2725085"/>
            <a:chOff x="549" y="152"/>
            <a:chExt cx="2062" cy="1730"/>
          </a:xfrm>
        </p:grpSpPr>
        <p:pic>
          <p:nvPicPr>
            <p:cNvPr id="18" name="Picture 3" descr="958a33e83d7c1923b90e2d50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549" y="152"/>
              <a:ext cx="2062" cy="1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599" y="1120"/>
              <a:ext cx="404" cy="7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7200" b="1" dirty="0">
                  <a:ea typeface="隶书" panose="02010509060101010101" pitchFamily="49" charset="-122"/>
                </a:rPr>
                <a:t>冬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3" y="1581150"/>
            <a:ext cx="4052887" cy="174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WordArt 4"/>
          <p:cNvSpPr>
            <a:spLocks noChangeArrowheads="1" noChangeShapeType="1"/>
          </p:cNvSpPr>
          <p:nvPr/>
        </p:nvSpPr>
        <p:spPr bwMode="auto">
          <a:xfrm>
            <a:off x="1143004" y="1200151"/>
            <a:ext cx="3286125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80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多年前的小男孩</a:t>
            </a:r>
          </a:p>
        </p:txBody>
      </p:sp>
      <p:grpSp>
        <p:nvGrpSpPr>
          <p:cNvPr id="8" name="Group 2"/>
          <p:cNvGrpSpPr/>
          <p:nvPr/>
        </p:nvGrpSpPr>
        <p:grpSpPr bwMode="auto">
          <a:xfrm>
            <a:off x="4876800" y="1809750"/>
            <a:ext cx="3429000" cy="2514600"/>
            <a:chOff x="1036" y="436"/>
            <a:chExt cx="3717" cy="3513"/>
          </a:xfrm>
        </p:grpSpPr>
        <p:pic>
          <p:nvPicPr>
            <p:cNvPr id="9" name="Picture 3" descr="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36" y="1162"/>
              <a:ext cx="3717" cy="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WordArt 4"/>
            <p:cNvSpPr>
              <a:spLocks noChangeArrowheads="1" noChangeShapeType="1"/>
            </p:cNvSpPr>
            <p:nvPr/>
          </p:nvSpPr>
          <p:spPr bwMode="auto">
            <a:xfrm>
              <a:off x="1753" y="436"/>
              <a:ext cx="2284" cy="47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6600" b="1" kern="10">
                  <a:ln w="12700">
                    <a:solidFill>
                      <a:srgbClr val="EAEAEA"/>
                    </a:solidFill>
                    <a:rou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8000"/>
                      </a:srgbClr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如今的巨星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未知"/>
          <p:cNvSpPr/>
          <p:nvPr/>
        </p:nvSpPr>
        <p:spPr bwMode="auto">
          <a:xfrm>
            <a:off x="1295400" y="4095750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未知"/>
          <p:cNvSpPr/>
          <p:nvPr/>
        </p:nvSpPr>
        <p:spPr bwMode="auto">
          <a:xfrm>
            <a:off x="1295400" y="3333751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未知"/>
          <p:cNvSpPr/>
          <p:nvPr/>
        </p:nvSpPr>
        <p:spPr bwMode="auto">
          <a:xfrm>
            <a:off x="1255713" y="2874963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7" descr="car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5923">
            <a:off x="1334318" y="3302430"/>
            <a:ext cx="590934" cy="52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ar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790260">
            <a:off x="1201642" y="2975317"/>
            <a:ext cx="494951" cy="36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ar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738717">
            <a:off x="1258366" y="2535156"/>
            <a:ext cx="449648" cy="29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219204" y="1276349"/>
            <a:ext cx="45719" cy="3352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未知"/>
          <p:cNvSpPr/>
          <p:nvPr/>
        </p:nvSpPr>
        <p:spPr bwMode="auto">
          <a:xfrm>
            <a:off x="1295400" y="3714750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293494" y="2774991"/>
            <a:ext cx="2514600" cy="1828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1297764" y="3682027"/>
            <a:ext cx="53340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295400" y="3333749"/>
            <a:ext cx="3276600" cy="12192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1219200" y="4552951"/>
            <a:ext cx="6705600" cy="45719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未知"/>
          <p:cNvSpPr/>
          <p:nvPr/>
        </p:nvSpPr>
        <p:spPr bwMode="auto">
          <a:xfrm>
            <a:off x="1295400" y="2495551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WordArt 17" descr="斜纹布"/>
          <p:cNvSpPr>
            <a:spLocks noChangeArrowheads="1" noChangeShapeType="1"/>
          </p:cNvSpPr>
          <p:nvPr/>
        </p:nvSpPr>
        <p:spPr bwMode="auto">
          <a:xfrm>
            <a:off x="4191004" y="1809749"/>
            <a:ext cx="2257699" cy="58239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eaLnBrk="1" hangingPunct="1">
              <a:defRPr/>
            </a:pPr>
            <a:r>
              <a:rPr lang="zh-CN" altLang="en-US" sz="3600" normalizeH="1" dirty="0">
                <a:ln w="9525">
                  <a:noFill/>
                  <a:rou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5999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细心体会哦</a:t>
            </a:r>
            <a:r>
              <a:rPr lang="en-US" altLang="zh-CN" sz="3600" normalizeH="1" dirty="0">
                <a:ln w="9525">
                  <a:noFill/>
                  <a:rou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5999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!</a:t>
            </a:r>
            <a:endParaRPr lang="zh-CN" altLang="en-US" sz="3600" normalizeH="1" dirty="0">
              <a:ln w="9525">
                <a:noFill/>
                <a:rou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0C0C0">
                    <a:alpha val="75999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762004" y="3943349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965358" y="4632518"/>
            <a:ext cx="24447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838200" y="3486149"/>
            <a:ext cx="4381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838200" y="3105149"/>
            <a:ext cx="4381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838200" y="2724149"/>
            <a:ext cx="4381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762000" y="2266949"/>
            <a:ext cx="5651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762001" y="1504949"/>
            <a:ext cx="10509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:cm</a:t>
            </a:r>
          </a:p>
        </p:txBody>
      </p:sp>
      <p:pic>
        <p:nvPicPr>
          <p:cNvPr id="24" name="Picture 25" descr="Boy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10400" y="3790951"/>
            <a:ext cx="15113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 bwMode="auto">
          <a:xfrm>
            <a:off x="1031715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" name="Picture 2" descr="P18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172289" y="1690070"/>
            <a:ext cx="3587750" cy="206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标题 5"/>
          <p:cNvSpPr txBox="1"/>
          <p:nvPr/>
        </p:nvSpPr>
        <p:spPr>
          <a:xfrm>
            <a:off x="2362200" y="971550"/>
            <a:ext cx="403860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探究点一：变量、自变量、因变量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63 -0.01512 L 0.53819 0.1950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33" y="10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46914E-6 L 0.35833 0.2669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58025E-6 L 0.28334 0.37068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995612" y="553558"/>
            <a:ext cx="46815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下面是实验得到的数据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22" name="Group 4"/>
          <p:cNvGraphicFramePr>
            <a:graphicFrameLocks noGrp="1"/>
          </p:cNvGraphicFramePr>
          <p:nvPr/>
        </p:nvGraphicFramePr>
        <p:xfrm>
          <a:off x="179392" y="1087439"/>
          <a:ext cx="8809037" cy="1356360"/>
        </p:xfrm>
        <a:graphic>
          <a:graphicData uri="http://schemas.openxmlformats.org/drawingml/2006/table">
            <a:tbl>
              <a:tblPr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Rectangle 46"/>
          <p:cNvSpPr>
            <a:spLocks noChangeArrowheads="1"/>
          </p:cNvSpPr>
          <p:nvPr/>
        </p:nvSpPr>
        <p:spPr bwMode="auto">
          <a:xfrm>
            <a:off x="2057404" y="1855789"/>
            <a:ext cx="58862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4.23</a:t>
            </a:r>
          </a:p>
        </p:txBody>
      </p:sp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8180392" y="1857376"/>
            <a:ext cx="8842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</a:p>
        </p:txBody>
      </p:sp>
      <p:sp>
        <p:nvSpPr>
          <p:cNvPr id="25" name="Rectangle 48"/>
          <p:cNvSpPr>
            <a:spLocks noChangeArrowheads="1"/>
          </p:cNvSpPr>
          <p:nvPr/>
        </p:nvSpPr>
        <p:spPr bwMode="auto">
          <a:xfrm>
            <a:off x="7548563" y="1857376"/>
            <a:ext cx="8636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1.41</a:t>
            </a:r>
          </a:p>
        </p:txBody>
      </p:sp>
      <p:sp>
        <p:nvSpPr>
          <p:cNvPr id="26" name="Rectangle 49"/>
          <p:cNvSpPr>
            <a:spLocks noChangeArrowheads="1"/>
          </p:cNvSpPr>
          <p:nvPr/>
        </p:nvSpPr>
        <p:spPr bwMode="auto">
          <a:xfrm>
            <a:off x="6742117" y="1857376"/>
            <a:ext cx="9350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1.50</a:t>
            </a:r>
          </a:p>
        </p:txBody>
      </p:sp>
      <p:sp>
        <p:nvSpPr>
          <p:cNvPr id="27" name="Rectangle 50"/>
          <p:cNvSpPr>
            <a:spLocks noChangeArrowheads="1"/>
          </p:cNvSpPr>
          <p:nvPr/>
        </p:nvSpPr>
        <p:spPr bwMode="auto">
          <a:xfrm>
            <a:off x="5927729" y="1865312"/>
            <a:ext cx="105092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  <p:sp>
        <p:nvSpPr>
          <p:cNvPr id="28" name="Rectangle 51"/>
          <p:cNvSpPr>
            <a:spLocks noChangeArrowheads="1"/>
          </p:cNvSpPr>
          <p:nvPr/>
        </p:nvSpPr>
        <p:spPr bwMode="auto">
          <a:xfrm>
            <a:off x="5157788" y="1868487"/>
            <a:ext cx="1079500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1.71</a:t>
            </a:r>
          </a:p>
        </p:txBody>
      </p:sp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4448175" y="1868487"/>
            <a:ext cx="1049338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1.89</a:t>
            </a:r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3844925" y="1860551"/>
            <a:ext cx="9017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2.13</a:t>
            </a:r>
          </a:p>
        </p:txBody>
      </p:sp>
      <p:sp>
        <p:nvSpPr>
          <p:cNvPr id="31" name="Rectangle 54"/>
          <p:cNvSpPr>
            <a:spLocks noChangeArrowheads="1"/>
          </p:cNvSpPr>
          <p:nvPr/>
        </p:nvSpPr>
        <p:spPr bwMode="auto">
          <a:xfrm>
            <a:off x="3038476" y="1871662"/>
            <a:ext cx="1122363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2.45</a:t>
            </a:r>
          </a:p>
        </p:txBody>
      </p:sp>
      <p:sp>
        <p:nvSpPr>
          <p:cNvPr id="32" name="Rectangle 55"/>
          <p:cNvSpPr>
            <a:spLocks noChangeArrowheads="1"/>
          </p:cNvSpPr>
          <p:nvPr/>
        </p:nvSpPr>
        <p:spPr bwMode="auto">
          <a:xfrm>
            <a:off x="2368551" y="1858964"/>
            <a:ext cx="1050925" cy="50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3.00</a:t>
            </a:r>
          </a:p>
        </p:txBody>
      </p:sp>
      <p:sp>
        <p:nvSpPr>
          <p:cNvPr id="33" name="Rectangle 57"/>
          <p:cNvSpPr>
            <a:spLocks noChangeArrowheads="1"/>
          </p:cNvSpPr>
          <p:nvPr/>
        </p:nvSpPr>
        <p:spPr bwMode="auto">
          <a:xfrm>
            <a:off x="77787" y="1237547"/>
            <a:ext cx="2035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支撑物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Rectangle 58"/>
          <p:cNvSpPr>
            <a:spLocks noChangeArrowheads="1"/>
          </p:cNvSpPr>
          <p:nvPr/>
        </p:nvSpPr>
        <p:spPr bwMode="auto">
          <a:xfrm>
            <a:off x="145573" y="1865314"/>
            <a:ext cx="2192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37" name="Group 61"/>
          <p:cNvGrpSpPr/>
          <p:nvPr/>
        </p:nvGrpSpPr>
        <p:grpSpPr bwMode="auto">
          <a:xfrm>
            <a:off x="2195513" y="2457451"/>
            <a:ext cx="792162" cy="723900"/>
            <a:chOff x="0" y="0"/>
            <a:chExt cx="499" cy="456"/>
          </a:xfrm>
        </p:grpSpPr>
        <p:sp>
          <p:nvSpPr>
            <p:cNvPr id="38" name="AutoShape 62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6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1.23</a:t>
              </a:r>
            </a:p>
          </p:txBody>
        </p:sp>
      </p:grpSp>
      <p:grpSp>
        <p:nvGrpSpPr>
          <p:cNvPr id="40" name="Group 64"/>
          <p:cNvGrpSpPr/>
          <p:nvPr/>
        </p:nvGrpSpPr>
        <p:grpSpPr bwMode="auto">
          <a:xfrm>
            <a:off x="2916238" y="2457451"/>
            <a:ext cx="792162" cy="723900"/>
            <a:chOff x="0" y="0"/>
            <a:chExt cx="499" cy="456"/>
          </a:xfrm>
        </p:grpSpPr>
        <p:sp>
          <p:nvSpPr>
            <p:cNvPr id="41" name="AutoShape 65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6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0.55</a:t>
              </a:r>
            </a:p>
          </p:txBody>
        </p:sp>
      </p:grpSp>
      <p:grpSp>
        <p:nvGrpSpPr>
          <p:cNvPr id="43" name="Group 67"/>
          <p:cNvGrpSpPr/>
          <p:nvPr/>
        </p:nvGrpSpPr>
        <p:grpSpPr bwMode="auto">
          <a:xfrm>
            <a:off x="3635376" y="2457451"/>
            <a:ext cx="792163" cy="723900"/>
            <a:chOff x="0" y="0"/>
            <a:chExt cx="499" cy="456"/>
          </a:xfrm>
        </p:grpSpPr>
        <p:sp>
          <p:nvSpPr>
            <p:cNvPr id="44" name="AutoShape 68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6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0.32</a:t>
              </a:r>
            </a:p>
          </p:txBody>
        </p:sp>
      </p:grpSp>
      <p:grpSp>
        <p:nvGrpSpPr>
          <p:cNvPr id="46" name="Group 70"/>
          <p:cNvGrpSpPr/>
          <p:nvPr/>
        </p:nvGrpSpPr>
        <p:grpSpPr bwMode="auto">
          <a:xfrm>
            <a:off x="4210054" y="2457451"/>
            <a:ext cx="792163" cy="723900"/>
            <a:chOff x="0" y="0"/>
            <a:chExt cx="499" cy="456"/>
          </a:xfrm>
        </p:grpSpPr>
        <p:sp>
          <p:nvSpPr>
            <p:cNvPr id="47" name="AutoShape 71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Text Box 7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0.24</a:t>
              </a:r>
            </a:p>
          </p:txBody>
        </p:sp>
      </p:grpSp>
      <p:grpSp>
        <p:nvGrpSpPr>
          <p:cNvPr id="49" name="Group 73"/>
          <p:cNvGrpSpPr/>
          <p:nvPr/>
        </p:nvGrpSpPr>
        <p:grpSpPr bwMode="auto">
          <a:xfrm>
            <a:off x="4987926" y="2457451"/>
            <a:ext cx="792163" cy="723900"/>
            <a:chOff x="0" y="0"/>
            <a:chExt cx="499" cy="456"/>
          </a:xfrm>
        </p:grpSpPr>
        <p:sp>
          <p:nvSpPr>
            <p:cNvPr id="50" name="AutoShape 74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30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7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0.18</a:t>
              </a:r>
            </a:p>
          </p:txBody>
        </p:sp>
      </p:grpSp>
      <p:grpSp>
        <p:nvGrpSpPr>
          <p:cNvPr id="52" name="Group 76"/>
          <p:cNvGrpSpPr/>
          <p:nvPr/>
        </p:nvGrpSpPr>
        <p:grpSpPr bwMode="auto">
          <a:xfrm>
            <a:off x="5724525" y="2457451"/>
            <a:ext cx="792163" cy="723900"/>
            <a:chOff x="0" y="0"/>
            <a:chExt cx="499" cy="456"/>
          </a:xfrm>
        </p:grpSpPr>
        <p:sp>
          <p:nvSpPr>
            <p:cNvPr id="53" name="AutoShape 77"/>
            <p:cNvSpPr/>
            <p:nvPr/>
          </p:nvSpPr>
          <p:spPr bwMode="auto">
            <a:xfrm rot="-5400000">
              <a:off x="156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7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0.12</a:t>
              </a:r>
            </a:p>
          </p:txBody>
        </p:sp>
      </p:grpSp>
      <p:grpSp>
        <p:nvGrpSpPr>
          <p:cNvPr id="55" name="Group 79"/>
          <p:cNvGrpSpPr/>
          <p:nvPr/>
        </p:nvGrpSpPr>
        <p:grpSpPr bwMode="auto">
          <a:xfrm>
            <a:off x="6511929" y="2449512"/>
            <a:ext cx="868363" cy="723900"/>
            <a:chOff x="-3" y="0"/>
            <a:chExt cx="547" cy="456"/>
          </a:xfrm>
        </p:grpSpPr>
        <p:sp>
          <p:nvSpPr>
            <p:cNvPr id="56" name="AutoShape 80"/>
            <p:cNvSpPr/>
            <p:nvPr/>
          </p:nvSpPr>
          <p:spPr bwMode="auto">
            <a:xfrm rot="-5400000">
              <a:off x="110" y="-113"/>
              <a:ext cx="181" cy="408"/>
            </a:xfrm>
            <a:prstGeom prst="leftBrace">
              <a:avLst>
                <a:gd name="adj1" fmla="val 187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7" name="Text Box 8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58" name="Group 82"/>
          <p:cNvGrpSpPr/>
          <p:nvPr/>
        </p:nvGrpSpPr>
        <p:grpSpPr bwMode="auto">
          <a:xfrm>
            <a:off x="7308854" y="2457451"/>
            <a:ext cx="792163" cy="723900"/>
            <a:chOff x="0" y="0"/>
            <a:chExt cx="499" cy="456"/>
          </a:xfrm>
        </p:grpSpPr>
        <p:sp>
          <p:nvSpPr>
            <p:cNvPr id="59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84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61" name="Group 85"/>
          <p:cNvGrpSpPr/>
          <p:nvPr/>
        </p:nvGrpSpPr>
        <p:grpSpPr bwMode="auto">
          <a:xfrm>
            <a:off x="8027988" y="2457451"/>
            <a:ext cx="792162" cy="723900"/>
            <a:chOff x="0" y="0"/>
            <a:chExt cx="499" cy="456"/>
          </a:xfrm>
        </p:grpSpPr>
        <p:sp>
          <p:nvSpPr>
            <p:cNvPr id="62" name="AutoShape 86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3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0.06</a:t>
              </a:r>
            </a:p>
          </p:txBody>
        </p:sp>
      </p:grpSp>
      <p:sp>
        <p:nvSpPr>
          <p:cNvPr id="64" name="Text Box 88"/>
          <p:cNvSpPr txBox="1">
            <a:spLocks noChangeArrowheads="1"/>
          </p:cNvSpPr>
          <p:nvPr/>
        </p:nvSpPr>
        <p:spPr bwMode="auto">
          <a:xfrm>
            <a:off x="6280150" y="1814514"/>
            <a:ext cx="18473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5" name="Rectangle 42"/>
          <p:cNvSpPr>
            <a:spLocks noChangeArrowheads="1"/>
          </p:cNvSpPr>
          <p:nvPr/>
        </p:nvSpPr>
        <p:spPr bwMode="auto">
          <a:xfrm>
            <a:off x="228600" y="3354691"/>
            <a:ext cx="600868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）支撑物高度为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厘米时，小车下滑时间是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0" name="Rectangle 89"/>
          <p:cNvSpPr>
            <a:spLocks noChangeArrowheads="1"/>
          </p:cNvSpPr>
          <p:nvPr/>
        </p:nvSpPr>
        <p:spPr bwMode="auto">
          <a:xfrm>
            <a:off x="4859342" y="3303588"/>
            <a:ext cx="90487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65" grpId="0" autoUpdateAnimBg="0"/>
      <p:bldP spid="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048000" y="361952"/>
            <a:ext cx="46815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下面是实验得到的数据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66" name="Rectangle 43"/>
          <p:cNvSpPr>
            <a:spLocks noChangeArrowheads="1"/>
          </p:cNvSpPr>
          <p:nvPr/>
        </p:nvSpPr>
        <p:spPr bwMode="auto">
          <a:xfrm>
            <a:off x="367506" y="3233601"/>
            <a:ext cx="845264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（厘米）表示支撑物高度，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（秒）表示小车下滑时间，随着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逐渐变大，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的变化趋势是什么？</a:t>
            </a:r>
          </a:p>
        </p:txBody>
      </p:sp>
      <p:sp>
        <p:nvSpPr>
          <p:cNvPr id="71" name="Text Box 90"/>
          <p:cNvSpPr txBox="1">
            <a:spLocks noChangeArrowheads="1"/>
          </p:cNvSpPr>
          <p:nvPr/>
        </p:nvSpPr>
        <p:spPr bwMode="auto">
          <a:xfrm>
            <a:off x="2218833" y="4080037"/>
            <a:ext cx="489585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随着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逐渐变大，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逐渐变</a:t>
            </a:r>
            <a:r>
              <a:rPr lang="zh-CN" altLang="en-US" dirty="0" smtClean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</a:t>
            </a:r>
            <a:r>
              <a:rPr lang="en-US" altLang="zh-CN" dirty="0" smtClean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4" name="Group 4"/>
          <p:cNvGraphicFramePr>
            <a:graphicFrameLocks noGrp="1"/>
          </p:cNvGraphicFramePr>
          <p:nvPr/>
        </p:nvGraphicFramePr>
        <p:xfrm>
          <a:off x="179392" y="1087439"/>
          <a:ext cx="8809037" cy="1356360"/>
        </p:xfrm>
        <a:graphic>
          <a:graphicData uri="http://schemas.openxmlformats.org/drawingml/2006/table">
            <a:tbl>
              <a:tblPr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5" name="Rectangle 46"/>
          <p:cNvSpPr>
            <a:spLocks noChangeArrowheads="1"/>
          </p:cNvSpPr>
          <p:nvPr/>
        </p:nvSpPr>
        <p:spPr bwMode="auto">
          <a:xfrm>
            <a:off x="2057404" y="1855789"/>
            <a:ext cx="58862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4.23</a:t>
            </a:r>
          </a:p>
        </p:txBody>
      </p:sp>
      <p:sp>
        <p:nvSpPr>
          <p:cNvPr id="116" name="Rectangle 47"/>
          <p:cNvSpPr>
            <a:spLocks noChangeArrowheads="1"/>
          </p:cNvSpPr>
          <p:nvPr/>
        </p:nvSpPr>
        <p:spPr bwMode="auto">
          <a:xfrm>
            <a:off x="8180392" y="1857376"/>
            <a:ext cx="8842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</a:p>
        </p:txBody>
      </p:sp>
      <p:sp>
        <p:nvSpPr>
          <p:cNvPr id="117" name="Rectangle 48"/>
          <p:cNvSpPr>
            <a:spLocks noChangeArrowheads="1"/>
          </p:cNvSpPr>
          <p:nvPr/>
        </p:nvSpPr>
        <p:spPr bwMode="auto">
          <a:xfrm>
            <a:off x="7548563" y="1857376"/>
            <a:ext cx="8636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1.41</a:t>
            </a:r>
          </a:p>
        </p:txBody>
      </p:sp>
      <p:sp>
        <p:nvSpPr>
          <p:cNvPr id="118" name="Rectangle 49"/>
          <p:cNvSpPr>
            <a:spLocks noChangeArrowheads="1"/>
          </p:cNvSpPr>
          <p:nvPr/>
        </p:nvSpPr>
        <p:spPr bwMode="auto">
          <a:xfrm>
            <a:off x="6742117" y="1857376"/>
            <a:ext cx="9350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1.50</a:t>
            </a:r>
          </a:p>
        </p:txBody>
      </p:sp>
      <p:sp>
        <p:nvSpPr>
          <p:cNvPr id="119" name="Rectangle 50"/>
          <p:cNvSpPr>
            <a:spLocks noChangeArrowheads="1"/>
          </p:cNvSpPr>
          <p:nvPr/>
        </p:nvSpPr>
        <p:spPr bwMode="auto">
          <a:xfrm>
            <a:off x="5927729" y="1865312"/>
            <a:ext cx="105092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  <p:sp>
        <p:nvSpPr>
          <p:cNvPr id="120" name="Rectangle 51"/>
          <p:cNvSpPr>
            <a:spLocks noChangeArrowheads="1"/>
          </p:cNvSpPr>
          <p:nvPr/>
        </p:nvSpPr>
        <p:spPr bwMode="auto">
          <a:xfrm>
            <a:off x="5157788" y="1868487"/>
            <a:ext cx="1079500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1.71</a:t>
            </a:r>
          </a:p>
        </p:txBody>
      </p:sp>
      <p:sp>
        <p:nvSpPr>
          <p:cNvPr id="121" name="Rectangle 52"/>
          <p:cNvSpPr>
            <a:spLocks noChangeArrowheads="1"/>
          </p:cNvSpPr>
          <p:nvPr/>
        </p:nvSpPr>
        <p:spPr bwMode="auto">
          <a:xfrm>
            <a:off x="4448175" y="1868487"/>
            <a:ext cx="1049338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1.89</a:t>
            </a:r>
          </a:p>
        </p:txBody>
      </p:sp>
      <p:sp>
        <p:nvSpPr>
          <p:cNvPr id="122" name="Rectangle 53"/>
          <p:cNvSpPr>
            <a:spLocks noChangeArrowheads="1"/>
          </p:cNvSpPr>
          <p:nvPr/>
        </p:nvSpPr>
        <p:spPr bwMode="auto">
          <a:xfrm>
            <a:off x="3844925" y="1860551"/>
            <a:ext cx="9017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2.13</a:t>
            </a:r>
          </a:p>
        </p:txBody>
      </p:sp>
      <p:sp>
        <p:nvSpPr>
          <p:cNvPr id="123" name="Rectangle 54"/>
          <p:cNvSpPr>
            <a:spLocks noChangeArrowheads="1"/>
          </p:cNvSpPr>
          <p:nvPr/>
        </p:nvSpPr>
        <p:spPr bwMode="auto">
          <a:xfrm>
            <a:off x="3038476" y="1871662"/>
            <a:ext cx="1122363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2.45</a:t>
            </a:r>
          </a:p>
        </p:txBody>
      </p:sp>
      <p:sp>
        <p:nvSpPr>
          <p:cNvPr id="124" name="Rectangle 55"/>
          <p:cNvSpPr>
            <a:spLocks noChangeArrowheads="1"/>
          </p:cNvSpPr>
          <p:nvPr/>
        </p:nvSpPr>
        <p:spPr bwMode="auto">
          <a:xfrm>
            <a:off x="2368551" y="1858964"/>
            <a:ext cx="1050925" cy="50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3.00</a:t>
            </a:r>
          </a:p>
        </p:txBody>
      </p:sp>
      <p:sp>
        <p:nvSpPr>
          <p:cNvPr id="125" name="Rectangle 57"/>
          <p:cNvSpPr>
            <a:spLocks noChangeArrowheads="1"/>
          </p:cNvSpPr>
          <p:nvPr/>
        </p:nvSpPr>
        <p:spPr bwMode="auto">
          <a:xfrm>
            <a:off x="77787" y="1237547"/>
            <a:ext cx="2035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支撑物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6" name="Rectangle 58"/>
          <p:cNvSpPr>
            <a:spLocks noChangeArrowheads="1"/>
          </p:cNvSpPr>
          <p:nvPr/>
        </p:nvSpPr>
        <p:spPr bwMode="auto">
          <a:xfrm>
            <a:off x="145573" y="1865314"/>
            <a:ext cx="2192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27" name="Group 61"/>
          <p:cNvGrpSpPr/>
          <p:nvPr/>
        </p:nvGrpSpPr>
        <p:grpSpPr bwMode="auto">
          <a:xfrm>
            <a:off x="2195513" y="2457451"/>
            <a:ext cx="792162" cy="723900"/>
            <a:chOff x="0" y="0"/>
            <a:chExt cx="499" cy="456"/>
          </a:xfrm>
        </p:grpSpPr>
        <p:sp>
          <p:nvSpPr>
            <p:cNvPr id="128" name="AutoShape 62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29" name="Text Box 6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1.23</a:t>
              </a:r>
            </a:p>
          </p:txBody>
        </p:sp>
      </p:grpSp>
      <p:grpSp>
        <p:nvGrpSpPr>
          <p:cNvPr id="130" name="Group 64"/>
          <p:cNvGrpSpPr/>
          <p:nvPr/>
        </p:nvGrpSpPr>
        <p:grpSpPr bwMode="auto">
          <a:xfrm>
            <a:off x="2916238" y="2457451"/>
            <a:ext cx="792162" cy="723900"/>
            <a:chOff x="0" y="0"/>
            <a:chExt cx="499" cy="456"/>
          </a:xfrm>
        </p:grpSpPr>
        <p:sp>
          <p:nvSpPr>
            <p:cNvPr id="131" name="AutoShape 65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2" name="Text Box 6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0.55</a:t>
              </a:r>
            </a:p>
          </p:txBody>
        </p:sp>
      </p:grpSp>
      <p:grpSp>
        <p:nvGrpSpPr>
          <p:cNvPr id="133" name="Group 67"/>
          <p:cNvGrpSpPr/>
          <p:nvPr/>
        </p:nvGrpSpPr>
        <p:grpSpPr bwMode="auto">
          <a:xfrm>
            <a:off x="3635376" y="2457451"/>
            <a:ext cx="792163" cy="723900"/>
            <a:chOff x="0" y="0"/>
            <a:chExt cx="499" cy="456"/>
          </a:xfrm>
        </p:grpSpPr>
        <p:sp>
          <p:nvSpPr>
            <p:cNvPr id="134" name="AutoShape 68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5" name="Text Box 6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0.32</a:t>
              </a:r>
            </a:p>
          </p:txBody>
        </p:sp>
      </p:grpSp>
      <p:grpSp>
        <p:nvGrpSpPr>
          <p:cNvPr id="136" name="Group 70"/>
          <p:cNvGrpSpPr/>
          <p:nvPr/>
        </p:nvGrpSpPr>
        <p:grpSpPr bwMode="auto">
          <a:xfrm>
            <a:off x="4210054" y="2457451"/>
            <a:ext cx="792163" cy="723900"/>
            <a:chOff x="0" y="0"/>
            <a:chExt cx="499" cy="456"/>
          </a:xfrm>
        </p:grpSpPr>
        <p:sp>
          <p:nvSpPr>
            <p:cNvPr id="137" name="AutoShape 71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8" name="Text Box 7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0.24</a:t>
              </a:r>
            </a:p>
          </p:txBody>
        </p:sp>
      </p:grpSp>
      <p:grpSp>
        <p:nvGrpSpPr>
          <p:cNvPr id="139" name="Group 73"/>
          <p:cNvGrpSpPr/>
          <p:nvPr/>
        </p:nvGrpSpPr>
        <p:grpSpPr bwMode="auto">
          <a:xfrm>
            <a:off x="4987926" y="2457451"/>
            <a:ext cx="792163" cy="723900"/>
            <a:chOff x="0" y="0"/>
            <a:chExt cx="499" cy="456"/>
          </a:xfrm>
        </p:grpSpPr>
        <p:sp>
          <p:nvSpPr>
            <p:cNvPr id="140" name="AutoShape 74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30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1" name="Text Box 7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0.18</a:t>
              </a:r>
            </a:p>
          </p:txBody>
        </p:sp>
      </p:grpSp>
      <p:grpSp>
        <p:nvGrpSpPr>
          <p:cNvPr id="142" name="Group 76"/>
          <p:cNvGrpSpPr/>
          <p:nvPr/>
        </p:nvGrpSpPr>
        <p:grpSpPr bwMode="auto">
          <a:xfrm>
            <a:off x="5724525" y="2457451"/>
            <a:ext cx="792163" cy="723900"/>
            <a:chOff x="0" y="0"/>
            <a:chExt cx="499" cy="456"/>
          </a:xfrm>
        </p:grpSpPr>
        <p:sp>
          <p:nvSpPr>
            <p:cNvPr id="143" name="AutoShape 77"/>
            <p:cNvSpPr/>
            <p:nvPr/>
          </p:nvSpPr>
          <p:spPr bwMode="auto">
            <a:xfrm rot="-5400000">
              <a:off x="156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4" name="Text Box 7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0.12</a:t>
              </a:r>
            </a:p>
          </p:txBody>
        </p:sp>
      </p:grpSp>
      <p:grpSp>
        <p:nvGrpSpPr>
          <p:cNvPr id="145" name="Group 79"/>
          <p:cNvGrpSpPr/>
          <p:nvPr/>
        </p:nvGrpSpPr>
        <p:grpSpPr bwMode="auto">
          <a:xfrm>
            <a:off x="6511929" y="2449512"/>
            <a:ext cx="868363" cy="723900"/>
            <a:chOff x="-3" y="0"/>
            <a:chExt cx="547" cy="456"/>
          </a:xfrm>
        </p:grpSpPr>
        <p:sp>
          <p:nvSpPr>
            <p:cNvPr id="146" name="AutoShape 80"/>
            <p:cNvSpPr/>
            <p:nvPr/>
          </p:nvSpPr>
          <p:spPr bwMode="auto">
            <a:xfrm rot="-5400000">
              <a:off x="110" y="-113"/>
              <a:ext cx="181" cy="408"/>
            </a:xfrm>
            <a:prstGeom prst="leftBrace">
              <a:avLst>
                <a:gd name="adj1" fmla="val 187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7" name="Text Box 8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48" name="Group 82"/>
          <p:cNvGrpSpPr/>
          <p:nvPr/>
        </p:nvGrpSpPr>
        <p:grpSpPr bwMode="auto">
          <a:xfrm>
            <a:off x="7308854" y="2457451"/>
            <a:ext cx="792163" cy="723900"/>
            <a:chOff x="0" y="0"/>
            <a:chExt cx="499" cy="456"/>
          </a:xfrm>
        </p:grpSpPr>
        <p:sp>
          <p:nvSpPr>
            <p:cNvPr id="149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0" name="Text Box 84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51" name="Group 85"/>
          <p:cNvGrpSpPr/>
          <p:nvPr/>
        </p:nvGrpSpPr>
        <p:grpSpPr bwMode="auto">
          <a:xfrm>
            <a:off x="8027988" y="2457451"/>
            <a:ext cx="792162" cy="723900"/>
            <a:chOff x="0" y="0"/>
            <a:chExt cx="499" cy="456"/>
          </a:xfrm>
        </p:grpSpPr>
        <p:sp>
          <p:nvSpPr>
            <p:cNvPr id="152" name="AutoShape 86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3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0.06</a:t>
              </a:r>
            </a:p>
          </p:txBody>
        </p:sp>
      </p:grpSp>
      <p:sp>
        <p:nvSpPr>
          <p:cNvPr id="154" name="Text Box 88"/>
          <p:cNvSpPr txBox="1">
            <a:spLocks noChangeArrowheads="1"/>
          </p:cNvSpPr>
          <p:nvPr/>
        </p:nvSpPr>
        <p:spPr bwMode="auto">
          <a:xfrm>
            <a:off x="6280150" y="1814514"/>
            <a:ext cx="18473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utoUpdateAnimBg="0"/>
      <p:bldP spid="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" name="Rectangle 44"/>
          <p:cNvSpPr>
            <a:spLocks noChangeArrowheads="1"/>
          </p:cNvSpPr>
          <p:nvPr/>
        </p:nvSpPr>
        <p:spPr bwMode="auto">
          <a:xfrm>
            <a:off x="457200" y="3638552"/>
            <a:ext cx="64008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每增加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的变化情况吗？</a:t>
            </a:r>
          </a:p>
        </p:txBody>
      </p:sp>
      <p:sp>
        <p:nvSpPr>
          <p:cNvPr id="72" name="Text Box 91"/>
          <p:cNvSpPr txBox="1">
            <a:spLocks noChangeArrowheads="1"/>
          </p:cNvSpPr>
          <p:nvPr/>
        </p:nvSpPr>
        <p:spPr bwMode="auto">
          <a:xfrm>
            <a:off x="4572000" y="3650220"/>
            <a:ext cx="19050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的变化越来越小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3048000" y="438152"/>
            <a:ext cx="46815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下面是实验得到的数据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115" name="Group 4"/>
          <p:cNvGraphicFramePr>
            <a:graphicFrameLocks noGrp="1"/>
          </p:cNvGraphicFramePr>
          <p:nvPr/>
        </p:nvGraphicFramePr>
        <p:xfrm>
          <a:off x="179392" y="1087439"/>
          <a:ext cx="8809037" cy="1356360"/>
        </p:xfrm>
        <a:graphic>
          <a:graphicData uri="http://schemas.openxmlformats.org/drawingml/2006/table">
            <a:tbl>
              <a:tblPr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6" name="Rectangle 46"/>
          <p:cNvSpPr>
            <a:spLocks noChangeArrowheads="1"/>
          </p:cNvSpPr>
          <p:nvPr/>
        </p:nvSpPr>
        <p:spPr bwMode="auto">
          <a:xfrm>
            <a:off x="2057404" y="1855789"/>
            <a:ext cx="58862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4.23</a:t>
            </a:r>
          </a:p>
        </p:txBody>
      </p:sp>
      <p:sp>
        <p:nvSpPr>
          <p:cNvPr id="117" name="Rectangle 47"/>
          <p:cNvSpPr>
            <a:spLocks noChangeArrowheads="1"/>
          </p:cNvSpPr>
          <p:nvPr/>
        </p:nvSpPr>
        <p:spPr bwMode="auto">
          <a:xfrm>
            <a:off x="8180392" y="1857376"/>
            <a:ext cx="8842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</a:p>
        </p:txBody>
      </p:sp>
      <p:sp>
        <p:nvSpPr>
          <p:cNvPr id="118" name="Rectangle 48"/>
          <p:cNvSpPr>
            <a:spLocks noChangeArrowheads="1"/>
          </p:cNvSpPr>
          <p:nvPr/>
        </p:nvSpPr>
        <p:spPr bwMode="auto">
          <a:xfrm>
            <a:off x="7548563" y="1857376"/>
            <a:ext cx="8636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1.41</a:t>
            </a:r>
          </a:p>
        </p:txBody>
      </p:sp>
      <p:sp>
        <p:nvSpPr>
          <p:cNvPr id="119" name="Rectangle 49"/>
          <p:cNvSpPr>
            <a:spLocks noChangeArrowheads="1"/>
          </p:cNvSpPr>
          <p:nvPr/>
        </p:nvSpPr>
        <p:spPr bwMode="auto">
          <a:xfrm>
            <a:off x="6742117" y="1857376"/>
            <a:ext cx="9350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1.50</a:t>
            </a:r>
          </a:p>
        </p:txBody>
      </p:sp>
      <p:sp>
        <p:nvSpPr>
          <p:cNvPr id="120" name="Rectangle 50"/>
          <p:cNvSpPr>
            <a:spLocks noChangeArrowheads="1"/>
          </p:cNvSpPr>
          <p:nvPr/>
        </p:nvSpPr>
        <p:spPr bwMode="auto">
          <a:xfrm>
            <a:off x="5927729" y="1865312"/>
            <a:ext cx="105092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  <p:sp>
        <p:nvSpPr>
          <p:cNvPr id="121" name="Rectangle 51"/>
          <p:cNvSpPr>
            <a:spLocks noChangeArrowheads="1"/>
          </p:cNvSpPr>
          <p:nvPr/>
        </p:nvSpPr>
        <p:spPr bwMode="auto">
          <a:xfrm>
            <a:off x="5157788" y="1868487"/>
            <a:ext cx="1079500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1.71</a:t>
            </a:r>
          </a:p>
        </p:txBody>
      </p:sp>
      <p:sp>
        <p:nvSpPr>
          <p:cNvPr id="122" name="Rectangle 52"/>
          <p:cNvSpPr>
            <a:spLocks noChangeArrowheads="1"/>
          </p:cNvSpPr>
          <p:nvPr/>
        </p:nvSpPr>
        <p:spPr bwMode="auto">
          <a:xfrm>
            <a:off x="4448175" y="1868487"/>
            <a:ext cx="1049338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1.89</a:t>
            </a:r>
          </a:p>
        </p:txBody>
      </p:sp>
      <p:sp>
        <p:nvSpPr>
          <p:cNvPr id="123" name="Rectangle 53"/>
          <p:cNvSpPr>
            <a:spLocks noChangeArrowheads="1"/>
          </p:cNvSpPr>
          <p:nvPr/>
        </p:nvSpPr>
        <p:spPr bwMode="auto">
          <a:xfrm>
            <a:off x="3844925" y="1860551"/>
            <a:ext cx="9017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2.13</a:t>
            </a:r>
          </a:p>
        </p:txBody>
      </p:sp>
      <p:sp>
        <p:nvSpPr>
          <p:cNvPr id="124" name="Rectangle 54"/>
          <p:cNvSpPr>
            <a:spLocks noChangeArrowheads="1"/>
          </p:cNvSpPr>
          <p:nvPr/>
        </p:nvSpPr>
        <p:spPr bwMode="auto">
          <a:xfrm>
            <a:off x="3038476" y="1871662"/>
            <a:ext cx="1122363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2.45</a:t>
            </a:r>
          </a:p>
        </p:txBody>
      </p:sp>
      <p:sp>
        <p:nvSpPr>
          <p:cNvPr id="125" name="Rectangle 55"/>
          <p:cNvSpPr>
            <a:spLocks noChangeArrowheads="1"/>
          </p:cNvSpPr>
          <p:nvPr/>
        </p:nvSpPr>
        <p:spPr bwMode="auto">
          <a:xfrm>
            <a:off x="2368551" y="1858964"/>
            <a:ext cx="1050925" cy="50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3.00</a:t>
            </a:r>
          </a:p>
        </p:txBody>
      </p:sp>
      <p:sp>
        <p:nvSpPr>
          <p:cNvPr id="126" name="Rectangle 57"/>
          <p:cNvSpPr>
            <a:spLocks noChangeArrowheads="1"/>
          </p:cNvSpPr>
          <p:nvPr/>
        </p:nvSpPr>
        <p:spPr bwMode="auto">
          <a:xfrm>
            <a:off x="77787" y="1237547"/>
            <a:ext cx="2035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支撑物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7" name="Rectangle 58"/>
          <p:cNvSpPr>
            <a:spLocks noChangeArrowheads="1"/>
          </p:cNvSpPr>
          <p:nvPr/>
        </p:nvSpPr>
        <p:spPr bwMode="auto">
          <a:xfrm>
            <a:off x="145573" y="1865314"/>
            <a:ext cx="2192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28" name="Group 61"/>
          <p:cNvGrpSpPr/>
          <p:nvPr/>
        </p:nvGrpSpPr>
        <p:grpSpPr bwMode="auto">
          <a:xfrm>
            <a:off x="2195513" y="2457451"/>
            <a:ext cx="792162" cy="723900"/>
            <a:chOff x="0" y="0"/>
            <a:chExt cx="499" cy="456"/>
          </a:xfrm>
        </p:grpSpPr>
        <p:sp>
          <p:nvSpPr>
            <p:cNvPr id="129" name="AutoShape 62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0" name="Text Box 6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1.23</a:t>
              </a:r>
            </a:p>
          </p:txBody>
        </p:sp>
      </p:grpSp>
      <p:grpSp>
        <p:nvGrpSpPr>
          <p:cNvPr id="131" name="Group 64"/>
          <p:cNvGrpSpPr/>
          <p:nvPr/>
        </p:nvGrpSpPr>
        <p:grpSpPr bwMode="auto">
          <a:xfrm>
            <a:off x="2916238" y="2457451"/>
            <a:ext cx="792162" cy="723900"/>
            <a:chOff x="0" y="0"/>
            <a:chExt cx="499" cy="456"/>
          </a:xfrm>
        </p:grpSpPr>
        <p:sp>
          <p:nvSpPr>
            <p:cNvPr id="132" name="AutoShape 65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3" name="Text Box 6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0.55</a:t>
              </a:r>
            </a:p>
          </p:txBody>
        </p:sp>
      </p:grpSp>
      <p:grpSp>
        <p:nvGrpSpPr>
          <p:cNvPr id="134" name="Group 67"/>
          <p:cNvGrpSpPr/>
          <p:nvPr/>
        </p:nvGrpSpPr>
        <p:grpSpPr bwMode="auto">
          <a:xfrm>
            <a:off x="3635376" y="2457451"/>
            <a:ext cx="792163" cy="723900"/>
            <a:chOff x="0" y="0"/>
            <a:chExt cx="499" cy="456"/>
          </a:xfrm>
        </p:grpSpPr>
        <p:sp>
          <p:nvSpPr>
            <p:cNvPr id="135" name="AutoShape 68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6" name="Text Box 6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0.32</a:t>
              </a:r>
            </a:p>
          </p:txBody>
        </p:sp>
      </p:grpSp>
      <p:grpSp>
        <p:nvGrpSpPr>
          <p:cNvPr id="137" name="Group 70"/>
          <p:cNvGrpSpPr/>
          <p:nvPr/>
        </p:nvGrpSpPr>
        <p:grpSpPr bwMode="auto">
          <a:xfrm>
            <a:off x="4210054" y="2457451"/>
            <a:ext cx="792163" cy="723900"/>
            <a:chOff x="0" y="0"/>
            <a:chExt cx="499" cy="456"/>
          </a:xfrm>
        </p:grpSpPr>
        <p:sp>
          <p:nvSpPr>
            <p:cNvPr id="138" name="AutoShape 71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9" name="Text Box 7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0.24</a:t>
              </a:r>
            </a:p>
          </p:txBody>
        </p:sp>
      </p:grpSp>
      <p:grpSp>
        <p:nvGrpSpPr>
          <p:cNvPr id="140" name="Group 73"/>
          <p:cNvGrpSpPr/>
          <p:nvPr/>
        </p:nvGrpSpPr>
        <p:grpSpPr bwMode="auto">
          <a:xfrm>
            <a:off x="4987926" y="2457451"/>
            <a:ext cx="792163" cy="723900"/>
            <a:chOff x="0" y="0"/>
            <a:chExt cx="499" cy="456"/>
          </a:xfrm>
        </p:grpSpPr>
        <p:sp>
          <p:nvSpPr>
            <p:cNvPr id="141" name="AutoShape 74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30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2" name="Text Box 7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0.18</a:t>
              </a:r>
            </a:p>
          </p:txBody>
        </p:sp>
      </p:grpSp>
      <p:grpSp>
        <p:nvGrpSpPr>
          <p:cNvPr id="143" name="Group 76"/>
          <p:cNvGrpSpPr/>
          <p:nvPr/>
        </p:nvGrpSpPr>
        <p:grpSpPr bwMode="auto">
          <a:xfrm>
            <a:off x="5724525" y="2457451"/>
            <a:ext cx="792163" cy="723900"/>
            <a:chOff x="0" y="0"/>
            <a:chExt cx="499" cy="456"/>
          </a:xfrm>
        </p:grpSpPr>
        <p:sp>
          <p:nvSpPr>
            <p:cNvPr id="144" name="AutoShape 77"/>
            <p:cNvSpPr/>
            <p:nvPr/>
          </p:nvSpPr>
          <p:spPr bwMode="auto">
            <a:xfrm rot="-5400000">
              <a:off x="156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5" name="Text Box 7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0.12</a:t>
              </a:r>
            </a:p>
          </p:txBody>
        </p:sp>
      </p:grpSp>
      <p:grpSp>
        <p:nvGrpSpPr>
          <p:cNvPr id="146" name="Group 79"/>
          <p:cNvGrpSpPr/>
          <p:nvPr/>
        </p:nvGrpSpPr>
        <p:grpSpPr bwMode="auto">
          <a:xfrm>
            <a:off x="6511929" y="2449512"/>
            <a:ext cx="868363" cy="723900"/>
            <a:chOff x="-3" y="0"/>
            <a:chExt cx="547" cy="456"/>
          </a:xfrm>
        </p:grpSpPr>
        <p:sp>
          <p:nvSpPr>
            <p:cNvPr id="147" name="AutoShape 80"/>
            <p:cNvSpPr/>
            <p:nvPr/>
          </p:nvSpPr>
          <p:spPr bwMode="auto">
            <a:xfrm rot="-5400000">
              <a:off x="110" y="-113"/>
              <a:ext cx="181" cy="408"/>
            </a:xfrm>
            <a:prstGeom prst="leftBrace">
              <a:avLst>
                <a:gd name="adj1" fmla="val 187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8" name="Text Box 8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49" name="Group 82"/>
          <p:cNvGrpSpPr/>
          <p:nvPr/>
        </p:nvGrpSpPr>
        <p:grpSpPr bwMode="auto">
          <a:xfrm>
            <a:off x="7308854" y="2457451"/>
            <a:ext cx="792163" cy="723900"/>
            <a:chOff x="0" y="0"/>
            <a:chExt cx="499" cy="456"/>
          </a:xfrm>
        </p:grpSpPr>
        <p:sp>
          <p:nvSpPr>
            <p:cNvPr id="150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1" name="Text Box 84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52" name="Group 85"/>
          <p:cNvGrpSpPr/>
          <p:nvPr/>
        </p:nvGrpSpPr>
        <p:grpSpPr bwMode="auto">
          <a:xfrm>
            <a:off x="8027988" y="2457451"/>
            <a:ext cx="792162" cy="723900"/>
            <a:chOff x="0" y="0"/>
            <a:chExt cx="499" cy="456"/>
          </a:xfrm>
        </p:grpSpPr>
        <p:sp>
          <p:nvSpPr>
            <p:cNvPr id="153" name="AutoShape 86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4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0.06</a:t>
              </a:r>
            </a:p>
          </p:txBody>
        </p:sp>
      </p:grpSp>
      <p:sp>
        <p:nvSpPr>
          <p:cNvPr id="155" name="Text Box 88"/>
          <p:cNvSpPr txBox="1">
            <a:spLocks noChangeArrowheads="1"/>
          </p:cNvSpPr>
          <p:nvPr/>
        </p:nvSpPr>
        <p:spPr bwMode="auto">
          <a:xfrm>
            <a:off x="6280150" y="1814514"/>
            <a:ext cx="18473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utoUpdateAnimBg="0"/>
      <p:bldP spid="72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1504</Words>
  <Application>Microsoft Office PowerPoint</Application>
  <PresentationFormat>全屏显示(16:9)</PresentationFormat>
  <Paragraphs>378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华文行楷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2023-01-17T02:48:01Z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B14625F01196482EA05597FAD2987C73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