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2" r:id="rId2"/>
    <p:sldId id="262" r:id="rId3"/>
    <p:sldId id="263" r:id="rId4"/>
    <p:sldId id="268" r:id="rId5"/>
    <p:sldId id="269" r:id="rId6"/>
    <p:sldId id="264" r:id="rId7"/>
    <p:sldId id="281" r:id="rId8"/>
    <p:sldId id="271" r:id="rId9"/>
    <p:sldId id="272" r:id="rId10"/>
    <p:sldId id="265" r:id="rId11"/>
    <p:sldId id="273" r:id="rId12"/>
    <p:sldId id="266" r:id="rId13"/>
    <p:sldId id="275" r:id="rId14"/>
    <p:sldId id="276" r:id="rId15"/>
    <p:sldId id="277" r:id="rId16"/>
    <p:sldId id="278" r:id="rId17"/>
    <p:sldId id="279" r:id="rId18"/>
    <p:sldId id="267" r:id="rId19"/>
    <p:sldId id="280" r:id="rId20"/>
  </p:sldIdLst>
  <p:sldSz cx="12192000" cy="6858000"/>
  <p:notesSz cx="6858000" cy="9144000"/>
  <p:embeddedFontLst>
    <p:embeddedFont>
      <p:font typeface="汉仪中黑S" panose="02010600030101010101" charset="-122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E9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3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C3974-DABA-448A-869B-865DDCA6E6F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FF553-6A72-4FE5-9462-C3C4BE613C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-3424" y="0"/>
            <a:ext cx="12195424" cy="6111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9697" r="8311" b="22760"/>
          <a:stretch>
            <a:fillRect/>
          </a:stretch>
        </p:blipFill>
        <p:spPr>
          <a:xfrm>
            <a:off x="1407561" y="1020884"/>
            <a:ext cx="9370031" cy="3602122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649362" y="4013185"/>
            <a:ext cx="4909752" cy="675503"/>
            <a:chOff x="3649362" y="3960635"/>
            <a:chExt cx="4909752" cy="67550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3" t="67149" r="29797" b="23000"/>
            <a:stretch>
              <a:fillRect/>
            </a:stretch>
          </p:blipFill>
          <p:spPr>
            <a:xfrm>
              <a:off x="3649362" y="3960635"/>
              <a:ext cx="4909752" cy="675503"/>
            </a:xfrm>
            <a:prstGeom prst="rect">
              <a:avLst/>
            </a:prstGeom>
          </p:spPr>
        </p:pic>
        <p:sp>
          <p:nvSpPr>
            <p:cNvPr id="17" name="标题"/>
            <p:cNvSpPr txBox="1">
              <a:spLocks noChangeArrowheads="1"/>
            </p:cNvSpPr>
            <p:nvPr/>
          </p:nvSpPr>
          <p:spPr bwMode="auto">
            <a:xfrm>
              <a:off x="4213838" y="4130217"/>
              <a:ext cx="377539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600" spc="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实行乡村振兴战略 建设美丽新农村</a:t>
              </a:r>
            </a:p>
          </p:txBody>
        </p:sp>
      </p:grpSp>
      <p:sp>
        <p:nvSpPr>
          <p:cNvPr id="18" name="标题"/>
          <p:cNvSpPr txBox="1">
            <a:spLocks noChangeArrowheads="1"/>
          </p:cNvSpPr>
          <p:nvPr/>
        </p:nvSpPr>
        <p:spPr bwMode="auto">
          <a:xfrm>
            <a:off x="4254602" y="4545311"/>
            <a:ext cx="36856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zh-CN" altLang="en-US" sz="1100" spc="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把乡村振兴战略作为新时代“三农”工作总把手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2" t="8540" r="5029" b="65989"/>
          <a:stretch>
            <a:fillRect/>
          </a:stretch>
        </p:blipFill>
        <p:spPr>
          <a:xfrm>
            <a:off x="9638870" y="523983"/>
            <a:ext cx="2619911" cy="1746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0640" y="1357224"/>
            <a:ext cx="22621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第三章</a:t>
            </a:r>
            <a:endParaRPr lang="en-US" altLang="zh-CN" sz="5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840114" y="2408791"/>
            <a:ext cx="84946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乡村振兴战略新格局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230277" y="3912422"/>
            <a:ext cx="551556" cy="4902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823485" y="3912422"/>
            <a:ext cx="551556" cy="4902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6416693" y="3912422"/>
            <a:ext cx="551556" cy="49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3161" y="1277778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乡村振兴战略新格局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55174" y="1261154"/>
            <a:ext cx="2376000" cy="4320000"/>
            <a:chOff x="755174" y="1261154"/>
            <a:chExt cx="2376000" cy="4320000"/>
          </a:xfrm>
        </p:grpSpPr>
        <p:sp>
          <p:nvSpPr>
            <p:cNvPr id="19" name="矩形 18"/>
            <p:cNvSpPr/>
            <p:nvPr/>
          </p:nvSpPr>
          <p:spPr>
            <a:xfrm>
              <a:off x="755174" y="1261154"/>
              <a:ext cx="2376000" cy="43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91174" y="1299255"/>
              <a:ext cx="2304000" cy="765852"/>
            </a:xfrm>
            <a:prstGeom prst="rect">
              <a:avLst/>
            </a:prstGeom>
            <a:gradFill flip="none" rotWithShape="1">
              <a:gsLst>
                <a:gs pos="0">
                  <a:srgbClr val="CD1F2B">
                    <a:shade val="30000"/>
                    <a:satMod val="115000"/>
                  </a:srgbClr>
                </a:gs>
                <a:gs pos="50000">
                  <a:srgbClr val="CD1F2B">
                    <a:shade val="67500"/>
                    <a:satMod val="115000"/>
                  </a:srgbClr>
                </a:gs>
                <a:gs pos="100000">
                  <a:srgbClr val="CD1F2B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902705" y="2967541"/>
              <a:ext cx="2106593" cy="16927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063549"/>
                  </a:solidFill>
                  <a:cs typeface="+mn-ea"/>
                  <a:sym typeface="+mn-lt"/>
                </a:rPr>
                <a:t>一</a:t>
              </a:r>
              <a:r>
                <a:rPr lang="zh-CN" altLang="en-US" sz="2000" dirty="0">
                  <a:solidFill>
                    <a:srgbClr val="063549"/>
                  </a:solidFill>
                  <a:cs typeface="+mn-ea"/>
                  <a:sym typeface="+mn-lt"/>
                </a:rPr>
                <a:t>是统筹城乡发展空间，加快形成城乡融合发展的空间格局。</a:t>
              </a:r>
              <a:endParaRPr lang="en-US" altLang="zh-CN" sz="2000" dirty="0">
                <a:solidFill>
                  <a:srgbClr val="063549"/>
                </a:solidFill>
                <a:cs typeface="+mn-ea"/>
                <a:sym typeface="+mn-lt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200538" y="1680469"/>
              <a:ext cx="678095" cy="575352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3527391" y="1261154"/>
            <a:ext cx="2376000" cy="4320000"/>
            <a:chOff x="3527391" y="1261154"/>
            <a:chExt cx="2376000" cy="4320000"/>
          </a:xfrm>
        </p:grpSpPr>
        <p:sp>
          <p:nvSpPr>
            <p:cNvPr id="22" name="矩形 21"/>
            <p:cNvSpPr/>
            <p:nvPr/>
          </p:nvSpPr>
          <p:spPr>
            <a:xfrm>
              <a:off x="3527391" y="1261154"/>
              <a:ext cx="2376000" cy="43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563391" y="1299255"/>
              <a:ext cx="2304000" cy="765852"/>
            </a:xfrm>
            <a:prstGeom prst="rect">
              <a:avLst/>
            </a:prstGeom>
            <a:gradFill flip="none" rotWithShape="1">
              <a:gsLst>
                <a:gs pos="0">
                  <a:srgbClr val="CD1F2B">
                    <a:shade val="30000"/>
                    <a:satMod val="115000"/>
                  </a:srgbClr>
                </a:gs>
                <a:gs pos="50000">
                  <a:srgbClr val="CD1F2B">
                    <a:shade val="67500"/>
                    <a:satMod val="115000"/>
                  </a:srgbClr>
                </a:gs>
                <a:gs pos="100000">
                  <a:srgbClr val="CD1F2B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3642365" y="2193460"/>
              <a:ext cx="2106593" cy="32932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063549"/>
                  </a:solidFill>
                  <a:cs typeface="+mn-ea"/>
                  <a:sym typeface="+mn-lt"/>
                </a:rPr>
                <a:t>二</a:t>
              </a:r>
              <a:r>
                <a:rPr lang="zh-CN" altLang="en-US" sz="2000" dirty="0">
                  <a:solidFill>
                    <a:srgbClr val="063549"/>
                  </a:solidFill>
                  <a:cs typeface="+mn-ea"/>
                  <a:sym typeface="+mn-lt"/>
                </a:rPr>
                <a:t>是优化乡村发展布局，坚持人口资源环境相均衡、经济社会</a:t>
              </a:r>
              <a:r>
                <a:rPr lang="zh-CN" altLang="en-US" sz="2000" dirty="0" smtClean="0">
                  <a:solidFill>
                    <a:srgbClr val="063549"/>
                  </a:solidFill>
                  <a:cs typeface="+mn-ea"/>
                  <a:sym typeface="+mn-lt"/>
                </a:rPr>
                <a:t>生态效益相</a:t>
              </a:r>
              <a:r>
                <a:rPr lang="zh-CN" altLang="en-US" sz="2000" dirty="0">
                  <a:solidFill>
                    <a:srgbClr val="063549"/>
                  </a:solidFill>
                  <a:cs typeface="+mn-ea"/>
                  <a:sym typeface="+mn-lt"/>
                </a:rPr>
                <a:t>统一，延续人与自然有机融合的乡村空间关系。</a:t>
              </a:r>
              <a:endParaRPr lang="en-US" altLang="zh-CN" sz="2000" dirty="0">
                <a:solidFill>
                  <a:srgbClr val="063549"/>
                </a:solidFill>
                <a:cs typeface="+mn-ea"/>
                <a:sym typeface="+mn-lt"/>
              </a:endParaRPr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5058425" y="1670409"/>
              <a:ext cx="678095" cy="575352"/>
            </a:xfrm>
            <a:prstGeom prst="rect">
              <a:avLst/>
            </a:prstGeom>
          </p:spPr>
        </p:pic>
      </p:grpSp>
      <p:grpSp>
        <p:nvGrpSpPr>
          <p:cNvPr id="45" name="组合 44"/>
          <p:cNvGrpSpPr/>
          <p:nvPr/>
        </p:nvGrpSpPr>
        <p:grpSpPr>
          <a:xfrm>
            <a:off x="6299608" y="1261154"/>
            <a:ext cx="2376000" cy="4320000"/>
            <a:chOff x="6299608" y="1261154"/>
            <a:chExt cx="2376000" cy="4320000"/>
          </a:xfrm>
        </p:grpSpPr>
        <p:sp>
          <p:nvSpPr>
            <p:cNvPr id="25" name="矩形 24"/>
            <p:cNvSpPr/>
            <p:nvPr/>
          </p:nvSpPr>
          <p:spPr>
            <a:xfrm>
              <a:off x="6299608" y="1261154"/>
              <a:ext cx="2376000" cy="43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335608" y="1299255"/>
              <a:ext cx="2304000" cy="765852"/>
            </a:xfrm>
            <a:prstGeom prst="rect">
              <a:avLst/>
            </a:prstGeom>
            <a:gradFill flip="none" rotWithShape="1">
              <a:gsLst>
                <a:gs pos="0">
                  <a:srgbClr val="CD1F2B">
                    <a:shade val="30000"/>
                    <a:satMod val="115000"/>
                  </a:srgbClr>
                </a:gs>
                <a:gs pos="50000">
                  <a:srgbClr val="CD1F2B">
                    <a:shade val="67500"/>
                    <a:satMod val="115000"/>
                  </a:srgbClr>
                </a:gs>
                <a:gs pos="100000">
                  <a:srgbClr val="CD1F2B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450591" y="2591825"/>
              <a:ext cx="2106593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dirty="0" smtClean="0">
                  <a:solidFill>
                    <a:srgbClr val="063549"/>
                  </a:solidFill>
                  <a:cs typeface="+mn-ea"/>
                  <a:sym typeface="+mn-lt"/>
                </a:rPr>
                <a:t>三</a:t>
              </a:r>
              <a:r>
                <a:rPr lang="zh-CN" altLang="en-US" sz="2000" dirty="0">
                  <a:solidFill>
                    <a:srgbClr val="063549"/>
                  </a:solidFill>
                  <a:cs typeface="+mn-ea"/>
                  <a:sym typeface="+mn-lt"/>
                </a:rPr>
                <a:t>是完善城乡融合发展政策体系，推动城乡要素自由流动、平等交换</a:t>
              </a:r>
              <a:r>
                <a:rPr lang="zh-CN" altLang="en-US" sz="2000" dirty="0" smtClean="0">
                  <a:solidFill>
                    <a:srgbClr val="063549"/>
                  </a:solidFill>
                  <a:cs typeface="+mn-ea"/>
                  <a:sym typeface="+mn-lt"/>
                </a:rPr>
                <a:t>，为</a:t>
              </a:r>
              <a:r>
                <a:rPr lang="zh-CN" altLang="en-US" sz="2000" dirty="0">
                  <a:solidFill>
                    <a:srgbClr val="063549"/>
                  </a:solidFill>
                  <a:cs typeface="+mn-ea"/>
                  <a:sym typeface="+mn-lt"/>
                </a:rPr>
                <a:t>乡村振兴注入新动能。</a:t>
              </a:r>
              <a:endParaRPr lang="en-US" altLang="zh-CN" sz="2000" dirty="0">
                <a:solidFill>
                  <a:srgbClr val="063549"/>
                </a:solidFill>
                <a:cs typeface="+mn-ea"/>
                <a:sym typeface="+mn-lt"/>
              </a:endParaRPr>
            </a:p>
          </p:txBody>
        </p:sp>
        <p:pic>
          <p:nvPicPr>
            <p:cNvPr id="41" name="图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7816003" y="1670195"/>
              <a:ext cx="678095" cy="575352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9071826" y="1261154"/>
            <a:ext cx="2376000" cy="4320000"/>
            <a:chOff x="9071826" y="1261154"/>
            <a:chExt cx="2376000" cy="4320000"/>
          </a:xfrm>
        </p:grpSpPr>
        <p:sp>
          <p:nvSpPr>
            <p:cNvPr id="28" name="矩形 27"/>
            <p:cNvSpPr/>
            <p:nvPr/>
          </p:nvSpPr>
          <p:spPr>
            <a:xfrm>
              <a:off x="9071826" y="1261154"/>
              <a:ext cx="2376000" cy="4320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107826" y="1299255"/>
              <a:ext cx="2304000" cy="765852"/>
            </a:xfrm>
            <a:prstGeom prst="rect">
              <a:avLst/>
            </a:prstGeom>
            <a:gradFill flip="none" rotWithShape="1">
              <a:gsLst>
                <a:gs pos="0">
                  <a:srgbClr val="CD1F2B">
                    <a:shade val="30000"/>
                    <a:satMod val="115000"/>
                  </a:srgbClr>
                </a:gs>
                <a:gs pos="50000">
                  <a:srgbClr val="CD1F2B">
                    <a:shade val="67500"/>
                    <a:satMod val="115000"/>
                  </a:srgbClr>
                </a:gs>
                <a:gs pos="100000">
                  <a:srgbClr val="CD1F2B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5400" spc="3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9190251" y="2581546"/>
              <a:ext cx="2106593" cy="2613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dirty="0" smtClean="0">
                  <a:solidFill>
                    <a:srgbClr val="063549"/>
                  </a:solidFill>
                  <a:cs typeface="+mn-ea"/>
                  <a:sym typeface="+mn-lt"/>
                </a:rPr>
                <a:t>四</a:t>
              </a:r>
              <a:r>
                <a:rPr lang="zh-CN" altLang="en-US" dirty="0">
                  <a:solidFill>
                    <a:srgbClr val="063549"/>
                  </a:solidFill>
                  <a:cs typeface="+mn-ea"/>
                  <a:sym typeface="+mn-lt"/>
                </a:rPr>
                <a:t>是把打好精准脱贫攻坚战作为优先任务，把提高脱贫质量放在首位</a:t>
              </a:r>
              <a:r>
                <a:rPr lang="zh-CN" altLang="en-US" dirty="0" smtClean="0">
                  <a:solidFill>
                    <a:srgbClr val="063549"/>
                  </a:solidFill>
                  <a:cs typeface="+mn-ea"/>
                  <a:sym typeface="+mn-lt"/>
                </a:rPr>
                <a:t>，推动</a:t>
              </a:r>
              <a:r>
                <a:rPr lang="zh-CN" altLang="en-US" dirty="0">
                  <a:solidFill>
                    <a:srgbClr val="063549"/>
                  </a:solidFill>
                  <a:cs typeface="+mn-ea"/>
                  <a:sym typeface="+mn-lt"/>
                </a:rPr>
                <a:t>脱贫攻坚与乡村振兴有机结合相互促进。</a:t>
              </a:r>
              <a:endParaRPr lang="en-US" altLang="zh-CN" dirty="0">
                <a:solidFill>
                  <a:srgbClr val="063549"/>
                </a:solidFill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10598201" y="1700023"/>
              <a:ext cx="678095" cy="57535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0640" y="1357224"/>
            <a:ext cx="22621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第四章</a:t>
            </a:r>
            <a:endParaRPr lang="en-US" altLang="zh-CN" sz="5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78449" y="2408791"/>
            <a:ext cx="94179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乡村振兴战略重点任务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4852824" y="3912422"/>
            <a:ext cx="551556" cy="4902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446032" y="3912422"/>
            <a:ext cx="551556" cy="4902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6039240" y="3912422"/>
            <a:ext cx="551556" cy="4902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6632448" y="3912422"/>
            <a:ext cx="551556" cy="49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乡村振兴战略重点任务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9390" y="2278000"/>
            <a:ext cx="1032520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cs typeface="+mn-ea"/>
                <a:sym typeface="+mn-lt"/>
              </a:rPr>
              <a:t>    以</a:t>
            </a:r>
            <a:r>
              <a:rPr lang="zh-CN" altLang="en-US" sz="4400" dirty="0">
                <a:cs typeface="+mn-ea"/>
                <a:sym typeface="+mn-lt"/>
              </a:rPr>
              <a:t>农业供给侧结构性改革为主线，促进乡村产业兴旺。坚持质量兴农、品牌强农，构建现代农业产业体系、生产体系、经营体系，推动乡村产业振兴。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05218" y="968134"/>
            <a:ext cx="3762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重点任务</a:t>
            </a:r>
            <a:r>
              <a:rPr lang="en-US" altLang="zh-CN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乡村振兴战略重点任务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9390" y="2278000"/>
            <a:ext cx="1032520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 smtClean="0">
                <a:cs typeface="+mn-ea"/>
                <a:sym typeface="+mn-lt"/>
              </a:rPr>
              <a:t>    以</a:t>
            </a:r>
            <a:r>
              <a:rPr lang="zh-CN" altLang="en-US" sz="4400" dirty="0">
                <a:cs typeface="+mn-ea"/>
                <a:sym typeface="+mn-lt"/>
              </a:rPr>
              <a:t>践行绿水青山就是金山银山的理念为遵循，促进乡村生态宜居。统筹山水林田湖草系统治理，加快转变生产生活方式，推动乡村生态振兴。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05218" y="968134"/>
            <a:ext cx="3762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重点任务</a:t>
            </a:r>
            <a:r>
              <a:rPr lang="en-US" altLang="zh-CN" sz="6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2</a:t>
            </a:r>
            <a:endParaRPr lang="en-US" altLang="zh-CN" sz="6000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38364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乡村振兴战略重点任务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9390" y="2123890"/>
            <a:ext cx="103252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cs typeface="+mn-ea"/>
                <a:sym typeface="+mn-lt"/>
              </a:rPr>
              <a:t>    以</a:t>
            </a:r>
            <a:r>
              <a:rPr lang="zh-CN" altLang="en-US" sz="4400" dirty="0">
                <a:cs typeface="+mn-ea"/>
                <a:sym typeface="+mn-lt"/>
              </a:rPr>
              <a:t>社会主义核心价值观为引领，促进乡村乡风文明。传承发展乡村优秀传统文化，培育文明乡风、良好家风、淳朴民风，建设邻里守望、诚信重礼、勤俭节约的文明乡村，推动乡村文化振兴。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05218" y="793476"/>
            <a:ext cx="3762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重点任务</a:t>
            </a:r>
            <a:r>
              <a:rPr lang="en-US" altLang="zh-CN" sz="6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3</a:t>
            </a:r>
            <a:endParaRPr lang="en-US" altLang="zh-CN" sz="6000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乡村振兴战略重点任务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9390" y="1928684"/>
            <a:ext cx="1032520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cs typeface="+mn-ea"/>
                <a:sym typeface="+mn-lt"/>
              </a:rPr>
              <a:t> </a:t>
            </a:r>
            <a:r>
              <a:rPr lang="zh-CN" altLang="en-US" sz="3600" dirty="0" smtClean="0">
                <a:cs typeface="+mn-ea"/>
                <a:sym typeface="+mn-lt"/>
              </a:rPr>
              <a:t>   以</a:t>
            </a:r>
            <a:r>
              <a:rPr lang="zh-CN" altLang="en-US" sz="3600" dirty="0">
                <a:cs typeface="+mn-ea"/>
                <a:sym typeface="+mn-lt"/>
              </a:rPr>
              <a:t>构建农村基层党组织为核心、自治法治德治“三治结合”的现代乡村社会治理体系为重点，促进乡村治理有效。把夯实基层基础作为固本之策，建立健全党委领导、政府负责、社会协同、公众参与、法治保障的现代乡村社会治理体制，推动乡村组织振兴，打造充满活力、和谐有序的善治乡村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05218" y="875668"/>
            <a:ext cx="3762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重点任务</a:t>
            </a:r>
            <a:r>
              <a:rPr lang="en-US" altLang="zh-CN" sz="60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4</a:t>
            </a:r>
            <a:endParaRPr lang="en-US" altLang="zh-CN" sz="6000" dirty="0" smtClean="0">
              <a:solidFill>
                <a:srgbClr val="C0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乡村振兴战略重点任务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9390" y="2154712"/>
            <a:ext cx="10325206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400" dirty="0">
                <a:cs typeface="+mn-ea"/>
                <a:sym typeface="+mn-lt"/>
              </a:rPr>
              <a:t> </a:t>
            </a:r>
            <a:r>
              <a:rPr lang="zh-CN" altLang="en-US" sz="4400" dirty="0" smtClean="0">
                <a:cs typeface="+mn-ea"/>
                <a:sym typeface="+mn-lt"/>
              </a:rPr>
              <a:t>   以</a:t>
            </a:r>
            <a:r>
              <a:rPr lang="zh-CN" altLang="en-US" sz="4400" dirty="0">
                <a:cs typeface="+mn-ea"/>
                <a:sym typeface="+mn-lt"/>
              </a:rPr>
              <a:t>确保实现全面小康为目标，促进乡村生活富裕。加快补齐农村民生短板，让农民群众有更多实实在在的获得感、幸福感、安全感。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205218" y="875668"/>
            <a:ext cx="37625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重点任务</a:t>
            </a:r>
            <a:r>
              <a:rPr lang="en-US" altLang="zh-CN" sz="60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0641" y="1357224"/>
            <a:ext cx="226215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第五章</a:t>
            </a:r>
            <a:endParaRPr lang="en-US" altLang="zh-CN" sz="5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16785" y="2408791"/>
            <a:ext cx="103412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66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乡村振兴</a:t>
            </a:r>
            <a:r>
              <a:rPr lang="zh-CN" altLang="en-US" sz="6600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战略规划</a:t>
            </a:r>
            <a:r>
              <a:rPr lang="zh-CN" altLang="en-US" sz="66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具体要求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4637069" y="3912422"/>
            <a:ext cx="551556" cy="4902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230277" y="3912422"/>
            <a:ext cx="551556" cy="49027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823485" y="3912422"/>
            <a:ext cx="551556" cy="49027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6416693" y="3912422"/>
            <a:ext cx="551556" cy="490272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7009899" y="3912422"/>
            <a:ext cx="551556" cy="49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561724" cy="794374"/>
            <a:chOff x="296722" y="1054974"/>
            <a:chExt cx="4561724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1" y="1158067"/>
              <a:ext cx="4457755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743689" y="1277778"/>
              <a:ext cx="38779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乡村振兴战略规划具体要求</a:t>
              </a:r>
            </a:p>
          </p:txBody>
        </p:sp>
      </p:grpSp>
      <p:sp>
        <p:nvSpPr>
          <p:cNvPr id="13" name="五角星 12"/>
          <p:cNvSpPr/>
          <p:nvPr/>
        </p:nvSpPr>
        <p:spPr>
          <a:xfrm>
            <a:off x="5013325" y="2421323"/>
            <a:ext cx="2165350" cy="2165350"/>
          </a:xfrm>
          <a:prstGeom prst="star5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486648" y="3037273"/>
            <a:ext cx="1218704" cy="1218704"/>
            <a:chOff x="3962648" y="2819400"/>
            <a:chExt cx="1218704" cy="1218704"/>
          </a:xfrm>
        </p:grpSpPr>
        <p:grpSp>
          <p:nvGrpSpPr>
            <p:cNvPr id="15" name="组合 14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9" name="同心圆 1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392113" y="760413"/>
                <a:ext cx="3825873" cy="38258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Box 55"/>
            <p:cNvSpPr txBox="1"/>
            <p:nvPr/>
          </p:nvSpPr>
          <p:spPr>
            <a:xfrm>
              <a:off x="4136886" y="3043854"/>
              <a:ext cx="87716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400" spc="300" dirty="0" smtClean="0">
                  <a:solidFill>
                    <a:srgbClr val="C00000"/>
                  </a:solidFill>
                  <a:cs typeface="+mn-ea"/>
                  <a:sym typeface="+mn-lt"/>
                </a:rPr>
                <a:t>具体</a:t>
              </a:r>
              <a:endParaRPr lang="en-US" altLang="zh-CN" sz="2400" spc="300" dirty="0" smtClean="0">
                <a:solidFill>
                  <a:srgbClr val="C00000"/>
                </a:solidFill>
                <a:cs typeface="+mn-ea"/>
                <a:sym typeface="+mn-lt"/>
              </a:endParaRPr>
            </a:p>
            <a:p>
              <a:pPr algn="ctr"/>
              <a:r>
                <a:rPr lang="zh-CN" altLang="en-US" sz="2400" spc="300" dirty="0" smtClean="0">
                  <a:solidFill>
                    <a:srgbClr val="C00000"/>
                  </a:solidFill>
                  <a:cs typeface="+mn-ea"/>
                  <a:sym typeface="+mn-lt"/>
                </a:rPr>
                <a:t>要求</a:t>
              </a:r>
              <a:endParaRPr lang="zh-CN" altLang="en-US" sz="2400" spc="300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0931" y="1904859"/>
            <a:ext cx="710139" cy="710139"/>
            <a:chOff x="5740931" y="1904859"/>
            <a:chExt cx="710139" cy="710139"/>
          </a:xfrm>
        </p:grpSpPr>
        <p:sp>
          <p:nvSpPr>
            <p:cNvPr id="22" name="椭圆 21"/>
            <p:cNvSpPr/>
            <p:nvPr/>
          </p:nvSpPr>
          <p:spPr>
            <a:xfrm>
              <a:off x="5740931" y="1904859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5"/>
            <p:cNvSpPr txBox="1"/>
            <p:nvPr/>
          </p:nvSpPr>
          <p:spPr>
            <a:xfrm>
              <a:off x="5865810" y="1957543"/>
              <a:ext cx="460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300" dirty="0" smtClean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  <a:endParaRPr lang="zh-CN" altLang="en-US" sz="3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985530" y="2901809"/>
            <a:ext cx="710139" cy="710139"/>
            <a:chOff x="6985530" y="2901809"/>
            <a:chExt cx="710139" cy="710139"/>
          </a:xfrm>
        </p:grpSpPr>
        <p:sp>
          <p:nvSpPr>
            <p:cNvPr id="23" name="椭圆 22"/>
            <p:cNvSpPr/>
            <p:nvPr/>
          </p:nvSpPr>
          <p:spPr>
            <a:xfrm>
              <a:off x="6985530" y="2901809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Box 55"/>
            <p:cNvSpPr txBox="1"/>
            <p:nvPr/>
          </p:nvSpPr>
          <p:spPr>
            <a:xfrm>
              <a:off x="7141869" y="2939771"/>
              <a:ext cx="460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  <a:endParaRPr lang="zh-CN" altLang="en-US" sz="3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3936" y="4344877"/>
            <a:ext cx="710139" cy="710139"/>
            <a:chOff x="6493936" y="4344877"/>
            <a:chExt cx="710139" cy="710139"/>
          </a:xfrm>
        </p:grpSpPr>
        <p:sp>
          <p:nvSpPr>
            <p:cNvPr id="24" name="椭圆 23"/>
            <p:cNvSpPr/>
            <p:nvPr/>
          </p:nvSpPr>
          <p:spPr>
            <a:xfrm>
              <a:off x="6493936" y="4344877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55"/>
            <p:cNvSpPr txBox="1"/>
            <p:nvPr/>
          </p:nvSpPr>
          <p:spPr>
            <a:xfrm>
              <a:off x="6629088" y="4400715"/>
              <a:ext cx="460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  <a:endParaRPr lang="zh-CN" altLang="en-US" sz="3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000579" y="4332177"/>
            <a:ext cx="710139" cy="710139"/>
            <a:chOff x="5000579" y="4332177"/>
            <a:chExt cx="710139" cy="710139"/>
          </a:xfrm>
        </p:grpSpPr>
        <p:sp>
          <p:nvSpPr>
            <p:cNvPr id="25" name="椭圆 24"/>
            <p:cNvSpPr/>
            <p:nvPr/>
          </p:nvSpPr>
          <p:spPr>
            <a:xfrm>
              <a:off x="5000579" y="4332177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5"/>
            <p:cNvSpPr txBox="1"/>
            <p:nvPr/>
          </p:nvSpPr>
          <p:spPr>
            <a:xfrm>
              <a:off x="5125049" y="4392834"/>
              <a:ext cx="460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  <a:endParaRPr lang="zh-CN" altLang="en-US" sz="3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10578" y="2901809"/>
            <a:ext cx="710139" cy="710139"/>
            <a:chOff x="4510578" y="2901809"/>
            <a:chExt cx="710139" cy="710139"/>
          </a:xfrm>
        </p:grpSpPr>
        <p:sp>
          <p:nvSpPr>
            <p:cNvPr id="21" name="椭圆 20"/>
            <p:cNvSpPr/>
            <p:nvPr/>
          </p:nvSpPr>
          <p:spPr>
            <a:xfrm>
              <a:off x="4510578" y="2901809"/>
              <a:ext cx="710139" cy="710139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55"/>
            <p:cNvSpPr txBox="1"/>
            <p:nvPr/>
          </p:nvSpPr>
          <p:spPr>
            <a:xfrm>
              <a:off x="4632569" y="2961361"/>
              <a:ext cx="4603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pc="300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  <a:endParaRPr lang="zh-CN" altLang="en-US" sz="3200" spc="3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74878" y="986778"/>
            <a:ext cx="5021695" cy="914422"/>
            <a:chOff x="3574878" y="986778"/>
            <a:chExt cx="5021695" cy="914422"/>
          </a:xfrm>
        </p:grpSpPr>
        <p:sp>
          <p:nvSpPr>
            <p:cNvPr id="26" name="TextBox 78"/>
            <p:cNvSpPr txBox="1"/>
            <p:nvPr/>
          </p:nvSpPr>
          <p:spPr>
            <a:xfrm>
              <a:off x="5314143" y="98677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cs typeface="+mn-ea"/>
                  <a:sym typeface="+mn-lt"/>
                </a:rPr>
                <a:t>坚持党的领导</a:t>
              </a:r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574878" y="1291802"/>
              <a:ext cx="5021695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落实党政一把手是第一责任人、五级书记抓乡村振兴的工作要求，让乡村振兴成为全党全社会的共同行动。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663566" y="2457778"/>
            <a:ext cx="2606571" cy="1457137"/>
            <a:chOff x="7663566" y="2457778"/>
            <a:chExt cx="2606571" cy="1457137"/>
          </a:xfrm>
        </p:grpSpPr>
        <p:sp>
          <p:nvSpPr>
            <p:cNvPr id="27" name="TextBox 79"/>
            <p:cNvSpPr txBox="1"/>
            <p:nvPr/>
          </p:nvSpPr>
          <p:spPr>
            <a:xfrm>
              <a:off x="7724428" y="2457778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cs typeface="+mn-ea"/>
                  <a:sym typeface="+mn-lt"/>
                </a:rPr>
                <a:t>尊重农民意愿</a:t>
              </a:r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63566" y="2788453"/>
              <a:ext cx="2606571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切实发挥农民主体作用，避免代替农民选择，形成全体人民群策群力、共建共享的乡村振兴局面。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204816" y="4333344"/>
            <a:ext cx="2606571" cy="1437243"/>
            <a:chOff x="7204816" y="4333344"/>
            <a:chExt cx="2606571" cy="1437243"/>
          </a:xfrm>
        </p:grpSpPr>
        <p:sp>
          <p:nvSpPr>
            <p:cNvPr id="28" name="TextBox 80"/>
            <p:cNvSpPr txBox="1"/>
            <p:nvPr/>
          </p:nvSpPr>
          <p:spPr>
            <a:xfrm>
              <a:off x="7207573" y="433334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cs typeface="+mn-ea"/>
                  <a:sym typeface="+mn-lt"/>
                </a:rPr>
                <a:t>强化规划引导</a:t>
              </a:r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204816" y="4644125"/>
              <a:ext cx="2606571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抓紧编制地方规划和专项规划或方案，推动形成城乡融合、区域一体、多规合一的乡村振兴战略规划体系。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930548" y="4327352"/>
            <a:ext cx="3037617" cy="1451097"/>
            <a:chOff x="1930548" y="4327352"/>
            <a:chExt cx="3037617" cy="1451097"/>
          </a:xfrm>
        </p:grpSpPr>
        <p:sp>
          <p:nvSpPr>
            <p:cNvPr id="30" name="TextBox 82"/>
            <p:cNvSpPr txBox="1"/>
            <p:nvPr/>
          </p:nvSpPr>
          <p:spPr>
            <a:xfrm>
              <a:off x="3398505" y="4327352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srgbClr val="C00000"/>
                  </a:solidFill>
                  <a:cs typeface="+mn-ea"/>
                  <a:sym typeface="+mn-lt"/>
                </a:rPr>
                <a:t>注重分类施策</a:t>
              </a:r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930548" y="4651987"/>
              <a:ext cx="3029233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顺应村庄发展规律和演变趋势，按照集聚提升、融入城镇、特色保护、搬迁撤并的思路，分类推进，打造各具特色的现代版“富春山居图”。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1068512" y="2436026"/>
            <a:ext cx="3416354" cy="1451231"/>
            <a:chOff x="1068512" y="2436026"/>
            <a:chExt cx="3416354" cy="1451231"/>
          </a:xfrm>
        </p:grpSpPr>
        <p:sp>
          <p:nvSpPr>
            <p:cNvPr id="29" name="TextBox 81"/>
            <p:cNvSpPr txBox="1"/>
            <p:nvPr/>
          </p:nvSpPr>
          <p:spPr>
            <a:xfrm>
              <a:off x="2915206" y="243602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cs typeface="+mn-ea"/>
                  <a:sym typeface="+mn-lt"/>
                </a:rPr>
                <a:t>把握</a:t>
              </a:r>
              <a:r>
                <a:rPr lang="zh-CN" altLang="en-US" dirty="0" smtClean="0">
                  <a:solidFill>
                    <a:srgbClr val="C00000"/>
                  </a:solidFill>
                  <a:cs typeface="+mn-ea"/>
                  <a:sym typeface="+mn-lt"/>
                </a:rPr>
                <a:t>节奏力度</a:t>
              </a:r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1068512" y="2760795"/>
              <a:ext cx="3412021" cy="11264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坚持稳中求进工作总基调，谋定而后动，避免一哄而上、急于求成、层层加码，避免过度举债搞建设，避免搞强迫命令一刀切、搞形象工程堆盆景。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06142" y="1249909"/>
            <a:ext cx="1107996" cy="230832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7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目</a:t>
            </a:r>
            <a:endParaRPr lang="en-US" altLang="zh-CN" sz="72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algn="ctr"/>
            <a:r>
              <a:rPr lang="zh-CN" altLang="en-US" sz="72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录</a:t>
            </a:r>
            <a:endParaRPr lang="en-US" altLang="zh-CN" sz="7200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391883" y="1076250"/>
            <a:ext cx="5814281" cy="987040"/>
            <a:chOff x="3540462" y="1401265"/>
            <a:chExt cx="5814281" cy="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" t="18274" r="64943" b="72137"/>
            <a:stretch>
              <a:fillRect/>
            </a:stretch>
          </p:blipFill>
          <p:spPr>
            <a:xfrm>
              <a:off x="3540462" y="1401265"/>
              <a:ext cx="5814281" cy="98704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5118192" y="1592079"/>
              <a:ext cx="305724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乡村振兴战略概念</a:t>
              </a:r>
              <a:endParaRPr lang="zh-CN" altLang="en-US" sz="28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391883" y="1857942"/>
            <a:ext cx="5814281" cy="987040"/>
            <a:chOff x="3540462" y="1401265"/>
            <a:chExt cx="5814281" cy="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" t="18274" r="64943" b="72137"/>
            <a:stretch>
              <a:fillRect/>
            </a:stretch>
          </p:blipFill>
          <p:spPr>
            <a:xfrm>
              <a:off x="3540462" y="1401265"/>
              <a:ext cx="5814281" cy="987040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759117" y="1592079"/>
              <a:ext cx="3775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当前乡村发展态势研判</a:t>
              </a:r>
              <a:endParaRPr lang="zh-CN" altLang="en-US" sz="28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391883" y="2639634"/>
            <a:ext cx="5814281" cy="987040"/>
            <a:chOff x="3540462" y="1401265"/>
            <a:chExt cx="5814281" cy="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图片 1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" t="18274" r="64943" b="72137"/>
            <a:stretch>
              <a:fillRect/>
            </a:stretch>
          </p:blipFill>
          <p:spPr>
            <a:xfrm>
              <a:off x="3540462" y="1401265"/>
              <a:ext cx="5814281" cy="987040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4938654" y="1592079"/>
              <a:ext cx="3416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乡村振兴战略新格局</a:t>
              </a:r>
              <a:endParaRPr lang="zh-CN" altLang="en-US" sz="28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391883" y="3421326"/>
            <a:ext cx="5814281" cy="987040"/>
            <a:chOff x="3540462" y="1401265"/>
            <a:chExt cx="5814281" cy="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" t="18274" r="64943" b="72137"/>
            <a:stretch>
              <a:fillRect/>
            </a:stretch>
          </p:blipFill>
          <p:spPr>
            <a:xfrm>
              <a:off x="3540462" y="1401265"/>
              <a:ext cx="5814281" cy="987040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4759118" y="1592079"/>
              <a:ext cx="37753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</a:t>
              </a:r>
              <a:r>
                <a:rPr lang="zh-CN" altLang="en-US" sz="28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战略重点任务</a:t>
              </a:r>
              <a:endParaRPr lang="zh-CN" altLang="en-US" sz="28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391883" y="4203018"/>
            <a:ext cx="5814281" cy="987040"/>
            <a:chOff x="3540462" y="1401265"/>
            <a:chExt cx="5814281" cy="9870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7" t="18274" r="64943" b="72137"/>
            <a:stretch>
              <a:fillRect/>
            </a:stretch>
          </p:blipFill>
          <p:spPr>
            <a:xfrm>
              <a:off x="3540462" y="1401265"/>
              <a:ext cx="5814281" cy="987040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4400046" y="1592079"/>
              <a:ext cx="44935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8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</a:t>
              </a:r>
              <a:r>
                <a:rPr lang="zh-CN" altLang="en-US" sz="28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战略规划具体要求</a:t>
              </a:r>
              <a:endParaRPr lang="zh-CN" altLang="en-US" sz="28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3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nodeType="withEffect" p14:presetBounceEnd="5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 p14:presetBounceEnd="5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 p14:presetBounceEnd="54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3" presetClass="entr" presetSubtype="3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2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0640" y="1357224"/>
            <a:ext cx="226215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第一章</a:t>
            </a:r>
            <a:endParaRPr lang="en-US" altLang="zh-CN" sz="5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301779" y="2408791"/>
            <a:ext cx="75713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乡村振兴战略概念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823485" y="3912422"/>
            <a:ext cx="551556" cy="49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277050" y="1277778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乡村振兴战略概念</a:t>
              </a:r>
              <a:endParaRPr lang="zh-CN" altLang="en-US" sz="24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218077" y="1358590"/>
            <a:ext cx="9735298" cy="4173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rgbClr val="C00000"/>
                </a:solidFill>
                <a:cs typeface="+mn-ea"/>
                <a:sym typeface="+mn-lt"/>
              </a:rPr>
              <a:t>乡村振兴战略</a:t>
            </a:r>
            <a:r>
              <a:rPr lang="zh-CN" altLang="en-US" sz="4000" dirty="0">
                <a:cs typeface="+mn-ea"/>
                <a:sym typeface="+mn-lt"/>
              </a:rPr>
              <a:t>是习近平同志2017年10月18日在党的十九大报告中提出的战略。十九大报告指出，农业农村农民问题是关系国计民生的</a:t>
            </a:r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根本性问题</a:t>
            </a:r>
            <a:r>
              <a:rPr lang="zh-CN" altLang="en-US" sz="4000" dirty="0">
                <a:cs typeface="+mn-ea"/>
                <a:sym typeface="+mn-lt"/>
              </a:rPr>
              <a:t>，必须始终把解决好“三农”问题作为全党工作的</a:t>
            </a:r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重中之</a:t>
            </a:r>
            <a:r>
              <a:rPr lang="zh-CN" altLang="en-US" sz="4000" dirty="0" smtClean="0">
                <a:solidFill>
                  <a:srgbClr val="C00000"/>
                </a:solidFill>
                <a:cs typeface="+mn-ea"/>
                <a:sym typeface="+mn-lt"/>
              </a:rPr>
              <a:t>重</a:t>
            </a:r>
            <a:endParaRPr lang="zh-CN" altLang="en-US" sz="4000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277050" y="1277778"/>
              <a:ext cx="264687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 smtClean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乡村振兴战略概念</a:t>
              </a:r>
              <a:endParaRPr lang="zh-CN" altLang="en-US" sz="2400" dirty="0">
                <a:gradFill flip="none" rotWithShape="1">
                  <a:gsLst>
                    <a:gs pos="0">
                      <a:srgbClr val="FFFF00"/>
                    </a:gs>
                    <a:gs pos="50000">
                      <a:srgbClr val="FFC000"/>
                    </a:gs>
                    <a:gs pos="100000">
                      <a:srgbClr val="FFFF00"/>
                    </a:gs>
                  </a:gsLst>
                  <a:lin ang="5400000" scaled="1"/>
                  <a:tileRect/>
                </a:gradFill>
                <a:cs typeface="+mn-ea"/>
                <a:sym typeface="+mn-lt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933397" y="1513569"/>
            <a:ext cx="1032520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300" dirty="0" smtClean="0">
                <a:cs typeface="+mn-ea"/>
                <a:sym typeface="+mn-lt"/>
              </a:rPr>
              <a:t>  2018年1月2日</a:t>
            </a:r>
            <a:r>
              <a:rPr lang="zh-CN" altLang="en-US" sz="3300" dirty="0">
                <a:cs typeface="+mn-ea"/>
                <a:sym typeface="+mn-lt"/>
              </a:rPr>
              <a:t>，国务院公布了2018年中央一号文件，即</a:t>
            </a:r>
            <a:r>
              <a:rPr lang="zh-CN" altLang="en-US" sz="3300" dirty="0">
                <a:solidFill>
                  <a:srgbClr val="C00000"/>
                </a:solidFill>
                <a:cs typeface="+mn-ea"/>
                <a:sym typeface="+mn-lt"/>
              </a:rPr>
              <a:t>《中共中央国务院关于实施乡村振兴战略的意见》</a:t>
            </a:r>
            <a:r>
              <a:rPr lang="zh-CN" altLang="en-US" sz="3300" dirty="0">
                <a:cs typeface="+mn-ea"/>
                <a:sym typeface="+mn-lt"/>
              </a:rPr>
              <a:t>。2018年3月5日，国务院总理李克强在《政府工作报告》中讲到，大力实施乡村振兴战略。2018年5月31日，中共中央政治局召开会议，审议《国家乡村振兴战略规划（2018-2022年）》。2018年9月，中共中央、国务院印发了《乡村振兴战略规划（2018－2022年）》，并发出通知，要求各地区各部门结合实际认真贯彻落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42"/>
          <a:stretch>
            <a:fillRect/>
          </a:stretch>
        </p:blipFill>
        <p:spPr>
          <a:xfrm>
            <a:off x="0" y="3164440"/>
            <a:ext cx="12192000" cy="369323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60638" y="1357224"/>
            <a:ext cx="226215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第</a:t>
            </a:r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二</a:t>
            </a:r>
            <a:r>
              <a:rPr lang="zh-CN" altLang="en-US" sz="5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章</a:t>
            </a:r>
            <a:endParaRPr lang="en-US" altLang="zh-CN" sz="5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78449" y="2408791"/>
            <a:ext cx="94179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7200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cs typeface="+mn-ea"/>
                <a:sym typeface="+mn-lt"/>
              </a:rPr>
              <a:t>当前乡村发展态势研判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5520644" y="3912422"/>
            <a:ext cx="551556" cy="4902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26455" r="78334" b="63957"/>
          <a:stretch>
            <a:fillRect/>
          </a:stretch>
        </p:blipFill>
        <p:spPr>
          <a:xfrm>
            <a:off x="6113852" y="3912422"/>
            <a:ext cx="551556" cy="49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当前乡村发展态势研判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3916681" y="783764"/>
            <a:ext cx="4339650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乡村问题的主要表现</a:t>
            </a:r>
            <a:endParaRPr lang="en-US" altLang="zh-CN" sz="36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305098" y="1884953"/>
            <a:ext cx="4493809" cy="1292578"/>
            <a:chOff x="1305098" y="1884953"/>
            <a:chExt cx="4493809" cy="1292578"/>
          </a:xfrm>
        </p:grpSpPr>
        <p:sp>
          <p:nvSpPr>
            <p:cNvPr id="81" name="矩形 10"/>
            <p:cNvSpPr>
              <a:spLocks noChangeAspect="1"/>
            </p:cNvSpPr>
            <p:nvPr/>
          </p:nvSpPr>
          <p:spPr>
            <a:xfrm>
              <a:off x="1305098" y="1884953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4" name="矩形 10"/>
            <p:cNvSpPr>
              <a:spLocks noChangeAspect="1"/>
            </p:cNvSpPr>
            <p:nvPr/>
          </p:nvSpPr>
          <p:spPr>
            <a:xfrm>
              <a:off x="1394829" y="1885929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1332586" y="1915651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1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2" name="TextBox 26"/>
            <p:cNvSpPr txBox="1"/>
            <p:nvPr/>
          </p:nvSpPr>
          <p:spPr bwMode="auto">
            <a:xfrm>
              <a:off x="2136629" y="1977202"/>
              <a:ext cx="366227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农产品阶段性供过于求和供给不足并存，农村一二三产业融合发展深度不够，农业供给质量和效益亟待提高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05098" y="3381700"/>
            <a:ext cx="4493809" cy="781876"/>
            <a:chOff x="1305098" y="3381700"/>
            <a:chExt cx="4493809" cy="781876"/>
          </a:xfrm>
        </p:grpSpPr>
        <p:sp>
          <p:nvSpPr>
            <p:cNvPr id="82" name="矩形 10"/>
            <p:cNvSpPr>
              <a:spLocks noChangeAspect="1"/>
            </p:cNvSpPr>
            <p:nvPr/>
          </p:nvSpPr>
          <p:spPr>
            <a:xfrm>
              <a:off x="1305098" y="3381700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7" name="矩形 10"/>
            <p:cNvSpPr>
              <a:spLocks noChangeAspect="1"/>
            </p:cNvSpPr>
            <p:nvPr/>
          </p:nvSpPr>
          <p:spPr>
            <a:xfrm>
              <a:off x="1396110" y="3382681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1338531" y="3391361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2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3" name="TextBox 26"/>
            <p:cNvSpPr txBox="1"/>
            <p:nvPr/>
          </p:nvSpPr>
          <p:spPr bwMode="auto">
            <a:xfrm>
              <a:off x="2136629" y="3503584"/>
              <a:ext cx="36622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农民适应生产力发展和市场竞争的能力不足，农村人才匮乏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73822" y="4793665"/>
            <a:ext cx="4574995" cy="923330"/>
            <a:chOff x="1273822" y="4793665"/>
            <a:chExt cx="4574995" cy="923330"/>
          </a:xfrm>
        </p:grpSpPr>
        <p:sp>
          <p:nvSpPr>
            <p:cNvPr id="83" name="矩形 10"/>
            <p:cNvSpPr>
              <a:spLocks noChangeAspect="1"/>
            </p:cNvSpPr>
            <p:nvPr/>
          </p:nvSpPr>
          <p:spPr>
            <a:xfrm>
              <a:off x="1273822" y="4855336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0" name="矩形 10"/>
            <p:cNvSpPr>
              <a:spLocks noChangeAspect="1"/>
            </p:cNvSpPr>
            <p:nvPr/>
          </p:nvSpPr>
          <p:spPr>
            <a:xfrm>
              <a:off x="1363542" y="4856319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1" name="文本框 100"/>
            <p:cNvSpPr txBox="1"/>
            <p:nvPr/>
          </p:nvSpPr>
          <p:spPr>
            <a:xfrm>
              <a:off x="1301308" y="4876493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 smtClean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3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04" name="TextBox 26"/>
            <p:cNvSpPr txBox="1"/>
            <p:nvPr/>
          </p:nvSpPr>
          <p:spPr bwMode="auto">
            <a:xfrm>
              <a:off x="2186539" y="4793665"/>
              <a:ext cx="36622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农村基础设施建设仍然滞后，农村环境和生态问题比较突出，乡村发展整体水平亟待提升</a:t>
              </a: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487457" y="1884953"/>
            <a:ext cx="4493809" cy="1015579"/>
            <a:chOff x="6487457" y="1884953"/>
            <a:chExt cx="4493809" cy="1015579"/>
          </a:xfrm>
        </p:grpSpPr>
        <p:sp>
          <p:nvSpPr>
            <p:cNvPr id="105" name="矩形 10"/>
            <p:cNvSpPr>
              <a:spLocks noChangeAspect="1"/>
            </p:cNvSpPr>
            <p:nvPr/>
          </p:nvSpPr>
          <p:spPr>
            <a:xfrm>
              <a:off x="6487457" y="1884953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09" name="矩形 10"/>
            <p:cNvSpPr>
              <a:spLocks noChangeAspect="1"/>
            </p:cNvSpPr>
            <p:nvPr/>
          </p:nvSpPr>
          <p:spPr>
            <a:xfrm>
              <a:off x="6577188" y="1885929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6514945" y="1915651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4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7" name="TextBox 26"/>
            <p:cNvSpPr txBox="1"/>
            <p:nvPr/>
          </p:nvSpPr>
          <p:spPr bwMode="auto">
            <a:xfrm>
              <a:off x="7318988" y="1977202"/>
              <a:ext cx="36622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农村民生领域欠账较多，城乡基本公共服务和收入水平差距仍然较大，脱贫攻坚任务依然艰巨</a:t>
              </a: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487457" y="3381700"/>
            <a:ext cx="4493809" cy="1045214"/>
            <a:chOff x="6487457" y="3381700"/>
            <a:chExt cx="4493809" cy="1045214"/>
          </a:xfrm>
        </p:grpSpPr>
        <p:sp>
          <p:nvSpPr>
            <p:cNvPr id="106" name="矩形 10"/>
            <p:cNvSpPr>
              <a:spLocks noChangeAspect="1"/>
            </p:cNvSpPr>
            <p:nvPr/>
          </p:nvSpPr>
          <p:spPr>
            <a:xfrm>
              <a:off x="6487457" y="3381700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2" name="矩形 10"/>
            <p:cNvSpPr>
              <a:spLocks noChangeAspect="1"/>
            </p:cNvSpPr>
            <p:nvPr/>
          </p:nvSpPr>
          <p:spPr>
            <a:xfrm>
              <a:off x="6578469" y="3382681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文本框 112"/>
            <p:cNvSpPr txBox="1"/>
            <p:nvPr/>
          </p:nvSpPr>
          <p:spPr>
            <a:xfrm>
              <a:off x="6520890" y="3391361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5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8" name="TextBox 26"/>
            <p:cNvSpPr txBox="1"/>
            <p:nvPr/>
          </p:nvSpPr>
          <p:spPr bwMode="auto">
            <a:xfrm>
              <a:off x="7318988" y="3503584"/>
              <a:ext cx="366227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国家支农体系相对薄弱，农村金融改革任务繁重，城乡之间要素合理流动机制亟待健全</a:t>
              </a:r>
            </a:p>
          </p:txBody>
        </p:sp>
      </p:grpSp>
      <p:grpSp>
        <p:nvGrpSpPr>
          <p:cNvPr id="122" name="组合 121"/>
          <p:cNvGrpSpPr/>
          <p:nvPr/>
        </p:nvGrpSpPr>
        <p:grpSpPr>
          <a:xfrm>
            <a:off x="6498512" y="4793665"/>
            <a:ext cx="4532664" cy="867968"/>
            <a:chOff x="6498512" y="4793665"/>
            <a:chExt cx="4532664" cy="867968"/>
          </a:xfrm>
        </p:grpSpPr>
        <p:sp>
          <p:nvSpPr>
            <p:cNvPr id="107" name="矩形 10"/>
            <p:cNvSpPr>
              <a:spLocks noChangeAspect="1"/>
            </p:cNvSpPr>
            <p:nvPr/>
          </p:nvSpPr>
          <p:spPr>
            <a:xfrm>
              <a:off x="6498512" y="4880737"/>
              <a:ext cx="716887" cy="780896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>
              <a:gsLst>
                <a:gs pos="0">
                  <a:srgbClr val="E30613"/>
                </a:gs>
                <a:gs pos="100000">
                  <a:srgbClr val="81040B"/>
                </a:gs>
              </a:gsLst>
              <a:lin ang="3600000" scaled="0"/>
            </a:gra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15" name="矩形 10"/>
            <p:cNvSpPr>
              <a:spLocks noChangeAspect="1"/>
            </p:cNvSpPr>
            <p:nvPr/>
          </p:nvSpPr>
          <p:spPr>
            <a:xfrm>
              <a:off x="6583124" y="4873253"/>
              <a:ext cx="716290" cy="780895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6520890" y="4893427"/>
              <a:ext cx="8068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gradFill>
                    <a:gsLst>
                      <a:gs pos="0">
                        <a:srgbClr val="E30613"/>
                      </a:gs>
                      <a:gs pos="100000">
                        <a:srgbClr val="81040B"/>
                      </a:gs>
                    </a:gsLst>
                    <a:lin ang="3600000" scaled="0"/>
                  </a:gradFill>
                  <a:cs typeface="+mn-ea"/>
                  <a:sym typeface="+mn-lt"/>
                </a:rPr>
                <a:t>6</a:t>
              </a:r>
              <a:endParaRPr lang="zh-CN" altLang="en-US" sz="4000" dirty="0">
                <a:gradFill>
                  <a:gsLst>
                    <a:gs pos="0">
                      <a:srgbClr val="E30613"/>
                    </a:gs>
                    <a:gs pos="100000">
                      <a:srgbClr val="81040B"/>
                    </a:gs>
                  </a:gsLst>
                  <a:lin ang="3600000" scaled="0"/>
                </a:gradFill>
                <a:cs typeface="+mn-ea"/>
                <a:sym typeface="+mn-lt"/>
              </a:endParaRPr>
            </a:p>
          </p:txBody>
        </p:sp>
        <p:sp>
          <p:nvSpPr>
            <p:cNvPr id="119" name="TextBox 26"/>
            <p:cNvSpPr txBox="1"/>
            <p:nvPr/>
          </p:nvSpPr>
          <p:spPr bwMode="auto">
            <a:xfrm>
              <a:off x="7368898" y="4793665"/>
              <a:ext cx="36622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95000"/>
                      <a:lumOff val="5000"/>
                    </a:prstClr>
                  </a:solidFill>
                  <a:cs typeface="+mn-ea"/>
                  <a:sym typeface="+mn-lt"/>
                </a:rPr>
                <a:t>农村基层基础工作存在薄弱环节，乡村治理体系和治理能力亟待强化。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77778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当前乡村发展态势研判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3397" y="1616314"/>
            <a:ext cx="10325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dirty="0">
                <a:cs typeface="+mn-ea"/>
                <a:sym typeface="+mn-lt"/>
              </a:rPr>
              <a:t>全球经济复苏态势有望延续，我国统筹利用国内国际两个市场两种资源的空间将进一步拓展，但外部环境发生明显变化，国际农产品贸易不稳定性不确定性仍然突出，提高我国农业竞争力、确保国家粮食安全、妥善应对国际市场风险任务紧迫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655" y="834566"/>
            <a:ext cx="24416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国际环境</a:t>
            </a:r>
            <a:endParaRPr lang="en-US" altLang="zh-CN" sz="4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6"/>
            <a:ext cx="12192000" cy="685735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74"/>
          <a:stretch>
            <a:fillRect/>
          </a:stretch>
        </p:blipFill>
        <p:spPr>
          <a:xfrm>
            <a:off x="0" y="0"/>
            <a:ext cx="12200238" cy="61114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77403" y="316787"/>
            <a:ext cx="11620071" cy="6238125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8707" y="428092"/>
            <a:ext cx="11385477" cy="598951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51370" y="-28785"/>
            <a:ext cx="4285552" cy="794374"/>
            <a:chOff x="296722" y="1054974"/>
            <a:chExt cx="4285552" cy="79437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6" t="19023" r="65112" b="73036"/>
            <a:stretch>
              <a:fillRect/>
            </a:stretch>
          </p:blipFill>
          <p:spPr>
            <a:xfrm>
              <a:off x="400692" y="1158067"/>
              <a:ext cx="4181582" cy="6912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277" t="27439" r="78161" b="64171"/>
            <a:stretch>
              <a:fillRect/>
            </a:stretch>
          </p:blipFill>
          <p:spPr>
            <a:xfrm>
              <a:off x="296722" y="1054974"/>
              <a:ext cx="678095" cy="575352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969273" y="1286245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400" dirty="0">
                  <a:gradFill flip="none" rotWithShape="1">
                    <a:gsLst>
                      <a:gs pos="0">
                        <a:srgbClr val="FFFF00"/>
                      </a:gs>
                      <a:gs pos="50000">
                        <a:srgbClr val="FFC000"/>
                      </a:gs>
                      <a:gs pos="100000">
                        <a:srgbClr val="FFFF00"/>
                      </a:gs>
                    </a:gsLst>
                    <a:lin ang="5400000" scaled="1"/>
                    <a:tileRect/>
                  </a:gradFill>
                  <a:cs typeface="+mn-ea"/>
                  <a:sym typeface="+mn-lt"/>
                </a:rPr>
                <a:t>当前乡村发展态势研判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933397" y="1749876"/>
            <a:ext cx="10325206" cy="420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cs typeface="+mn-ea"/>
                <a:sym typeface="+mn-lt"/>
              </a:rPr>
              <a:t>    乡村</a:t>
            </a:r>
            <a:r>
              <a:rPr lang="zh-CN" altLang="en-US" sz="2800" dirty="0">
                <a:cs typeface="+mn-ea"/>
                <a:sym typeface="+mn-lt"/>
              </a:rPr>
              <a:t>发展正处于大变革、大转型的关键时期。居民消费结构加快升级，中高端、多元化、个性化消费需求将快速增长，加快推进农业由增产导向转向提质导向是必然要求。城市辐射带动农村的能力进一步增强，但大量农民仍然生活在农村的国情不会改变，迫切需要重塑城乡关系。我国乡村差异显著，多样性分化的趋势仍将延续，乡村的独特价值和多元功能将进一步得到发掘和拓展。应对好村庄空心化和农村老龄化、延续乡村文化血脉、完善乡村治理体系的任务艰巨。</a:t>
            </a:r>
          </a:p>
        </p:txBody>
      </p:sp>
      <p:sp>
        <p:nvSpPr>
          <p:cNvPr id="12" name="矩形 11"/>
          <p:cNvSpPr/>
          <p:nvPr/>
        </p:nvSpPr>
        <p:spPr>
          <a:xfrm>
            <a:off x="4865655" y="834566"/>
            <a:ext cx="244169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zh-CN" alt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国内环境</a:t>
            </a:r>
            <a:endParaRPr lang="en-US" altLang="zh-CN" sz="44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汉仪中黑S"/>
        <a:ea typeface="汉仪中黑S"/>
        <a:cs typeface=""/>
      </a:majorFont>
      <a:minorFont>
        <a:latin typeface="汉仪中黑S"/>
        <a:ea typeface="汉仪中黑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稻壳儿.RIVER原创</Template>
  <TotalTime>0</TotalTime>
  <Words>1105</Words>
  <Application>Microsoft Office PowerPoint</Application>
  <PresentationFormat>宽屏</PresentationFormat>
  <Paragraphs>85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汉仪中黑S</vt:lpstr>
      <vt:lpstr>Arial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RIVER</Manager>
  <LinksUpToDate>false</LinksUpToDate>
  <SharedDoc>false</SharedDoc>
  <HyperlinkBase>https://www.docer.com/designer/detail/254494219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稻壳儿RIVER</cp:keywords>
  <dc:description>www.ppt818.com-提供资源下载</dc:description>
  <cp:lastModifiedBy>Windows 用户</cp:lastModifiedBy>
  <cp:revision>25</cp:revision>
  <dcterms:created xsi:type="dcterms:W3CDTF">2020-06-12T01:04:00Z</dcterms:created>
  <dcterms:modified xsi:type="dcterms:W3CDTF">2023-01-10T07:22:50Z</dcterms:modified>
  <cp:category>PPT模板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KSOTemplateUUID">
    <vt:lpwstr>v1.0_mb_e/1iITWL0FnF2Li1ooNzjA==</vt:lpwstr>
  </property>
  <property fmtid="{D5CDD505-2E9C-101B-9397-08002B2CF9AE}" pid="4" name="ICV">
    <vt:lpwstr>1E74C48B901B46C4BCAB94B8A3972A27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