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357" r:id="rId2"/>
    <p:sldId id="366" r:id="rId3"/>
    <p:sldId id="368" r:id="rId4"/>
    <p:sldId id="365" r:id="rId5"/>
    <p:sldId id="360" r:id="rId6"/>
    <p:sldId id="361" r:id="rId7"/>
    <p:sldId id="362" r:id="rId8"/>
    <p:sldId id="363" r:id="rId9"/>
    <p:sldId id="364" r:id="rId10"/>
    <p:sldId id="290" r:id="rId11"/>
    <p:sldId id="283" r:id="rId12"/>
    <p:sldId id="294" r:id="rId13"/>
    <p:sldId id="304" r:id="rId14"/>
    <p:sldId id="305" r:id="rId15"/>
    <p:sldId id="306" r:id="rId16"/>
    <p:sldId id="295" r:id="rId17"/>
    <p:sldId id="296" r:id="rId18"/>
    <p:sldId id="297" r:id="rId19"/>
    <p:sldId id="298" r:id="rId20"/>
    <p:sldId id="300" r:id="rId21"/>
    <p:sldId id="301" r:id="rId22"/>
    <p:sldId id="373" r:id="rId23"/>
    <p:sldId id="371" r:id="rId24"/>
    <p:sldId id="307" r:id="rId25"/>
    <p:sldId id="320" r:id="rId26"/>
    <p:sldId id="309" r:id="rId27"/>
    <p:sldId id="326" r:id="rId28"/>
    <p:sldId id="327" r:id="rId29"/>
    <p:sldId id="329" r:id="rId30"/>
    <p:sldId id="330" r:id="rId31"/>
    <p:sldId id="328" r:id="rId32"/>
    <p:sldId id="350" r:id="rId33"/>
    <p:sldId id="278" r:id="rId34"/>
    <p:sldId id="333" r:id="rId35"/>
    <p:sldId id="374" r:id="rId36"/>
    <p:sldId id="342" r:id="rId37"/>
    <p:sldId id="340" r:id="rId38"/>
    <p:sldId id="341" r:id="rId39"/>
    <p:sldId id="344" r:id="rId40"/>
    <p:sldId id="345" r:id="rId41"/>
    <p:sldId id="343" r:id="rId42"/>
  </p:sldIdLst>
  <p:sldSz cx="9145588" cy="6859588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D8A0"/>
    <a:srgbClr val="000099"/>
    <a:srgbClr val="FF0066"/>
    <a:srgbClr val="0033CC"/>
    <a:srgbClr val="0066FF"/>
    <a:srgbClr val="FF0000"/>
    <a:srgbClr val="0000FF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4" autoAdjust="0"/>
    <p:restoredTop sz="94660"/>
  </p:normalViewPr>
  <p:slideViewPr>
    <p:cSldViewPr>
      <p:cViewPr>
        <p:scale>
          <a:sx n="102" d="100"/>
          <a:sy n="102" d="100"/>
        </p:scale>
        <p:origin x="-162" y="-222"/>
      </p:cViewPr>
      <p:guideLst>
        <p:guide orient="horz" pos="216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8" d="100"/>
        <a:sy n="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C057AD-2F83-4910-8DA8-457474CA23E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103D30-F344-4D84-8FF5-59697110203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103D30-F344-4D84-8FF5-596971102039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D99A5-6CB2-4892-8368-BFC9D8E0A32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88" y="274638"/>
            <a:ext cx="2057400" cy="5853112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1388" cy="5853112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AAAFC0-8735-4B1D-BEA4-0EF4CD2DF611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714932-D95C-48C2-B5B3-624E49BD5CE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8488"/>
            <a:ext cx="77739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3987" cy="15017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84E8A-00C4-4C30-A9D4-E73B3542AAA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40188" cy="45275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7FDEF6-523A-4591-AED0-D7DE2AFF88FC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6613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6613" y="2174875"/>
            <a:ext cx="4041775" cy="39528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E5B385-98BF-4332-98A7-75E25AC96B8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A1134F-9005-4547-948C-B22F8C59C927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451004-984E-4340-8644-34AA4143072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3338" cy="58547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26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2D6C12-662C-4360-BD79-36AE4F0EC833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2188"/>
            <a:ext cx="5487987" cy="5667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7987" cy="41163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8925"/>
            <a:ext cx="5487987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02FF24-23A1-4BEB-9CD4-33DCF06015B5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31188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31188" cy="452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>
              <a:defRPr sz="1400"/>
            </a:lvl1pPr>
          </a:lstStyle>
          <a:p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6813"/>
            <a:ext cx="2897188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 algn="ctr">
              <a:defRPr sz="1400"/>
            </a:lvl1pPr>
          </a:lstStyle>
          <a:p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4788" y="6246813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9" tIns="45724" rIns="91449" bIns="45724" numCol="1" anchor="t" anchorCtr="0" compatLnSpc="1"/>
          <a:lstStyle>
            <a:lvl1pPr algn="r">
              <a:defRPr sz="1400"/>
            </a:lvl1pPr>
          </a:lstStyle>
          <a:p>
            <a:fld id="{83E42410-0132-443B-A737-EFBA68A33D55}" type="slidenum">
              <a:rPr lang="en-US" altLang="zh-CN"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split orient="vert"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  <a:ea typeface="+mn-ea"/>
        </a:defRPr>
      </a:lvl2pPr>
      <a:lvl3pPr marL="1141730" indent="-227330" algn="l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</a:defRPr>
      </a:lvl3pPr>
      <a:lvl4pPr marL="1602105" indent="-228600" algn="l" rtl="0" fontAlgn="base">
        <a:spcBef>
          <a:spcPct val="20000"/>
        </a:spcBef>
        <a:spcAft>
          <a:spcPct val="0"/>
        </a:spcAft>
        <a:buChar char="–"/>
        <a:defRPr sz="19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9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file:///E:\2014&#21021;&#19977;\&#20061;&#19979;\&#20061;&#19979;M4\M4U2\new_jh6_m4u2a2.mp3" TargetMode="External"/><Relationship Id="rId1" Type="http://schemas.microsoft.com/office/2007/relationships/media" Target="file:///E:\2014&#21021;&#19977;\&#20061;&#19979;\&#20061;&#19979;M4\M4U2\new_jh6_m4u2a2.mp3" TargetMode="Externa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AutoShape 3"/>
          <p:cNvSpPr>
            <a:spLocks noChangeArrowheads="1"/>
          </p:cNvSpPr>
          <p:nvPr/>
        </p:nvSpPr>
        <p:spPr bwMode="auto">
          <a:xfrm>
            <a:off x="684362" y="2205658"/>
            <a:ext cx="7992888" cy="2592288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algn="ctr"/>
            <a:r>
              <a:rPr lang="en-US" altLang="zh-CN" sz="4800" b="1" dirty="0">
                <a:solidFill>
                  <a:srgbClr val="C00000"/>
                </a:solidFill>
              </a:rPr>
              <a:t>Unit </a:t>
            </a:r>
            <a:r>
              <a:rPr lang="en-US" altLang="zh-CN" sz="4800" b="1" dirty="0" smtClean="0">
                <a:solidFill>
                  <a:srgbClr val="C00000"/>
                </a:solidFill>
              </a:rPr>
              <a:t>2 We must keep </a:t>
            </a:r>
          </a:p>
          <a:p>
            <a:pPr algn="ctr"/>
            <a:r>
              <a:rPr lang="en-US" altLang="zh-CN" sz="4800" b="1" dirty="0" smtClean="0">
                <a:solidFill>
                  <a:srgbClr val="C00000"/>
                </a:solidFill>
              </a:rPr>
              <a:t>the camp clean</a:t>
            </a:r>
            <a:endParaRPr lang="en-US" altLang="zh-CN" sz="4800" b="1" dirty="0">
              <a:solidFill>
                <a:srgbClr val="C00000"/>
              </a:solidFill>
            </a:endParaRPr>
          </a:p>
        </p:txBody>
      </p:sp>
      <p:sp>
        <p:nvSpPr>
          <p:cNvPr id="112644" name="Text Box 4"/>
          <p:cNvSpPr txBox="1">
            <a:spLocks noChangeArrowheads="1"/>
          </p:cNvSpPr>
          <p:nvPr/>
        </p:nvSpPr>
        <p:spPr bwMode="auto">
          <a:xfrm>
            <a:off x="1613290" y="1263343"/>
            <a:ext cx="6135031" cy="646341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M4  Rules and suggestions</a:t>
            </a:r>
          </a:p>
        </p:txBody>
      </p:sp>
      <p:sp>
        <p:nvSpPr>
          <p:cNvPr id="7" name="矩形 6"/>
          <p:cNvSpPr/>
          <p:nvPr/>
        </p:nvSpPr>
        <p:spPr>
          <a:xfrm>
            <a:off x="2903716" y="5601338"/>
            <a:ext cx="3554179" cy="53245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600" b="1" kern="0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900"/>
                            </p:stCondLst>
                            <p:childTnLst>
                              <p:par>
                                <p:cTn id="11" presetID="40" presetClass="entr" presetSubtype="0" repeatCount="indefinite" fill="hold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Text Box 4"/>
          <p:cNvSpPr txBox="1">
            <a:spLocks noChangeArrowheads="1"/>
          </p:cNvSpPr>
          <p:nvPr/>
        </p:nvSpPr>
        <p:spPr bwMode="auto">
          <a:xfrm>
            <a:off x="900113" y="1412875"/>
            <a:ext cx="7777162" cy="1165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How many days did the three men stay in Yellowstone park?</a:t>
            </a:r>
          </a:p>
        </p:txBody>
      </p:sp>
      <p:sp>
        <p:nvSpPr>
          <p:cNvPr id="37894" name="Text Box 6"/>
          <p:cNvSpPr txBox="1">
            <a:spLocks noChangeArrowheads="1"/>
          </p:cNvSpPr>
          <p:nvPr/>
        </p:nvSpPr>
        <p:spPr bwMode="auto">
          <a:xfrm>
            <a:off x="663575" y="39401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 b="1"/>
          </a:p>
        </p:txBody>
      </p:sp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663575" y="3290888"/>
            <a:ext cx="184150" cy="368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 b="1"/>
          </a:p>
        </p:txBody>
      </p:sp>
      <p:sp>
        <p:nvSpPr>
          <p:cNvPr id="37898" name="Text Box 10"/>
          <p:cNvSpPr txBox="1">
            <a:spLocks noChangeArrowheads="1"/>
          </p:cNvSpPr>
          <p:nvPr/>
        </p:nvSpPr>
        <p:spPr bwMode="auto">
          <a:xfrm>
            <a:off x="755650" y="4654550"/>
            <a:ext cx="7654925" cy="107632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Don’t read word by word look through the whole passage quickly.</a:t>
            </a:r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2916238" y="477838"/>
            <a:ext cx="34559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Fast reading </a:t>
            </a:r>
          </a:p>
        </p:txBody>
      </p:sp>
      <p:sp>
        <p:nvSpPr>
          <p:cNvPr id="37900" name="Rectangle 12"/>
          <p:cNvSpPr>
            <a:spLocks noChangeArrowheads="1"/>
          </p:cNvSpPr>
          <p:nvPr/>
        </p:nvSpPr>
        <p:spPr bwMode="auto">
          <a:xfrm>
            <a:off x="755650" y="3789363"/>
            <a:ext cx="37385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Reading Suggestion:</a:t>
            </a: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973138" y="2708275"/>
            <a:ext cx="4897437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About thirteen days.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7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/>
      <p:bldP spid="37898" grpId="0" animBg="1"/>
      <p:bldP spid="37900" grpId="0"/>
      <p:bldP spid="3790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684213" y="620713"/>
            <a:ext cx="7489825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2 Read the passage and answer the questions. </a:t>
            </a:r>
          </a:p>
        </p:txBody>
      </p:sp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828675" y="1701800"/>
            <a:ext cx="7316788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Where do you think is the best places 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 to keep food safe from bears?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What was the noise behind the writer?</a:t>
            </a:r>
          </a:p>
          <a:p>
            <a:pPr>
              <a:lnSpc>
                <a:spcPct val="120000"/>
              </a:lnSpc>
            </a:pP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Do you think their stay in the park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was a success?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1331913" y="2998788"/>
            <a:ext cx="6761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High off the ground./ High in the tree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331913" y="4151313"/>
            <a:ext cx="40005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It was a mother bear. </a:t>
            </a:r>
          </a:p>
        </p:txBody>
      </p:sp>
      <p:sp>
        <p:nvSpPr>
          <p:cNvPr id="30736" name="Rectangle 16"/>
          <p:cNvSpPr>
            <a:spLocks noChangeArrowheads="1"/>
          </p:cNvSpPr>
          <p:nvPr/>
        </p:nvSpPr>
        <p:spPr bwMode="auto">
          <a:xfrm>
            <a:off x="1331913" y="6022975"/>
            <a:ext cx="48910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I think so. / I don’t think so.</a:t>
            </a:r>
          </a:p>
        </p:txBody>
      </p:sp>
      <p:pic>
        <p:nvPicPr>
          <p:cNvPr id="30737" name="new_jh6_m4u2a2.mp3">
            <a:hlinkClick r:id="" action="ppaction://media"/>
          </p:cNvPr>
          <p:cNvPicPr>
            <a:picLocks noRot="1" noChangeAspect="1" noChangeArrowheads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3675" y="620713"/>
            <a:ext cx="728663" cy="7286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0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0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307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182468" fill="hold"/>
                                        <p:tgtEl>
                                          <p:spTgt spid="3073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737"/>
                  </p:tgtEl>
                </p:cond>
              </p:nextCondLst>
            </p:seq>
            <p:audio>
              <p:cMediaNode>
                <p:cTn id="2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0737"/>
                </p:tgtEl>
              </p:cMediaNode>
            </p:audio>
          </p:childTnLst>
        </p:cTn>
      </p:par>
    </p:tnLst>
    <p:bldLst>
      <p:bldP spid="30733" grpId="0"/>
      <p:bldP spid="30734" grpId="0"/>
      <p:bldP spid="30735" grpId="0"/>
      <p:bldP spid="3073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/>
          <p:cNvSpPr txBox="1">
            <a:spLocks noChangeArrowheads="1"/>
          </p:cNvSpPr>
          <p:nvPr/>
        </p:nvSpPr>
        <p:spPr bwMode="auto">
          <a:xfrm>
            <a:off x="973138" y="2062163"/>
            <a:ext cx="7272337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Part 1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Para 1-2</a:t>
            </a:r>
            <a:r>
              <a:rPr lang="en-US" altLang="zh-CN" sz="3200" b="1">
                <a:latin typeface="Times New Roman" panose="02020603050405020304" pitchFamily="18" charset="0"/>
              </a:rPr>
              <a:t>)  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first day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Part 2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Para 3-11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en-US" altLang="zh-CN" sz="3200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second day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Part 3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Para 13-17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en-US" altLang="zh-CN" sz="3200">
                <a:latin typeface="Times New Roman" panose="02020603050405020304" pitchFamily="18" charset="0"/>
              </a:rPr>
              <a:t>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third day</a:t>
            </a:r>
            <a:endParaRPr lang="en-US" altLang="zh-CN" sz="3200" b="1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Part 4 (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Para 18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  <a:r>
              <a:rPr lang="en-US" altLang="zh-CN" sz="3200">
                <a:latin typeface="Times New Roman" panose="02020603050405020304" pitchFamily="18" charset="0"/>
              </a:rPr>
              <a:t>   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next ten days</a:t>
            </a:r>
          </a:p>
        </p:txBody>
      </p:sp>
      <p:sp>
        <p:nvSpPr>
          <p:cNvPr id="41990" name="Text Box 6"/>
          <p:cNvSpPr txBox="1">
            <a:spLocks noChangeArrowheads="1"/>
          </p:cNvSpPr>
          <p:nvPr/>
        </p:nvSpPr>
        <p:spPr bwMode="auto">
          <a:xfrm>
            <a:off x="828675" y="549275"/>
            <a:ext cx="7704138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Read the passage quickly and we can divide the passage into four parts. </a:t>
            </a:r>
          </a:p>
        </p:txBody>
      </p:sp>
      <p:sp>
        <p:nvSpPr>
          <p:cNvPr id="41992" name="Text Box 8"/>
          <p:cNvSpPr txBox="1">
            <a:spLocks noChangeArrowheads="1"/>
          </p:cNvSpPr>
          <p:nvPr/>
        </p:nvSpPr>
        <p:spPr bwMode="auto">
          <a:xfrm>
            <a:off x="2268538" y="2349500"/>
            <a:ext cx="1728787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996" name="Text Box 12"/>
          <p:cNvSpPr txBox="1">
            <a:spLocks noChangeArrowheads="1"/>
          </p:cNvSpPr>
          <p:nvPr/>
        </p:nvSpPr>
        <p:spPr bwMode="auto">
          <a:xfrm>
            <a:off x="2268538" y="3070225"/>
            <a:ext cx="1871662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339975" y="3862388"/>
            <a:ext cx="2089150" cy="366712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2268538" y="4581525"/>
            <a:ext cx="1728787" cy="366713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zh-CN" altLang="zh-CN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19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19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2" grpId="0" animBg="1"/>
      <p:bldP spid="41996" grpId="0" animBg="1"/>
      <p:bldP spid="41997" grpId="0" animBg="1"/>
      <p:bldP spid="4199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755650" y="1125538"/>
            <a:ext cx="7707313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On our first evening the three of us were tired after walking for about eight hours. we soon fell asleep.</a:t>
            </a:r>
          </a:p>
        </p:txBody>
      </p:sp>
      <p:sp>
        <p:nvSpPr>
          <p:cNvPr id="53251" name="Text Box 3"/>
          <p:cNvSpPr txBox="1">
            <a:spLocks noChangeArrowheads="1"/>
          </p:cNvSpPr>
          <p:nvPr/>
        </p:nvSpPr>
        <p:spPr bwMode="auto">
          <a:xfrm>
            <a:off x="611188" y="17732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 b="1"/>
          </a:p>
        </p:txBody>
      </p:sp>
      <p:sp>
        <p:nvSpPr>
          <p:cNvPr id="53252" name="Text Box 4"/>
          <p:cNvSpPr txBox="1">
            <a:spLocks noChangeArrowheads="1"/>
          </p:cNvSpPr>
          <p:nvPr/>
        </p:nvSpPr>
        <p:spPr bwMode="auto">
          <a:xfrm>
            <a:off x="755650" y="2925763"/>
            <a:ext cx="7705725" cy="1630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2800" b="1">
                <a:latin typeface="Times New Roman" panose="02020603050405020304" pitchFamily="18" charset="0"/>
              </a:rPr>
              <a:t>     In the middle of the night , I heard  a strange noise outside. but when I looked out of the tent,there was nothing there.</a:t>
            </a:r>
          </a:p>
        </p:txBody>
      </p:sp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828675" y="549275"/>
            <a:ext cx="55451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Part 1</a:t>
            </a: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(the first day)</a:t>
            </a:r>
            <a:endParaRPr lang="en-US" altLang="zh-CN" sz="3200" b="1">
              <a:solidFill>
                <a:srgbClr val="003399"/>
              </a:solidFill>
              <a:latin typeface="Times New Roman" panose="02020603050405020304" pitchFamily="18" charset="0"/>
            </a:endParaRPr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900113" y="1701800"/>
            <a:ext cx="29511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3255" name="Line 7"/>
          <p:cNvSpPr>
            <a:spLocks noChangeShapeType="1"/>
          </p:cNvSpPr>
          <p:nvPr/>
        </p:nvSpPr>
        <p:spPr bwMode="auto">
          <a:xfrm>
            <a:off x="1260475" y="3502025"/>
            <a:ext cx="3887788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3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3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4" grpId="0" animBg="1"/>
      <p:bldP spid="5325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612775" y="1054100"/>
            <a:ext cx="8064500" cy="4789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     In the morning I got up to make breakfast. The bag of food was open.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    “Bears” said Joe. “we should hang the food in a tree tonight.”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     Later that day we stopped in a beautiful field by a stream. We put up the tent and fell asleep.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     During the night the bears came again. This time they took the food from the tree.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…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…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That night, we went to sleep … or we tried to. </a:t>
            </a:r>
          </a:p>
        </p:txBody>
      </p:sp>
      <p:sp>
        <p:nvSpPr>
          <p:cNvPr id="54275" name="Line 3"/>
          <p:cNvSpPr>
            <a:spLocks noChangeShapeType="1"/>
          </p:cNvSpPr>
          <p:nvPr/>
        </p:nvSpPr>
        <p:spPr bwMode="auto">
          <a:xfrm>
            <a:off x="1116013" y="1557338"/>
            <a:ext cx="2376487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6" name="Line 4"/>
          <p:cNvSpPr>
            <a:spLocks noChangeShapeType="1"/>
          </p:cNvSpPr>
          <p:nvPr/>
        </p:nvSpPr>
        <p:spPr bwMode="auto">
          <a:xfrm>
            <a:off x="1116013" y="3286125"/>
            <a:ext cx="2232025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7" name="Line 5"/>
          <p:cNvSpPr>
            <a:spLocks noChangeShapeType="1"/>
          </p:cNvSpPr>
          <p:nvPr/>
        </p:nvSpPr>
        <p:spPr bwMode="auto">
          <a:xfrm>
            <a:off x="1189038" y="4510088"/>
            <a:ext cx="2519362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4278" name="Text Box 6"/>
          <p:cNvSpPr txBox="1">
            <a:spLocks noChangeArrowheads="1"/>
          </p:cNvSpPr>
          <p:nvPr/>
        </p:nvSpPr>
        <p:spPr bwMode="auto">
          <a:xfrm>
            <a:off x="1836738" y="261938"/>
            <a:ext cx="5219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Part 2</a:t>
            </a:r>
            <a:r>
              <a:rPr lang="en-US" altLang="zh-CN" sz="3200" b="1">
                <a:solidFill>
                  <a:srgbClr val="003399"/>
                </a:solidFill>
                <a:latin typeface="Times New Roman" panose="02020603050405020304" pitchFamily="18" charset="0"/>
              </a:rPr>
              <a:t> 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(the second day)</a:t>
            </a:r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612775" y="5878513"/>
            <a:ext cx="172720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4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4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4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42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animBg="1"/>
      <p:bldP spid="54276" grpId="0" animBg="1"/>
      <p:bldP spid="54277" grpId="0" animBg="1"/>
      <p:bldP spid="5427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208962" cy="350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2800" b="1">
                <a:latin typeface="Times New Roman" panose="02020603050405020304" pitchFamily="18" charset="0"/>
              </a:rPr>
              <a:t>   The next day we stopped at eleven o’clock for a break. While the others were resting, I went for a walk in the forest.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…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…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    I ran back to my friends. I have never run so fast back to my friends.</a:t>
            </a:r>
          </a:p>
          <a:p>
            <a:r>
              <a:rPr lang="en-US" altLang="zh-CN" sz="2800" b="1">
                <a:latin typeface="Times New Roman" panose="02020603050405020304" pitchFamily="18" charset="0"/>
              </a:rPr>
              <a:t>    </a:t>
            </a:r>
            <a:endParaRPr lang="en-US" altLang="zh-CN" sz="2800" b="1">
              <a:solidFill>
                <a:srgbClr val="FF33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981200" y="404813"/>
            <a:ext cx="46101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Part 3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  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(the third day) </a:t>
            </a:r>
          </a:p>
        </p:txBody>
      </p:sp>
      <p:sp>
        <p:nvSpPr>
          <p:cNvPr id="55300" name="Text Box 4"/>
          <p:cNvSpPr txBox="1">
            <a:spLocks noChangeArrowheads="1"/>
          </p:cNvSpPr>
          <p:nvPr/>
        </p:nvSpPr>
        <p:spPr bwMode="auto">
          <a:xfrm>
            <a:off x="1836738" y="4221163"/>
            <a:ext cx="49688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99"/>
                </a:solidFill>
                <a:latin typeface="Times New Roman" panose="02020603050405020304" pitchFamily="18" charset="0"/>
              </a:rPr>
              <a:t>Part 4</a:t>
            </a:r>
            <a:r>
              <a:rPr lang="en-US" altLang="zh-CN" sz="32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660066"/>
                </a:solidFill>
                <a:latin typeface="Times New Roman" panose="02020603050405020304" pitchFamily="18" charset="0"/>
              </a:rPr>
              <a:t>(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next ten days)</a:t>
            </a:r>
            <a:endParaRPr lang="en-US" altLang="zh-CN" sz="32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5301" name="Text Box 5"/>
          <p:cNvSpPr txBox="1">
            <a:spLocks noChangeArrowheads="1"/>
          </p:cNvSpPr>
          <p:nvPr/>
        </p:nvSpPr>
        <p:spPr bwMode="auto">
          <a:xfrm>
            <a:off x="684213" y="5086350"/>
            <a:ext cx="7272337" cy="1031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2800" b="1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en-US" altLang="zh-CN" sz="2800" b="1">
                <a:latin typeface="Times New Roman" panose="02020603050405020304" pitchFamily="18" charset="0"/>
              </a:rPr>
              <a:t>For the next  10 days every time there was a sudden noise  my blood went cold.</a:t>
            </a:r>
          </a:p>
        </p:txBody>
      </p:sp>
      <p:sp>
        <p:nvSpPr>
          <p:cNvPr id="55302" name="Line 6"/>
          <p:cNvSpPr>
            <a:spLocks noChangeShapeType="1"/>
          </p:cNvSpPr>
          <p:nvPr/>
        </p:nvSpPr>
        <p:spPr bwMode="auto">
          <a:xfrm>
            <a:off x="1116013" y="5662613"/>
            <a:ext cx="31686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5303" name="Line 7"/>
          <p:cNvSpPr>
            <a:spLocks noChangeShapeType="1"/>
          </p:cNvSpPr>
          <p:nvPr/>
        </p:nvSpPr>
        <p:spPr bwMode="auto">
          <a:xfrm>
            <a:off x="900113" y="1485900"/>
            <a:ext cx="1873250" cy="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 animBg="1"/>
      <p:bldP spid="5530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Text Box 3"/>
          <p:cNvSpPr txBox="1">
            <a:spLocks noChangeArrowheads="1"/>
          </p:cNvSpPr>
          <p:nvPr/>
        </p:nvSpPr>
        <p:spPr bwMode="auto">
          <a:xfrm>
            <a:off x="612775" y="909638"/>
            <a:ext cx="497046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600" b="1" dirty="0"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Part one: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first day</a:t>
            </a:r>
          </a:p>
        </p:txBody>
      </p:sp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6065838" y="3381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755650" y="1485900"/>
            <a:ext cx="7777163" cy="252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Questions: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1. What did they do on the first evening?</a:t>
            </a: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What did they hear and see in the middle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 night?</a:t>
            </a:r>
            <a:endParaRPr lang="en-US" altLang="zh-CN" sz="3200" dirty="0">
              <a:latin typeface="Times New Roman" panose="02020603050405020304" pitchFamily="18" charset="0"/>
            </a:endParaRPr>
          </a:p>
        </p:txBody>
      </p:sp>
      <p:sp>
        <p:nvSpPr>
          <p:cNvPr id="43016" name="Text Box 8"/>
          <p:cNvSpPr txBox="1">
            <a:spLocks noChangeArrowheads="1"/>
          </p:cNvSpPr>
          <p:nvPr/>
        </p:nvSpPr>
        <p:spPr bwMode="auto">
          <a:xfrm>
            <a:off x="1116013" y="2493963"/>
            <a:ext cx="3967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They soon fell asleep.</a:t>
            </a:r>
          </a:p>
        </p:txBody>
      </p:sp>
      <p:sp>
        <p:nvSpPr>
          <p:cNvPr id="43017" name="Text Box 9"/>
          <p:cNvSpPr txBox="1">
            <a:spLocks noChangeArrowheads="1"/>
          </p:cNvSpPr>
          <p:nvPr/>
        </p:nvSpPr>
        <p:spPr bwMode="auto">
          <a:xfrm>
            <a:off x="1044575" y="3933825"/>
            <a:ext cx="7905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They heard a strange noise and saw nothing.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755650" y="5229225"/>
            <a:ext cx="7634288" cy="9556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When you are reading  you should pay attention to the time and events (</a:t>
            </a:r>
            <a:r>
              <a:rPr lang="zh-CN" altLang="en-US" sz="2800" b="1" dirty="0">
                <a:latin typeface="Times New Roman" panose="02020603050405020304" pitchFamily="18" charset="0"/>
              </a:rPr>
              <a:t>事件</a:t>
            </a:r>
            <a:r>
              <a:rPr lang="en-US" altLang="zh-CN" sz="2800" b="1" dirty="0">
                <a:latin typeface="Times New Roman" panose="02020603050405020304" pitchFamily="18" charset="0"/>
              </a:rPr>
              <a:t>).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612775" y="4581525"/>
            <a:ext cx="3840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Reading Suggestion: </a:t>
            </a:r>
          </a:p>
        </p:txBody>
      </p:sp>
      <p:sp>
        <p:nvSpPr>
          <p:cNvPr id="43021" name="Text Box 13"/>
          <p:cNvSpPr txBox="1">
            <a:spLocks noChangeArrowheads="1"/>
          </p:cNvSpPr>
          <p:nvPr/>
        </p:nvSpPr>
        <p:spPr bwMode="auto">
          <a:xfrm>
            <a:off x="2700338" y="333375"/>
            <a:ext cx="36004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Careful reading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6" grpId="0"/>
      <p:bldP spid="43017" grpId="0"/>
      <p:bldP spid="43018" grpId="0" animBg="1"/>
      <p:bldP spid="4302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Text Box 3"/>
          <p:cNvSpPr txBox="1">
            <a:spLocks noChangeArrowheads="1"/>
          </p:cNvSpPr>
          <p:nvPr/>
        </p:nvSpPr>
        <p:spPr bwMode="auto">
          <a:xfrm>
            <a:off x="1600200" y="9144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/>
          </a:p>
        </p:txBody>
      </p:sp>
      <p:sp>
        <p:nvSpPr>
          <p:cNvPr id="44036" name="Text Box 4"/>
          <p:cNvSpPr txBox="1">
            <a:spLocks noChangeArrowheads="1"/>
          </p:cNvSpPr>
          <p:nvPr/>
        </p:nvSpPr>
        <p:spPr bwMode="auto">
          <a:xfrm>
            <a:off x="3400425" y="141763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/>
          </a:p>
        </p:txBody>
      </p:sp>
      <p:sp>
        <p:nvSpPr>
          <p:cNvPr id="44037" name="Text Box 5"/>
          <p:cNvSpPr txBox="1">
            <a:spLocks noChangeArrowheads="1"/>
          </p:cNvSpPr>
          <p:nvPr/>
        </p:nvSpPr>
        <p:spPr bwMode="auto">
          <a:xfrm>
            <a:off x="684213" y="404813"/>
            <a:ext cx="57610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121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Part two:</a:t>
            </a:r>
            <a:r>
              <a:rPr lang="en-US" altLang="zh-CN" sz="36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second day</a:t>
            </a:r>
          </a:p>
        </p:txBody>
      </p:sp>
      <p:graphicFrame>
        <p:nvGraphicFramePr>
          <p:cNvPr id="44092" name="Group 60"/>
          <p:cNvGraphicFramePr>
            <a:graphicFrameLocks noGrp="1"/>
          </p:cNvGraphicFramePr>
          <p:nvPr/>
        </p:nvGraphicFramePr>
        <p:xfrm>
          <a:off x="612775" y="1846263"/>
          <a:ext cx="7920038" cy="4248161"/>
        </p:xfrm>
        <a:graphic>
          <a:graphicData uri="http://schemas.openxmlformats.org/drawingml/2006/table">
            <a:tbl>
              <a:tblPr/>
              <a:tblGrid>
                <a:gridCol w="188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972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36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39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Time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    See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           Do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7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in the morning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6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later that day 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1" i="0" u="none" strike="noStrike" cap="none" normalizeH="0" baseline="0" smtClean="0">
                        <a:ln>
                          <a:noFill/>
                        </a:ln>
                        <a:solidFill>
                          <a:srgbClr val="660066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54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during the night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zh-CN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4061" name="Text Box 29"/>
          <p:cNvSpPr txBox="1">
            <a:spLocks noChangeArrowheads="1"/>
          </p:cNvSpPr>
          <p:nvPr/>
        </p:nvSpPr>
        <p:spPr bwMode="auto">
          <a:xfrm>
            <a:off x="2555875" y="2493963"/>
            <a:ext cx="29527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bag of the food was open</a:t>
            </a:r>
          </a:p>
        </p:txBody>
      </p:sp>
      <p:sp>
        <p:nvSpPr>
          <p:cNvPr id="44062" name="Text Box 30"/>
          <p:cNvSpPr txBox="1">
            <a:spLocks noChangeArrowheads="1"/>
          </p:cNvSpPr>
          <p:nvPr/>
        </p:nvSpPr>
        <p:spPr bwMode="auto">
          <a:xfrm>
            <a:off x="5797550" y="2493963"/>
            <a:ext cx="2735263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hang the food in the tree</a:t>
            </a:r>
          </a:p>
        </p:txBody>
      </p:sp>
      <p:sp>
        <p:nvSpPr>
          <p:cNvPr id="44063" name="Text Box 31"/>
          <p:cNvSpPr txBox="1">
            <a:spLocks noChangeArrowheads="1"/>
          </p:cNvSpPr>
          <p:nvPr/>
        </p:nvSpPr>
        <p:spPr bwMode="auto">
          <a:xfrm>
            <a:off x="2555875" y="3573463"/>
            <a:ext cx="3024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 beautiful field</a:t>
            </a:r>
          </a:p>
        </p:txBody>
      </p:sp>
      <p:sp>
        <p:nvSpPr>
          <p:cNvPr id="44064" name="Text Box 32"/>
          <p:cNvSpPr txBox="1">
            <a:spLocks noChangeArrowheads="1"/>
          </p:cNvSpPr>
          <p:nvPr/>
        </p:nvSpPr>
        <p:spPr bwMode="auto">
          <a:xfrm>
            <a:off x="5868988" y="3789363"/>
            <a:ext cx="22320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fell asleep</a:t>
            </a:r>
          </a:p>
        </p:txBody>
      </p:sp>
      <p:sp>
        <p:nvSpPr>
          <p:cNvPr id="44065" name="Text Box 33"/>
          <p:cNvSpPr txBox="1">
            <a:spLocks noChangeArrowheads="1"/>
          </p:cNvSpPr>
          <p:nvPr/>
        </p:nvSpPr>
        <p:spPr bwMode="auto">
          <a:xfrm>
            <a:off x="2484438" y="4581525"/>
            <a:ext cx="3313112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The bears came again and took the food</a:t>
            </a:r>
          </a:p>
        </p:txBody>
      </p:sp>
      <p:sp>
        <p:nvSpPr>
          <p:cNvPr id="44066" name="Text Box 34"/>
          <p:cNvSpPr txBox="1">
            <a:spLocks noChangeArrowheads="1"/>
          </p:cNvSpPr>
          <p:nvPr/>
        </p:nvSpPr>
        <p:spPr bwMode="auto">
          <a:xfrm>
            <a:off x="5797550" y="4725988"/>
            <a:ext cx="2808288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tidy up and move on</a:t>
            </a:r>
          </a:p>
        </p:txBody>
      </p:sp>
      <p:sp>
        <p:nvSpPr>
          <p:cNvPr id="44067" name="Text Box 35"/>
          <p:cNvSpPr txBox="1">
            <a:spLocks noChangeArrowheads="1"/>
          </p:cNvSpPr>
          <p:nvPr/>
        </p:nvSpPr>
        <p:spPr bwMode="auto">
          <a:xfrm>
            <a:off x="3132138" y="1054100"/>
            <a:ext cx="29813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Fill in the chart.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4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4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4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4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4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4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61" grpId="0"/>
      <p:bldP spid="44062" grpId="0"/>
      <p:bldP spid="44063" grpId="0"/>
      <p:bldP spid="44064" grpId="0"/>
      <p:bldP spid="4406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828675" y="3141663"/>
            <a:ext cx="7200900" cy="1773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bears can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climb trees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bears can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smell food from a distant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bears can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run fast</a:t>
            </a:r>
            <a:r>
              <a:rPr lang="en-US" altLang="zh-CN" sz="32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828675" y="981075"/>
            <a:ext cx="7370763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Question:</a:t>
            </a:r>
          </a:p>
          <a:p>
            <a:endParaRPr lang="en-US" altLang="zh-CN" sz="3200" b="1" dirty="0">
              <a:latin typeface="Times New Roman" panose="02020603050405020304" pitchFamily="18" charset="0"/>
            </a:endParaRP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How much did the three men know about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bears?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/>
      <p:bldP spid="450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612775" y="1989138"/>
            <a:ext cx="792162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(Use “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can’t </a:t>
            </a:r>
            <a:r>
              <a:rPr lang="en-US" altLang="zh-CN" sz="3200" b="1" dirty="0">
                <a:latin typeface="Times New Roman" panose="02020603050405020304" pitchFamily="18" charset="0"/>
              </a:rPr>
              <a:t>/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shouldn’t </a:t>
            </a:r>
            <a:r>
              <a:rPr lang="en-US" altLang="zh-CN" sz="3200" b="1" dirty="0">
                <a:latin typeface="Times New Roman" panose="02020603050405020304" pitchFamily="18" charset="0"/>
              </a:rPr>
              <a:t>/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must</a:t>
            </a:r>
            <a:r>
              <a:rPr lang="en-US" altLang="zh-CN" sz="3200" b="1" dirty="0">
                <a:latin typeface="Times New Roman" panose="02020603050405020304" pitchFamily="18" charset="0"/>
              </a:rPr>
              <a:t> /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mustn’t</a:t>
            </a:r>
            <a:r>
              <a:rPr lang="en-US" altLang="zh-CN" sz="3200" b="1" dirty="0">
                <a:latin typeface="Times New Roman" panose="02020603050405020304" pitchFamily="18" charset="0"/>
              </a:rPr>
              <a:t>”)</a:t>
            </a:r>
          </a:p>
        </p:txBody>
      </p:sp>
      <p:sp>
        <p:nvSpPr>
          <p:cNvPr id="46087" name="Rectangle 7"/>
          <p:cNvSpPr>
            <a:spLocks noChangeArrowheads="1"/>
          </p:cNvSpPr>
          <p:nvPr/>
        </p:nvSpPr>
        <p:spPr bwMode="auto">
          <a:xfrm>
            <a:off x="3636963" y="427038"/>
            <a:ext cx="19446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Discuss</a:t>
            </a: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612775" y="1196975"/>
            <a:ext cx="80391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What should you do if there are bears about?</a:t>
            </a:r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755650" y="3070225"/>
            <a:ext cx="7705725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  <a:buFontTx/>
              <a:buAutoNum type="arabicPeriod"/>
            </a:pPr>
            <a:r>
              <a:rPr lang="en-US" altLang="zh-CN" sz="3200" b="1" dirty="0">
                <a:latin typeface="Times New Roman" panose="02020603050405020304" pitchFamily="18" charset="0"/>
              </a:rPr>
              <a:t>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</a:t>
            </a:r>
            <a:r>
              <a:rPr lang="en-US" altLang="zh-CN" sz="3200" b="1" dirty="0">
                <a:latin typeface="Times New Roman" panose="02020603050405020304" pitchFamily="18" charset="0"/>
              </a:rPr>
              <a:t> hang the food in a tree. 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2.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</a:t>
            </a:r>
            <a:r>
              <a:rPr lang="en-US" altLang="zh-CN" sz="3200" b="1" dirty="0">
                <a:latin typeface="Times New Roman" panose="02020603050405020304" pitchFamily="18" charset="0"/>
              </a:rPr>
              <a:t> keep a clean camp site.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should</a:t>
            </a:r>
            <a:r>
              <a:rPr lang="en-US" altLang="zh-CN" sz="3200" b="1" dirty="0">
                <a:latin typeface="Times New Roman" panose="02020603050405020304" pitchFamily="18" charset="0"/>
              </a:rPr>
              <a:t> pick up your rubbish.</a:t>
            </a:r>
            <a:r>
              <a:rPr lang="en-US" altLang="zh-CN" sz="3200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can</a:t>
            </a:r>
            <a:r>
              <a:rPr lang="en-US" altLang="zh-CN" sz="3200" b="1" dirty="0">
                <a:latin typeface="Times New Roman" panose="02020603050405020304" pitchFamily="18" charset="0"/>
              </a:rPr>
              <a:t> make a lot of noise.</a:t>
            </a:r>
          </a:p>
          <a:p>
            <a:pPr>
              <a:lnSpc>
                <a:spcPct val="12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If you see a bear you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mustn’t</a:t>
            </a:r>
            <a:r>
              <a:rPr lang="en-US" altLang="zh-CN" sz="3200" b="1" dirty="0">
                <a:latin typeface="Times New Roman" panose="02020603050405020304" pitchFamily="18" charset="0"/>
              </a:rPr>
              <a:t> run away.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6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6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6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6" grpId="0"/>
      <p:bldP spid="46088" grpId="0"/>
      <p:bldP spid="4608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Text Box 2"/>
          <p:cNvSpPr txBox="1">
            <a:spLocks noChangeArrowheads="1"/>
          </p:cNvSpPr>
          <p:nvPr/>
        </p:nvSpPr>
        <p:spPr bwMode="auto">
          <a:xfrm>
            <a:off x="3563938" y="909638"/>
            <a:ext cx="51498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帐篷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变成，进入（某种状态） 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入睡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悬挂；吊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突然的；急剧的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枪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软的，柔软的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静止的，不动的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（小）树林，林地</a:t>
            </a:r>
          </a:p>
          <a:p>
            <a:pPr>
              <a:buFontTx/>
              <a:buChar char="•"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血；血液</a:t>
            </a:r>
          </a:p>
        </p:txBody>
      </p:sp>
      <p:sp>
        <p:nvSpPr>
          <p:cNvPr id="121859" name="Text Box 3"/>
          <p:cNvSpPr txBox="1">
            <a:spLocks noChangeArrowheads="1"/>
          </p:cNvSpPr>
          <p:nvPr/>
        </p:nvSpPr>
        <p:spPr bwMode="auto">
          <a:xfrm>
            <a:off x="1476375" y="919163"/>
            <a:ext cx="3028950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tent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fall 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fall asleep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hang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sudden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gun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soft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still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wood</a:t>
            </a:r>
          </a:p>
          <a:p>
            <a:pPr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blood 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1620466" y="333375"/>
            <a:ext cx="345598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99"/>
                </a:solidFill>
              </a:rPr>
              <a:t> New words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18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18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18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18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18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18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185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18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185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18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3" name="Text Box 5"/>
          <p:cNvSpPr txBox="1">
            <a:spLocks noChangeArrowheads="1"/>
          </p:cNvSpPr>
          <p:nvPr/>
        </p:nvSpPr>
        <p:spPr bwMode="auto">
          <a:xfrm>
            <a:off x="1527175" y="84296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/>
          </a:p>
        </p:txBody>
      </p:sp>
      <p:sp>
        <p:nvSpPr>
          <p:cNvPr id="48134" name="Text Box 6"/>
          <p:cNvSpPr txBox="1">
            <a:spLocks noChangeArrowheads="1"/>
          </p:cNvSpPr>
          <p:nvPr/>
        </p:nvSpPr>
        <p:spPr bwMode="auto">
          <a:xfrm>
            <a:off x="828675" y="404813"/>
            <a:ext cx="52562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Part three: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third day</a:t>
            </a:r>
            <a:endParaRPr lang="en-US" altLang="zh-CN" sz="2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5" name="Text Box 7"/>
          <p:cNvSpPr txBox="1">
            <a:spLocks noChangeArrowheads="1"/>
          </p:cNvSpPr>
          <p:nvPr/>
        </p:nvSpPr>
        <p:spPr bwMode="auto">
          <a:xfrm>
            <a:off x="539750" y="1916113"/>
            <a:ext cx="8281988" cy="3503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 The writer didn’t like the baby bear at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all. (    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2. The writer ran away quickly after hearing  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 loud noise. (    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3. The baby  bear  ran away because it was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afraid of the noise. (    )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4. The mother bear loved the baby bear. (    )</a:t>
            </a:r>
          </a:p>
        </p:txBody>
      </p:sp>
      <p:sp>
        <p:nvSpPr>
          <p:cNvPr id="48136" name="Text Box 8"/>
          <p:cNvSpPr txBox="1">
            <a:spLocks noChangeArrowheads="1"/>
          </p:cNvSpPr>
          <p:nvPr/>
        </p:nvSpPr>
        <p:spPr bwMode="auto">
          <a:xfrm>
            <a:off x="1763713" y="2420938"/>
            <a:ext cx="463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8137" name="Text Box 9"/>
          <p:cNvSpPr txBox="1">
            <a:spLocks noChangeArrowheads="1"/>
          </p:cNvSpPr>
          <p:nvPr/>
        </p:nvSpPr>
        <p:spPr bwMode="auto">
          <a:xfrm>
            <a:off x="3421063" y="3430588"/>
            <a:ext cx="4635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8138" name="Text Box 10"/>
          <p:cNvSpPr txBox="1">
            <a:spLocks noChangeArrowheads="1"/>
          </p:cNvSpPr>
          <p:nvPr/>
        </p:nvSpPr>
        <p:spPr bwMode="auto">
          <a:xfrm>
            <a:off x="4500563" y="4365625"/>
            <a:ext cx="463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</a:t>
            </a:r>
          </a:p>
        </p:txBody>
      </p:sp>
      <p:sp>
        <p:nvSpPr>
          <p:cNvPr id="48139" name="Text Box 11"/>
          <p:cNvSpPr txBox="1">
            <a:spLocks noChangeArrowheads="1"/>
          </p:cNvSpPr>
          <p:nvPr/>
        </p:nvSpPr>
        <p:spPr bwMode="auto">
          <a:xfrm>
            <a:off x="7813675" y="4870450"/>
            <a:ext cx="4556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</a:t>
            </a:r>
          </a:p>
        </p:txBody>
      </p:sp>
      <p:sp>
        <p:nvSpPr>
          <p:cNvPr id="48142" name="Rectangle 14"/>
          <p:cNvSpPr>
            <a:spLocks noChangeArrowheads="1"/>
          </p:cNvSpPr>
          <p:nvPr/>
        </p:nvSpPr>
        <p:spPr bwMode="auto">
          <a:xfrm>
            <a:off x="1404938" y="1196975"/>
            <a:ext cx="62230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Judge the statements true or false.</a:t>
            </a:r>
            <a:endParaRPr lang="en-US" altLang="zh-CN" sz="3200" dirty="0">
              <a:solidFill>
                <a:srgbClr val="0000FF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8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81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81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5" name="Text Box 3"/>
          <p:cNvSpPr txBox="1">
            <a:spLocks noChangeArrowheads="1"/>
          </p:cNvSpPr>
          <p:nvPr/>
        </p:nvSpPr>
        <p:spPr bwMode="auto">
          <a:xfrm>
            <a:off x="1023938" y="625475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755650" y="404813"/>
            <a:ext cx="6337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5177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3600" b="1">
                <a:solidFill>
                  <a:srgbClr val="003399"/>
                </a:solidFill>
                <a:latin typeface="Times New Roman" panose="02020603050405020304" pitchFamily="18" charset="0"/>
              </a:rPr>
              <a:t>Part four:</a:t>
            </a:r>
            <a:r>
              <a:rPr lang="en-US" altLang="zh-CN" sz="36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the next ten days</a:t>
            </a:r>
          </a:p>
        </p:txBody>
      </p:sp>
      <p:sp>
        <p:nvSpPr>
          <p:cNvPr id="49157" name="Text Box 5"/>
          <p:cNvSpPr txBox="1">
            <a:spLocks noChangeArrowheads="1"/>
          </p:cNvSpPr>
          <p:nvPr/>
        </p:nvSpPr>
        <p:spPr bwMode="auto">
          <a:xfrm>
            <a:off x="684213" y="2133600"/>
            <a:ext cx="7993062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writer’s blood went cold because he ___.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a) thought the mother bear was coming back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b) was afraid of noise 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c) liked bears</a:t>
            </a:r>
          </a:p>
          <a:p>
            <a:pPr>
              <a:lnSpc>
                <a:spcPct val="120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d) felt ill after running so fast</a:t>
            </a:r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2413000" y="1341438"/>
            <a:ext cx="434022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Choose the best answer.</a:t>
            </a:r>
          </a:p>
        </p:txBody>
      </p:sp>
      <p:sp>
        <p:nvSpPr>
          <p:cNvPr id="49160" name="Text Box 8"/>
          <p:cNvSpPr txBox="1">
            <a:spLocks noChangeArrowheads="1"/>
          </p:cNvSpPr>
          <p:nvPr/>
        </p:nvSpPr>
        <p:spPr bwMode="auto">
          <a:xfrm>
            <a:off x="7885113" y="2205038"/>
            <a:ext cx="4318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9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6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32" name="Text Box 8"/>
          <p:cNvSpPr txBox="1">
            <a:spLocks noChangeArrowheads="1"/>
          </p:cNvSpPr>
          <p:nvPr/>
        </p:nvSpPr>
        <p:spPr bwMode="auto">
          <a:xfrm>
            <a:off x="7202488" y="6402388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Activity 3</a:t>
            </a:r>
          </a:p>
        </p:txBody>
      </p:sp>
      <p:sp>
        <p:nvSpPr>
          <p:cNvPr id="129033" name="Text Box 9"/>
          <p:cNvSpPr txBox="1">
            <a:spLocks noChangeArrowheads="1"/>
          </p:cNvSpPr>
          <p:nvPr/>
        </p:nvSpPr>
        <p:spPr bwMode="auto">
          <a:xfrm>
            <a:off x="304800" y="188913"/>
            <a:ext cx="8840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3. Complete the table.</a:t>
            </a:r>
          </a:p>
        </p:txBody>
      </p:sp>
      <p:graphicFrame>
        <p:nvGraphicFramePr>
          <p:cNvPr id="129072" name="Group 48"/>
          <p:cNvGraphicFramePr>
            <a:graphicFrameLocks noGrp="1"/>
          </p:cNvGraphicFramePr>
          <p:nvPr/>
        </p:nvGraphicFramePr>
        <p:xfrm>
          <a:off x="180975" y="909638"/>
          <a:ext cx="8712200" cy="5486400"/>
        </p:xfrm>
        <a:graphic>
          <a:graphicData uri="http://schemas.openxmlformats.org/drawingml/2006/table">
            <a:tbl>
              <a:tblPr/>
              <a:tblGrid>
                <a:gridCol w="4967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4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191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happened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8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What they should or should not do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ED8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In the middle of the first night, the writer heard a __________outside. And the bag of food __________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They should_____________________________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16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During the second night, the bears came again and ________ from the tree.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They should ______________ and 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84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On the fourth day, the writer saw _____________. Then ________________ came.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宋体" panose="02010600030101010101" pitchFamily="2" charset="-122"/>
                        </a:rPr>
                        <a:t>He should not _________________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29064" name="Text Box 40"/>
          <p:cNvSpPr txBox="1">
            <a:spLocks noChangeArrowheads="1"/>
          </p:cNvSpPr>
          <p:nvPr/>
        </p:nvSpPr>
        <p:spPr bwMode="auto">
          <a:xfrm>
            <a:off x="0" y="2638425"/>
            <a:ext cx="273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strong noise</a:t>
            </a:r>
          </a:p>
        </p:txBody>
      </p:sp>
      <p:sp>
        <p:nvSpPr>
          <p:cNvPr id="129065" name="Text Box 41"/>
          <p:cNvSpPr txBox="1">
            <a:spLocks noChangeArrowheads="1"/>
          </p:cNvSpPr>
          <p:nvPr/>
        </p:nvSpPr>
        <p:spPr bwMode="auto">
          <a:xfrm>
            <a:off x="2124075" y="3070225"/>
            <a:ext cx="27352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was open</a:t>
            </a:r>
          </a:p>
        </p:txBody>
      </p:sp>
      <p:sp>
        <p:nvSpPr>
          <p:cNvPr id="129066" name="Text Box 42"/>
          <p:cNvSpPr txBox="1">
            <a:spLocks noChangeArrowheads="1"/>
          </p:cNvSpPr>
          <p:nvPr/>
        </p:nvSpPr>
        <p:spPr bwMode="auto">
          <a:xfrm>
            <a:off x="6156325" y="2349500"/>
            <a:ext cx="2735263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hang the food in a tree</a:t>
            </a:r>
          </a:p>
        </p:txBody>
      </p:sp>
      <p:sp>
        <p:nvSpPr>
          <p:cNvPr id="129067" name="Text Box 43"/>
          <p:cNvSpPr txBox="1">
            <a:spLocks noChangeArrowheads="1"/>
          </p:cNvSpPr>
          <p:nvPr/>
        </p:nvSpPr>
        <p:spPr bwMode="auto">
          <a:xfrm>
            <a:off x="323850" y="4510088"/>
            <a:ext cx="14398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took</a:t>
            </a:r>
          </a:p>
        </p:txBody>
      </p:sp>
      <p:sp>
        <p:nvSpPr>
          <p:cNvPr id="129068" name="Text Box 44"/>
          <p:cNvSpPr txBox="1">
            <a:spLocks noChangeArrowheads="1"/>
          </p:cNvSpPr>
          <p:nvPr/>
        </p:nvSpPr>
        <p:spPr bwMode="auto">
          <a:xfrm>
            <a:off x="4645025" y="4005263"/>
            <a:ext cx="38877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keep the camp clean</a:t>
            </a:r>
          </a:p>
        </p:txBody>
      </p:sp>
      <p:sp>
        <p:nvSpPr>
          <p:cNvPr id="129069" name="Text Box 45"/>
          <p:cNvSpPr txBox="1">
            <a:spLocks noChangeArrowheads="1"/>
          </p:cNvSpPr>
          <p:nvPr/>
        </p:nvSpPr>
        <p:spPr bwMode="auto">
          <a:xfrm>
            <a:off x="4932363" y="4438650"/>
            <a:ext cx="35290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make lots of noise</a:t>
            </a:r>
          </a:p>
        </p:txBody>
      </p:sp>
      <p:sp>
        <p:nvSpPr>
          <p:cNvPr id="129070" name="Text Box 46"/>
          <p:cNvSpPr txBox="1">
            <a:spLocks noChangeArrowheads="1"/>
          </p:cNvSpPr>
          <p:nvPr/>
        </p:nvSpPr>
        <p:spPr bwMode="auto">
          <a:xfrm>
            <a:off x="973138" y="5302250"/>
            <a:ext cx="27352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 baby bear</a:t>
            </a:r>
          </a:p>
        </p:txBody>
      </p:sp>
      <p:sp>
        <p:nvSpPr>
          <p:cNvPr id="129071" name="Text Box 47"/>
          <p:cNvSpPr txBox="1">
            <a:spLocks noChangeArrowheads="1"/>
          </p:cNvSpPr>
          <p:nvPr/>
        </p:nvSpPr>
        <p:spPr bwMode="auto">
          <a:xfrm>
            <a:off x="323850" y="5805488"/>
            <a:ext cx="273526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a mother bear</a:t>
            </a:r>
          </a:p>
        </p:txBody>
      </p:sp>
      <p:sp>
        <p:nvSpPr>
          <p:cNvPr id="129073" name="Text Box 49"/>
          <p:cNvSpPr txBox="1">
            <a:spLocks noChangeArrowheads="1"/>
          </p:cNvSpPr>
          <p:nvPr/>
        </p:nvSpPr>
        <p:spPr bwMode="auto">
          <a:xfrm>
            <a:off x="5653088" y="5373688"/>
            <a:ext cx="2735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solidFill>
                  <a:srgbClr val="FF0000"/>
                </a:solidFill>
              </a:rPr>
              <a:t>touch the bear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9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9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9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9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9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9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90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90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290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64" grpId="0"/>
      <p:bldP spid="129065" grpId="0"/>
      <p:bldP spid="129066" grpId="0"/>
      <p:bldP spid="129067" grpId="0"/>
      <p:bldP spid="129068" grpId="0"/>
      <p:bldP spid="129069" grpId="0"/>
      <p:bldP spid="129070" grpId="0"/>
      <p:bldP spid="129071" grpId="0"/>
      <p:bldP spid="12907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auto">
          <a:xfrm>
            <a:off x="828675" y="981075"/>
            <a:ext cx="7345363" cy="50482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00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blood     gun       sticks      sudden  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26979" name="Text Box 3"/>
          <p:cNvSpPr txBox="1">
            <a:spLocks noChangeArrowheads="1"/>
          </p:cNvSpPr>
          <p:nvPr/>
        </p:nvSpPr>
        <p:spPr bwMode="auto">
          <a:xfrm>
            <a:off x="0" y="1600200"/>
            <a:ext cx="9324975" cy="453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zh-CN" sz="2800" b="1">
                <a:latin typeface="Times New Roman" panose="02020603050405020304" pitchFamily="18" charset="0"/>
              </a:rPr>
              <a:t>  On the third day of our camping trip, Ben told us that if we saw a bear, we should not make any  (1) _________ moves. We did not have a (2)_______ to keep ourselves safe. The next day, I saw a baby bear playing with some (3)__________and stones. His mother arrived soon, and I was so afraid that my (4)__________ went cold. I did not move until the bears walked away. Then I ran back to my friends as fast as I could.</a:t>
            </a:r>
            <a:endParaRPr lang="zh-CN" altLang="en-US" sz="2800" b="1">
              <a:latin typeface="Times New Roman" panose="02020603050405020304" pitchFamily="18" charset="0"/>
            </a:endParaRPr>
          </a:p>
        </p:txBody>
      </p:sp>
      <p:sp>
        <p:nvSpPr>
          <p:cNvPr id="126980" name="Text Box 4"/>
          <p:cNvSpPr txBox="1">
            <a:spLocks noChangeArrowheads="1"/>
          </p:cNvSpPr>
          <p:nvPr/>
        </p:nvSpPr>
        <p:spPr bwMode="auto">
          <a:xfrm>
            <a:off x="6661150" y="2133600"/>
            <a:ext cx="16938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sudden</a:t>
            </a:r>
          </a:p>
        </p:txBody>
      </p:sp>
      <p:sp>
        <p:nvSpPr>
          <p:cNvPr id="126981" name="Text Box 5"/>
          <p:cNvSpPr txBox="1">
            <a:spLocks noChangeArrowheads="1"/>
          </p:cNvSpPr>
          <p:nvPr/>
        </p:nvSpPr>
        <p:spPr bwMode="auto">
          <a:xfrm>
            <a:off x="539750" y="3862388"/>
            <a:ext cx="1498600" cy="642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sticks</a:t>
            </a:r>
          </a:p>
        </p:txBody>
      </p:sp>
      <p:sp>
        <p:nvSpPr>
          <p:cNvPr id="126982" name="Text Box 6"/>
          <p:cNvSpPr txBox="1">
            <a:spLocks noChangeArrowheads="1"/>
          </p:cNvSpPr>
          <p:nvPr/>
        </p:nvSpPr>
        <p:spPr bwMode="auto">
          <a:xfrm>
            <a:off x="4429125" y="2781300"/>
            <a:ext cx="1498600" cy="642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gun</a:t>
            </a:r>
          </a:p>
        </p:txBody>
      </p:sp>
      <p:sp>
        <p:nvSpPr>
          <p:cNvPr id="126983" name="Text Box 7"/>
          <p:cNvSpPr txBox="1">
            <a:spLocks noChangeArrowheads="1"/>
          </p:cNvSpPr>
          <p:nvPr/>
        </p:nvSpPr>
        <p:spPr bwMode="auto">
          <a:xfrm>
            <a:off x="3852863" y="4294188"/>
            <a:ext cx="1497012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blood</a:t>
            </a:r>
          </a:p>
        </p:txBody>
      </p:sp>
      <p:sp>
        <p:nvSpPr>
          <p:cNvPr id="126985" name="Text Box 9"/>
          <p:cNvSpPr txBox="1">
            <a:spLocks noChangeArrowheads="1"/>
          </p:cNvSpPr>
          <p:nvPr/>
        </p:nvSpPr>
        <p:spPr bwMode="auto">
          <a:xfrm>
            <a:off x="7202488" y="6167438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Activity 4</a:t>
            </a:r>
          </a:p>
        </p:txBody>
      </p:sp>
      <p:sp>
        <p:nvSpPr>
          <p:cNvPr id="126986" name="Text Box 10"/>
          <p:cNvSpPr txBox="1">
            <a:spLocks noChangeArrowheads="1"/>
          </p:cNvSpPr>
          <p:nvPr/>
        </p:nvSpPr>
        <p:spPr bwMode="auto">
          <a:xfrm>
            <a:off x="304800" y="304800"/>
            <a:ext cx="88407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800" b="1">
                <a:effectLst>
                  <a:outerShdw blurRad="38100" dist="38100" dir="2700000" algn="tl">
                    <a:srgbClr val="C0C0C0"/>
                  </a:outerShdw>
                </a:effectLst>
              </a:rPr>
              <a:t>4. Complete the passage with the words in the box.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9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69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0" grpId="0" bldLvl="0" autoUpdateAnimBg="0"/>
      <p:bldP spid="126981" grpId="0" bldLvl="0" autoUpdateAnimBg="0"/>
      <p:bldP spid="126982" grpId="0" bldLvl="0" autoUpdateAnimBg="0"/>
      <p:bldP spid="126983" grpId="0" bldLvl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265763" y="1754899"/>
            <a:ext cx="7850187" cy="1475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  <a:buFontTx/>
              <a:buAutoNum type="arabicPeriod"/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zh-CN" altLang="en-US" sz="2800" b="1" dirty="0">
                <a:latin typeface="Times New Roman" panose="02020603050405020304" pitchFamily="18" charset="0"/>
              </a:rPr>
              <a:t>序数词前面要用冠词</a:t>
            </a:r>
            <a:r>
              <a:rPr lang="en-US" altLang="zh-CN" sz="2800" b="1" dirty="0">
                <a:latin typeface="Times New Roman" panose="02020603050405020304" pitchFamily="18" charset="0"/>
              </a:rPr>
              <a:t>the</a:t>
            </a:r>
            <a:r>
              <a:rPr lang="zh-CN" altLang="en-US" sz="2800" b="1" dirty="0">
                <a:latin typeface="Times New Roman" panose="02020603050405020304" pitchFamily="18" charset="0"/>
              </a:rPr>
              <a:t>，但若其前已经  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有形容词性物主代词，则可以省略。</a:t>
            </a:r>
          </a:p>
          <a:p>
            <a:pPr>
              <a:lnSpc>
                <a:spcPct val="110000"/>
              </a:lnSpc>
            </a:pPr>
            <a:r>
              <a:rPr lang="zh-CN" altLang="en-US" sz="2800" b="1" dirty="0">
                <a:latin typeface="Times New Roman" panose="02020603050405020304" pitchFamily="18" charset="0"/>
              </a:rPr>
              <a:t>    如：我们的第一次会面</a:t>
            </a:r>
          </a:p>
        </p:txBody>
      </p:sp>
      <p:sp>
        <p:nvSpPr>
          <p:cNvPr id="56325" name="Text Box 5"/>
          <p:cNvSpPr txBox="1">
            <a:spLocks noChangeArrowheads="1"/>
          </p:cNvSpPr>
          <p:nvPr/>
        </p:nvSpPr>
        <p:spPr bwMode="auto">
          <a:xfrm>
            <a:off x="1728786" y="1058399"/>
            <a:ext cx="576103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000" b="1" dirty="0" smtClean="0">
                <a:solidFill>
                  <a:srgbClr val="000099"/>
                </a:solidFill>
              </a:rPr>
              <a:t>Part </a:t>
            </a:r>
            <a:r>
              <a:rPr lang="en-US" altLang="zh-CN" sz="4000" b="1" dirty="0">
                <a:solidFill>
                  <a:srgbClr val="000099"/>
                </a:solidFill>
              </a:rPr>
              <a:t>1 </a:t>
            </a:r>
          </a:p>
        </p:txBody>
      </p:sp>
      <p:sp>
        <p:nvSpPr>
          <p:cNvPr id="56326" name="Text Box 6"/>
          <p:cNvSpPr txBox="1">
            <a:spLocks noChangeArrowheads="1"/>
          </p:cNvSpPr>
          <p:nvPr/>
        </p:nvSpPr>
        <p:spPr bwMode="auto">
          <a:xfrm>
            <a:off x="234949" y="3210127"/>
            <a:ext cx="8748713" cy="3371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2.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three of us</a:t>
            </a:r>
            <a:r>
              <a:rPr lang="en-US" altLang="zh-CN" sz="2800" b="1" dirty="0">
                <a:latin typeface="Times New Roman" panose="02020603050405020304" pitchFamily="18" charset="0"/>
              </a:rPr>
              <a:t> were tired </a:t>
            </a:r>
            <a:r>
              <a:rPr lang="en-US" altLang="zh-CN" sz="2800" b="1" u="sng" dirty="0">
                <a:solidFill>
                  <a:srgbClr val="FF0000"/>
                </a:solidFill>
                <a:latin typeface="Times New Roman" panose="02020603050405020304" pitchFamily="18" charset="0"/>
              </a:rPr>
              <a:t>after</a:t>
            </a:r>
            <a:r>
              <a:rPr lang="en-US" altLang="zh-CN" sz="2800" b="1" dirty="0">
                <a:latin typeface="Times New Roman" panose="02020603050405020304" pitchFamily="18" charset="0"/>
              </a:rPr>
              <a:t> walk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2800" b="1" dirty="0">
                <a:latin typeface="Times New Roman" panose="02020603050405020304" pitchFamily="18" charset="0"/>
              </a:rPr>
              <a:t>   </a:t>
            </a:r>
          </a:p>
          <a:p>
            <a:pPr>
              <a:lnSpc>
                <a:spcPct val="110000"/>
              </a:lnSpc>
            </a:pPr>
            <a:r>
              <a:rPr lang="en-US" altLang="zh-CN" sz="2800" b="1" dirty="0">
                <a:latin typeface="Times New Roman" panose="02020603050405020304" pitchFamily="18" charset="0"/>
              </a:rPr>
              <a:t>    for about eight hours. after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we walked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after </a:t>
            </a:r>
            <a:r>
              <a:rPr lang="en-US" altLang="zh-CN" sz="2800" b="1" dirty="0">
                <a:latin typeface="Times New Roman" panose="02020603050405020304" pitchFamily="18" charset="0"/>
              </a:rPr>
              <a:t>doing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sth</a:t>
            </a:r>
            <a:r>
              <a:rPr lang="en-US" altLang="zh-CN" sz="2800" b="1" dirty="0">
                <a:latin typeface="Times New Roman" panose="02020603050405020304" pitchFamily="18" charset="0"/>
              </a:rPr>
              <a:t> 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Times New Roman" panose="02020603050405020304" pitchFamily="18" charset="0"/>
              </a:rPr>
              <a:t>吃完午饭</a:t>
            </a: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</a:t>
            </a:r>
            <a:r>
              <a:rPr lang="en-US" altLang="zh-CN" sz="2800" b="1" dirty="0">
                <a:latin typeface="Times New Roman" panose="02020603050405020304" pitchFamily="18" charset="0"/>
              </a:rPr>
              <a:t> three of us</a:t>
            </a:r>
            <a:r>
              <a:rPr lang="zh-CN" altLang="en-US" sz="2800" b="1" dirty="0">
                <a:latin typeface="Times New Roman" panose="02020603050405020304" pitchFamily="18" charset="0"/>
              </a:rPr>
              <a:t>，</a:t>
            </a:r>
            <a:r>
              <a:rPr lang="en-US" altLang="zh-CN" sz="2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</a:t>
            </a:r>
            <a:r>
              <a:rPr lang="zh-CN" altLang="en-US" sz="2800" b="1" dirty="0">
                <a:latin typeface="Times New Roman" panose="02020603050405020304" pitchFamily="18" charset="0"/>
              </a:rPr>
              <a:t>用在数词前表示特指。意</a:t>
            </a:r>
            <a:r>
              <a:rPr lang="zh-CN" altLang="en-US" sz="2800" b="1" dirty="0">
                <a:latin typeface="宋体" panose="02010600030101010101" pitchFamily="2" charset="-122"/>
              </a:rPr>
              <a:t>为“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我们三个人</a:t>
            </a:r>
            <a:r>
              <a:rPr lang="zh-CN" altLang="en-US" sz="2800" b="1" dirty="0">
                <a:latin typeface="宋体" panose="02010600030101010101" pitchFamily="2" charset="-122"/>
              </a:rPr>
              <a:t>”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一共就三个人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)</a:t>
            </a:r>
            <a:r>
              <a:rPr lang="zh-CN" altLang="en-US" sz="2800" b="1" dirty="0">
                <a:latin typeface="宋体" panose="02010600030101010101" pitchFamily="2" charset="-122"/>
              </a:rPr>
              <a:t>。</a:t>
            </a:r>
            <a:endParaRPr lang="zh-CN" altLang="en-US" sz="2800" b="1" dirty="0">
              <a:solidFill>
                <a:srgbClr val="FF33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10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2800" b="1" dirty="0">
                <a:latin typeface="Times New Roman" panose="02020603050405020304" pitchFamily="18" charset="0"/>
              </a:rPr>
              <a:t> </a:t>
            </a:r>
            <a:r>
              <a:rPr lang="en-US" altLang="zh-CN" sz="2800" b="1" dirty="0">
                <a:latin typeface="Times New Roman" panose="02020603050405020304" pitchFamily="18" charset="0"/>
              </a:rPr>
              <a:t>three of us </a:t>
            </a:r>
            <a:r>
              <a:rPr lang="en-US" altLang="zh-CN" sz="2800" b="1" dirty="0">
                <a:solidFill>
                  <a:srgbClr val="0000FF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我们中的三个” 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我们不止三个人</a:t>
            </a:r>
            <a:r>
              <a:rPr lang="en-US" altLang="zh-CN" sz="28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)</a:t>
            </a:r>
          </a:p>
        </p:txBody>
      </p:sp>
      <p:sp>
        <p:nvSpPr>
          <p:cNvPr id="56327" name="Rectangle 7"/>
          <p:cNvSpPr>
            <a:spLocks noChangeArrowheads="1"/>
          </p:cNvSpPr>
          <p:nvPr/>
        </p:nvSpPr>
        <p:spPr bwMode="auto">
          <a:xfrm>
            <a:off x="4743222" y="2701509"/>
            <a:ext cx="3051175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our first</a:t>
            </a:r>
            <a:r>
              <a:rPr lang="en-US" altLang="zh-CN" sz="3200" b="1" dirty="0">
                <a:latin typeface="Times New Roman" panose="02020603050405020304" pitchFamily="18" charset="0"/>
              </a:rPr>
              <a:t> evening</a:t>
            </a:r>
          </a:p>
        </p:txBody>
      </p:sp>
      <p:sp>
        <p:nvSpPr>
          <p:cNvPr id="56328" name="Rectangle 8"/>
          <p:cNvSpPr>
            <a:spLocks noChangeArrowheads="1"/>
          </p:cNvSpPr>
          <p:nvPr/>
        </p:nvSpPr>
        <p:spPr bwMode="auto">
          <a:xfrm>
            <a:off x="2555875" y="4581525"/>
            <a:ext cx="3467100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after having lunch </a:t>
            </a:r>
            <a:endParaRPr lang="en-US" altLang="zh-CN" sz="3200" b="1">
              <a:latin typeface="Times New Roman" panose="02020603050405020304" pitchFamily="18" charset="0"/>
            </a:endParaRPr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1728787" y="434975"/>
            <a:ext cx="5761038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 dirty="0">
                <a:solidFill>
                  <a:srgbClr val="000099"/>
                </a:solidFill>
              </a:rPr>
              <a:t>   Language points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6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63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63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63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63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6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63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63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7" grpId="0"/>
      <p:bldP spid="563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5" name="Text Box 5"/>
          <p:cNvSpPr txBox="1">
            <a:spLocks noChangeArrowheads="1"/>
          </p:cNvSpPr>
          <p:nvPr/>
        </p:nvSpPr>
        <p:spPr bwMode="auto">
          <a:xfrm>
            <a:off x="684213" y="261938"/>
            <a:ext cx="7848600" cy="3848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如：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They have eight people in the team.   </a:t>
            </a:r>
          </a:p>
          <a:p>
            <a:pPr>
              <a:lnSpc>
                <a:spcPct val="110000"/>
              </a:lnSpc>
            </a:pPr>
            <a:r>
              <a:rPr lang="en-US" altLang="zh-CN" sz="3200" b="1" u="sng" dirty="0">
                <a:latin typeface="Times New Roman" panose="02020603050405020304" pitchFamily="18" charset="0"/>
              </a:rPr>
              <a:t>                    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这八个人</a:t>
            </a:r>
            <a:r>
              <a:rPr lang="en-US" altLang="zh-CN" sz="3200" b="1" dirty="0">
                <a:latin typeface="Times New Roman" panose="02020603050405020304" pitchFamily="18" charset="0"/>
              </a:rPr>
              <a:t>)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200" b="1" dirty="0">
                <a:latin typeface="Times New Roman" panose="02020603050405020304" pitchFamily="18" charset="0"/>
              </a:rPr>
              <a:t>all know only good teamwork will enable them to get the job done on time. 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There are 10 people in the office and </a:t>
            </a:r>
            <a:r>
              <a:rPr lang="en-US" altLang="zh-CN" sz="3200" b="1" u="sng" dirty="0">
                <a:latin typeface="Times New Roman" panose="02020603050405020304" pitchFamily="18" charset="0"/>
              </a:rPr>
              <a:t>            </a:t>
            </a:r>
          </a:p>
          <a:p>
            <a:pPr>
              <a:lnSpc>
                <a:spcPct val="110000"/>
              </a:lnSpc>
            </a:pPr>
            <a:r>
              <a:rPr lang="en-US" altLang="zh-CN" sz="3200" b="1" u="sng" dirty="0">
                <a:latin typeface="Times New Roman" panose="02020603050405020304" pitchFamily="18" charset="0"/>
              </a:rPr>
              <a:t>                         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 (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其中八个</a:t>
            </a:r>
            <a:r>
              <a:rPr lang="en-US" altLang="zh-CN" sz="3200" b="1" dirty="0">
                <a:latin typeface="Times New Roman" panose="02020603050405020304" pitchFamily="18" charset="0"/>
              </a:rPr>
              <a:t>) are women.</a:t>
            </a:r>
          </a:p>
        </p:txBody>
      </p:sp>
      <p:sp>
        <p:nvSpPr>
          <p:cNvPr id="71686" name="Text Box 6"/>
          <p:cNvSpPr txBox="1">
            <a:spLocks noChangeArrowheads="1"/>
          </p:cNvSpPr>
          <p:nvPr/>
        </p:nvSpPr>
        <p:spPr bwMode="auto">
          <a:xfrm>
            <a:off x="612775" y="4078288"/>
            <a:ext cx="7993063" cy="2238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3. fall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a</a:t>
            </a:r>
            <a:r>
              <a:rPr lang="en-US" altLang="zh-CN" sz="3200" b="1" dirty="0">
                <a:latin typeface="Times New Roman" panose="02020603050405020304" pitchFamily="18" charset="0"/>
              </a:rPr>
              <a:t>sleep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入睡     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latin typeface="Times New Roman" panose="02020603050405020304" pitchFamily="18" charset="0"/>
              </a:rPr>
              <a:t>go to bed   </a:t>
            </a:r>
            <a:r>
              <a:rPr lang="zh-CN" altLang="en-US" sz="3200" b="1" dirty="0">
                <a:latin typeface="Times New Roman" panose="02020603050405020304" pitchFamily="18" charset="0"/>
              </a:rPr>
              <a:t>上床睡觉</a:t>
            </a:r>
          </a:p>
          <a:p>
            <a:pPr>
              <a:lnSpc>
                <a:spcPct val="110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4.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middle of</a:t>
            </a:r>
            <a:r>
              <a:rPr lang="en-US" altLang="zh-CN" sz="3200" b="1" dirty="0">
                <a:latin typeface="Times New Roman" panose="02020603050405020304" pitchFamily="18" charset="0"/>
              </a:rPr>
              <a:t> the night 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在午夜</a:t>
            </a:r>
          </a:p>
          <a:p>
            <a:pPr>
              <a:lnSpc>
                <a:spcPct val="110000"/>
              </a:lnSpc>
            </a:pPr>
            <a:r>
              <a:rPr lang="zh-CN" altLang="en-US" sz="3200" b="1" dirty="0">
                <a:latin typeface="Times New Roman" panose="02020603050405020304" pitchFamily="18" charset="0"/>
              </a:rPr>
              <a:t>    </a:t>
            </a: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in the middle of …</a:t>
            </a:r>
            <a:r>
              <a:rPr lang="en-US" altLang="zh-CN" sz="3200" b="1" dirty="0">
                <a:latin typeface="Times New Roman" panose="02020603050405020304" pitchFamily="18" charset="0"/>
              </a:rPr>
              <a:t> </a:t>
            </a:r>
            <a:r>
              <a:rPr lang="zh-CN" altLang="en-US" sz="3200" b="1" dirty="0">
                <a:latin typeface="Times New Roman" panose="02020603050405020304" pitchFamily="18" charset="0"/>
              </a:rPr>
              <a:t>在</a:t>
            </a:r>
            <a:r>
              <a:rPr lang="en-US" altLang="zh-CN" sz="3200" b="1" dirty="0">
                <a:latin typeface="宋体" panose="02010600030101010101" pitchFamily="2" charset="-122"/>
              </a:rPr>
              <a:t>……</a:t>
            </a:r>
            <a:r>
              <a:rPr lang="zh-CN" altLang="en-US" sz="3200" b="1" dirty="0">
                <a:latin typeface="Times New Roman" panose="02020603050405020304" pitchFamily="18" charset="0"/>
              </a:rPr>
              <a:t>的中间、中央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684213" y="1341438"/>
            <a:ext cx="32416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eight of them</a:t>
            </a: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828675" y="3502025"/>
            <a:ext cx="246221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eight of them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1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1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685" grpId="0"/>
      <p:bldP spid="7168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3" name="Rectangle 5"/>
          <p:cNvSpPr>
            <a:spLocks noChangeArrowheads="1"/>
          </p:cNvSpPr>
          <p:nvPr/>
        </p:nvSpPr>
        <p:spPr bwMode="auto">
          <a:xfrm>
            <a:off x="3563938" y="693738"/>
            <a:ext cx="204946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4400" b="1">
                <a:solidFill>
                  <a:srgbClr val="000099"/>
                </a:solidFill>
              </a:rPr>
              <a:t> Part 2 </a:t>
            </a:r>
          </a:p>
        </p:txBody>
      </p:sp>
      <p:sp>
        <p:nvSpPr>
          <p:cNvPr id="58374" name="Rectangle 6"/>
          <p:cNvSpPr>
            <a:spLocks noChangeArrowheads="1"/>
          </p:cNvSpPr>
          <p:nvPr/>
        </p:nvSpPr>
        <p:spPr bwMode="auto">
          <a:xfrm>
            <a:off x="900113" y="1989138"/>
            <a:ext cx="7416800" cy="233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5. tidy up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整理</a:t>
            </a:r>
            <a:r>
              <a:rPr lang="en-US" altLang="zh-CN" sz="3200" b="1" dirty="0">
                <a:latin typeface="宋体" panose="02010600030101010101" pitchFamily="2" charset="-122"/>
              </a:rPr>
              <a:t>……</a:t>
            </a:r>
            <a:endParaRPr lang="en-US" altLang="zh-CN" sz="3200" b="1" dirty="0">
              <a:latin typeface="Times New Roman" panose="02020603050405020304" pitchFamily="18" charset="0"/>
            </a:endParaRP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6. move on   </a:t>
            </a:r>
            <a:r>
              <a:rPr lang="zh-CN" altLang="en-US" sz="3200" b="1" dirty="0">
                <a:latin typeface="Times New Roman" panose="02020603050405020304" pitchFamily="18" charset="0"/>
              </a:rPr>
              <a:t>继续前进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7. make lots of noise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发出许多的响声</a:t>
            </a:r>
          </a:p>
          <a:p>
            <a:pPr>
              <a:lnSpc>
                <a:spcPct val="11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8. above all    </a:t>
            </a:r>
            <a:r>
              <a:rPr lang="zh-CN" altLang="en-US" sz="3200" b="1" dirty="0">
                <a:latin typeface="Times New Roman" panose="02020603050405020304" pitchFamily="18" charset="0"/>
              </a:rPr>
              <a:t>更重要的是，首先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8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468313" y="981075"/>
            <a:ext cx="8210550" cy="2136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9.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see sb /do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ing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sth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  <a:r>
              <a:rPr lang="zh-CN" altLang="en-US" sz="3200" b="1">
                <a:latin typeface="Times New Roman" panose="02020603050405020304" pitchFamily="18" charset="0"/>
              </a:rPr>
              <a:t>看见某人正在干某事</a:t>
            </a:r>
          </a:p>
          <a:p>
            <a:pPr>
              <a:lnSpc>
                <a:spcPct val="10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当我路过他房间的时候，我看见他在看书。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When I walked past his room, I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saw</a:t>
            </a:r>
            <a:r>
              <a:rPr lang="en-US" altLang="zh-CN" sz="3200" b="1">
                <a:latin typeface="Times New Roman" panose="02020603050405020304" pitchFamily="18" charset="0"/>
              </a:rPr>
              <a:t> him  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read</a:t>
            </a:r>
            <a:r>
              <a:rPr lang="en-US" altLang="zh-CN" sz="3200" b="1">
                <a:solidFill>
                  <a:srgbClr val="0000FF"/>
                </a:solidFill>
                <a:latin typeface="Times New Roman" panose="02020603050405020304" pitchFamily="18" charset="0"/>
              </a:rPr>
              <a:t>ing </a:t>
            </a:r>
            <a:r>
              <a:rPr lang="en-US" altLang="zh-CN" sz="3200" b="1">
                <a:latin typeface="Times New Roman" panose="02020603050405020304" pitchFamily="18" charset="0"/>
              </a:rPr>
              <a:t>a book.</a:t>
            </a:r>
          </a:p>
        </p:txBody>
      </p:sp>
      <p:sp>
        <p:nvSpPr>
          <p:cNvPr id="77827" name="Text Box 3"/>
          <p:cNvSpPr txBox="1">
            <a:spLocks noChangeArrowheads="1"/>
          </p:cNvSpPr>
          <p:nvPr/>
        </p:nvSpPr>
        <p:spPr bwMode="auto">
          <a:xfrm>
            <a:off x="1836738" y="333375"/>
            <a:ext cx="5761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99"/>
                </a:solidFill>
              </a:rPr>
              <a:t>         Part 3 </a:t>
            </a:r>
          </a:p>
        </p:txBody>
      </p:sp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468313" y="3141663"/>
            <a:ext cx="8208962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10.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remember doing sth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  <a:r>
              <a:rPr lang="zh-CN" altLang="en-US" sz="3200" b="1">
                <a:latin typeface="Times New Roman" panose="02020603050405020304" pitchFamily="18" charset="0"/>
              </a:rPr>
              <a:t>记得做过某事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已做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remember to do sth</a:t>
            </a:r>
            <a:r>
              <a:rPr lang="en-US" altLang="zh-CN" sz="3200" b="1">
                <a:latin typeface="Times New Roman" panose="02020603050405020304" pitchFamily="18" charset="0"/>
              </a:rPr>
              <a:t>:</a:t>
            </a:r>
            <a:r>
              <a:rPr lang="zh-CN" altLang="en-US" sz="3200" b="1">
                <a:latin typeface="Times New Roman" panose="02020603050405020304" pitchFamily="18" charset="0"/>
              </a:rPr>
              <a:t>记着去做某事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还没做</a:t>
            </a:r>
            <a:r>
              <a:rPr lang="en-US" altLang="zh-CN" sz="3200" b="1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Don’t you remember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</a:t>
            </a:r>
            <a:r>
              <a:rPr lang="en-US" altLang="zh-CN" sz="3200" b="1">
                <a:latin typeface="Times New Roman" panose="02020603050405020304" pitchFamily="18" charset="0"/>
              </a:rPr>
              <a:t> the man before? 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zh-CN" altLang="en-US" sz="3200" b="1">
                <a:latin typeface="Times New Roman" panose="02020603050405020304" pitchFamily="18" charset="0"/>
              </a:rPr>
              <a:t>你不记得以前见过那个人吗</a:t>
            </a:r>
            <a:r>
              <a:rPr lang="en-US" altLang="zh-CN" sz="3200" b="1">
                <a:latin typeface="Times New Roman" panose="02020603050405020304" pitchFamily="18" charset="0"/>
              </a:rPr>
              <a:t>?</a:t>
            </a:r>
            <a:br>
              <a:rPr lang="en-US" altLang="zh-CN" sz="3200" b="1">
                <a:latin typeface="Times New Roman" panose="02020603050405020304" pitchFamily="18" charset="0"/>
              </a:rPr>
            </a:br>
            <a:r>
              <a:rPr lang="en-US" altLang="zh-CN" sz="3200" b="1">
                <a:latin typeface="Times New Roman" panose="02020603050405020304" pitchFamily="18" charset="0"/>
              </a:rPr>
              <a:t>Remember </a:t>
            </a:r>
            <a:r>
              <a:rPr lang="en-US" altLang="zh-CN" sz="3200" b="1" u="sng">
                <a:latin typeface="Times New Roman" panose="02020603050405020304" pitchFamily="18" charset="0"/>
              </a:rPr>
              <a:t>             </a:t>
            </a:r>
            <a:r>
              <a:rPr lang="en-US" altLang="zh-CN" sz="3200" b="1">
                <a:latin typeface="Times New Roman" panose="02020603050405020304" pitchFamily="18" charset="0"/>
              </a:rPr>
              <a:t> the post office after school.</a:t>
            </a:r>
          </a:p>
          <a:p>
            <a:pPr>
              <a:lnSpc>
                <a:spcPct val="10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记着放学后去趟邮局。</a:t>
            </a:r>
          </a:p>
        </p:txBody>
      </p:sp>
      <p:sp>
        <p:nvSpPr>
          <p:cNvPr id="77829" name="Rectangle 5"/>
          <p:cNvSpPr>
            <a:spLocks noChangeArrowheads="1"/>
          </p:cNvSpPr>
          <p:nvPr/>
        </p:nvSpPr>
        <p:spPr bwMode="auto">
          <a:xfrm>
            <a:off x="4213225" y="4221163"/>
            <a:ext cx="12461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seeing</a:t>
            </a:r>
          </a:p>
        </p:txBody>
      </p:sp>
      <p:sp>
        <p:nvSpPr>
          <p:cNvPr id="77830" name="Rectangle 6"/>
          <p:cNvSpPr>
            <a:spLocks noChangeArrowheads="1"/>
          </p:cNvSpPr>
          <p:nvPr/>
        </p:nvSpPr>
        <p:spPr bwMode="auto">
          <a:xfrm>
            <a:off x="2628900" y="5229225"/>
            <a:ext cx="14700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to go to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77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77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77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8" grpId="0"/>
      <p:bldP spid="77829" grpId="0"/>
      <p:bldP spid="77830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Text Box 2"/>
          <p:cNvSpPr txBox="1">
            <a:spLocks noChangeArrowheads="1"/>
          </p:cNvSpPr>
          <p:nvPr/>
        </p:nvSpPr>
        <p:spPr bwMode="auto">
          <a:xfrm>
            <a:off x="0" y="404813"/>
            <a:ext cx="9145588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11.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reach out (for sth)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  <a:r>
              <a:rPr lang="zh-CN" altLang="en-US" sz="3200" b="1">
                <a:latin typeface="Times New Roman" panose="02020603050405020304" pitchFamily="18" charset="0"/>
              </a:rPr>
              <a:t>伸出手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去摸</a:t>
            </a:r>
            <a:r>
              <a:rPr lang="en-US" altLang="zh-CN" sz="3200" b="1">
                <a:latin typeface="Times New Roman" panose="02020603050405020304" pitchFamily="18" charset="0"/>
              </a:rPr>
              <a:t>/</a:t>
            </a:r>
            <a:r>
              <a:rPr lang="zh-CN" altLang="en-US" sz="3200" b="1">
                <a:latin typeface="Times New Roman" panose="02020603050405020304" pitchFamily="18" charset="0"/>
              </a:rPr>
              <a:t>够</a:t>
            </a:r>
            <a:r>
              <a:rPr lang="en-US" altLang="zh-CN" sz="3200" b="1">
                <a:latin typeface="Times New Roman" panose="02020603050405020304" pitchFamily="18" charset="0"/>
              </a:rPr>
              <a:t>) …… </a:t>
            </a:r>
            <a:r>
              <a:rPr lang="zh-CN" altLang="en-US" sz="3200" b="1">
                <a:latin typeface="Times New Roman" panose="02020603050405020304" pitchFamily="18" charset="0"/>
              </a:rPr>
              <a:t>如：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The monkey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reached out</a:t>
            </a:r>
            <a:r>
              <a:rPr lang="en-US" altLang="zh-CN" sz="3200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a hand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the banana. </a:t>
            </a:r>
            <a:r>
              <a:rPr lang="zh-CN" altLang="en-US" sz="3200" b="1">
                <a:latin typeface="Times New Roman" panose="02020603050405020304" pitchFamily="18" charset="0"/>
              </a:rPr>
              <a:t>猴子伸出手去够香蕉。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reached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out</a:t>
            </a:r>
            <a:r>
              <a:rPr lang="en-US" altLang="zh-CN" sz="3200" b="1"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for </a:t>
            </a:r>
            <a:r>
              <a:rPr lang="en-US" altLang="zh-CN" sz="3200" b="1">
                <a:latin typeface="Times New Roman" panose="02020603050405020304" pitchFamily="18" charset="0"/>
              </a:rPr>
              <a:t>the phone and knocked over a glass.  </a:t>
            </a:r>
          </a:p>
          <a:p>
            <a:pPr>
              <a:lnSpc>
                <a:spcPct val="105000"/>
              </a:lnSpc>
            </a:pPr>
            <a:r>
              <a:rPr lang="zh-CN" altLang="en-US" sz="3200" b="1">
                <a:latin typeface="Times New Roman" panose="02020603050405020304" pitchFamily="18" charset="0"/>
              </a:rPr>
              <a:t>他伸手去够电话，打翻了一个杯子。</a:t>
            </a:r>
          </a:p>
        </p:txBody>
      </p:sp>
      <p:sp>
        <p:nvSpPr>
          <p:cNvPr id="78855" name="Rectangle 7"/>
          <p:cNvSpPr>
            <a:spLocks noChangeArrowheads="1"/>
          </p:cNvSpPr>
          <p:nvPr/>
        </p:nvSpPr>
        <p:spPr bwMode="auto">
          <a:xfrm>
            <a:off x="539750" y="3646488"/>
            <a:ext cx="7993063" cy="2647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12. stand very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still </a:t>
            </a:r>
            <a:r>
              <a:rPr lang="en-US" altLang="zh-CN" sz="3200" b="1">
                <a:latin typeface="Times New Roman" panose="02020603050405020304" pitchFamily="18" charset="0"/>
              </a:rPr>
              <a:t>…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When he heard the surprising news, 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stood still like a sculpture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(</a:t>
            </a:r>
            <a:r>
              <a:rPr lang="zh-CN" altLang="en-US" sz="3200" b="1">
                <a:latin typeface="Times New Roman" panose="02020603050405020304" pitchFamily="18" charset="0"/>
              </a:rPr>
              <a:t>他像雕像一样纹丝不动的站着</a:t>
            </a:r>
            <a:r>
              <a:rPr lang="en-US" altLang="zh-CN" sz="3200" b="1">
                <a:latin typeface="Times New Roman" panose="02020603050405020304" pitchFamily="18" charset="0"/>
              </a:rPr>
              <a:t>).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16. Stay in the same position: </a:t>
            </a:r>
            <a:r>
              <a:rPr lang="zh-CN" altLang="en-US" sz="3200" b="1">
                <a:latin typeface="Times New Roman" panose="02020603050405020304" pitchFamily="18" charset="0"/>
              </a:rPr>
              <a:t>保持同一姿势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323850" y="1196975"/>
            <a:ext cx="8353425" cy="315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13. For the next 10 days,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every time</a:t>
            </a:r>
            <a:r>
              <a:rPr lang="en-US" altLang="zh-CN" sz="3200" b="1">
                <a:latin typeface="Times New Roman" panose="02020603050405020304" pitchFamily="18" charset="0"/>
              </a:rPr>
              <a:t> there was  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latin typeface="Times New Roman" panose="02020603050405020304" pitchFamily="18" charset="0"/>
              </a:rPr>
              <a:t>     a sudden noise, my blood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went </a:t>
            </a:r>
            <a:r>
              <a:rPr lang="en-US" altLang="zh-CN" sz="3200" b="1">
                <a:latin typeface="Times New Roman" panose="02020603050405020304" pitchFamily="18" charset="0"/>
              </a:rPr>
              <a:t>cold.</a:t>
            </a:r>
          </a:p>
          <a:p>
            <a:pPr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every time</a:t>
            </a:r>
            <a:r>
              <a:rPr lang="en-US" altLang="zh-CN" sz="3200" b="1">
                <a:latin typeface="Times New Roman" panose="02020603050405020304" pitchFamily="18" charset="0"/>
              </a:rPr>
              <a:t>: </a:t>
            </a:r>
            <a:r>
              <a:rPr lang="en-US" altLang="zh-CN" sz="3200" b="1">
                <a:latin typeface="宋体" panose="02010600030101010101" pitchFamily="2" charset="-122"/>
              </a:rPr>
              <a:t>“</a:t>
            </a:r>
            <a:r>
              <a:rPr lang="zh-CN" altLang="en-US" sz="3200" b="1">
                <a:latin typeface="宋体" panose="02010600030101010101" pitchFamily="2" charset="-122"/>
              </a:rPr>
              <a:t>每次</a:t>
            </a:r>
            <a:r>
              <a:rPr lang="en-US" altLang="zh-CN" sz="3200" b="1">
                <a:latin typeface="宋体" panose="02010600030101010101" pitchFamily="2" charset="-122"/>
              </a:rPr>
              <a:t>……</a:t>
            </a:r>
            <a:r>
              <a:rPr lang="zh-CN" altLang="en-US" sz="3200" b="1">
                <a:latin typeface="宋体" panose="02010600030101010101" pitchFamily="2" charset="-122"/>
              </a:rPr>
              <a:t>，每当</a:t>
            </a:r>
            <a:r>
              <a:rPr lang="en-US" altLang="zh-CN" sz="3200" b="1">
                <a:latin typeface="宋体" panose="02010600030101010101" pitchFamily="2" charset="-122"/>
              </a:rPr>
              <a:t>……”</a:t>
            </a:r>
            <a:r>
              <a:rPr lang="zh-CN" altLang="en-US" sz="3200" b="1">
                <a:latin typeface="Times New Roman" panose="02020603050405020304" pitchFamily="18" charset="0"/>
              </a:rPr>
              <a:t>。</a:t>
            </a:r>
          </a:p>
          <a:p>
            <a:pPr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zh-CN" altLang="en-US" sz="3200" b="1">
                <a:latin typeface="Times New Roman" panose="02020603050405020304" pitchFamily="18" charset="0"/>
              </a:rPr>
              <a:t>如：每次我去看他，他总是在房间学习。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Every time</a:t>
            </a:r>
            <a:r>
              <a:rPr lang="en-US" altLang="zh-CN" sz="3200" b="1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>
                <a:latin typeface="Times New Roman" panose="02020603050405020304" pitchFamily="18" charset="0"/>
              </a:rPr>
              <a:t>I go and see him, he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is always</a:t>
            </a:r>
          </a:p>
          <a:p>
            <a:pPr>
              <a:lnSpc>
                <a:spcPct val="105000"/>
              </a:lnSpc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working </a:t>
            </a:r>
            <a:r>
              <a:rPr lang="en-US" altLang="zh-CN" sz="3200" b="1">
                <a:latin typeface="Times New Roman" panose="02020603050405020304" pitchFamily="18" charset="0"/>
              </a:rPr>
              <a:t>in the room.</a:t>
            </a:r>
          </a:p>
        </p:txBody>
      </p:sp>
      <p:sp>
        <p:nvSpPr>
          <p:cNvPr id="81927" name="Text Box 7"/>
          <p:cNvSpPr txBox="1">
            <a:spLocks noChangeArrowheads="1"/>
          </p:cNvSpPr>
          <p:nvPr/>
        </p:nvSpPr>
        <p:spPr bwMode="auto">
          <a:xfrm>
            <a:off x="1836738" y="333375"/>
            <a:ext cx="57610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99"/>
                </a:solidFill>
              </a:rPr>
              <a:t>          Part 4 </a:t>
            </a:r>
          </a:p>
        </p:txBody>
      </p:sp>
      <p:sp>
        <p:nvSpPr>
          <p:cNvPr id="81929" name="Rectangle 9"/>
          <p:cNvSpPr>
            <a:spLocks noChangeArrowheads="1"/>
          </p:cNvSpPr>
          <p:nvPr/>
        </p:nvSpPr>
        <p:spPr bwMode="auto">
          <a:xfrm>
            <a:off x="468313" y="4438650"/>
            <a:ext cx="8064500" cy="111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05000"/>
              </a:lnSpc>
              <a:buClr>
                <a:srgbClr val="0000FF"/>
              </a:buClr>
              <a:buFont typeface="Wingdings" panose="05000000000000000000" pitchFamily="2" charset="2"/>
              <a:buChar char="Ø"/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 go </a:t>
            </a:r>
            <a:r>
              <a:rPr lang="zh-CN" altLang="en-US" sz="3200" b="1">
                <a:latin typeface="Times New Roman" panose="02020603050405020304" pitchFamily="18" charset="0"/>
              </a:rPr>
              <a:t>表示</a:t>
            </a:r>
            <a:r>
              <a:rPr lang="zh-CN" altLang="en-US" sz="3200" b="1">
                <a:latin typeface="宋体" panose="02010600030101010101" pitchFamily="2" charset="-122"/>
              </a:rPr>
              <a:t>“处于</a:t>
            </a:r>
            <a:r>
              <a:rPr lang="en-US" altLang="zh-CN" sz="3200" b="1">
                <a:latin typeface="宋体" panose="02010600030101010101" pitchFamily="2" charset="-122"/>
              </a:rPr>
              <a:t>(</a:t>
            </a:r>
            <a:r>
              <a:rPr lang="zh-CN" altLang="en-US" sz="3200" b="1">
                <a:latin typeface="宋体" panose="02010600030101010101" pitchFamily="2" charset="-122"/>
              </a:rPr>
              <a:t>某种状态，尤指令人生厌的状态</a:t>
            </a:r>
            <a:r>
              <a:rPr lang="en-US" altLang="zh-CN" sz="3200" b="1">
                <a:latin typeface="宋体" panose="02010600030101010101" pitchFamily="2" charset="-122"/>
              </a:rPr>
              <a:t>)”</a:t>
            </a:r>
            <a:r>
              <a:rPr lang="zh-CN" altLang="en-US" sz="3200" b="1">
                <a:latin typeface="Times New Roman" panose="02020603050405020304" pitchFamily="18" charset="0"/>
              </a:rPr>
              <a:t>，其后可以接</a:t>
            </a:r>
            <a:r>
              <a:rPr lang="zh-CN" altLang="en-US" sz="3200" b="1">
                <a:solidFill>
                  <a:srgbClr val="FF0000"/>
                </a:solidFill>
                <a:latin typeface="Times New Roman" panose="02020603050405020304" pitchFamily="18" charset="0"/>
              </a:rPr>
              <a:t>形容词</a:t>
            </a:r>
            <a:r>
              <a:rPr lang="zh-CN" altLang="en-US" sz="3200" b="1">
                <a:latin typeface="Times New Roman" panose="02020603050405020304" pitchFamily="18" charset="0"/>
              </a:rPr>
              <a:t>。如：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19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19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2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5221288" y="838200"/>
            <a:ext cx="3671887" cy="496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FF0000"/>
                </a:solidFill>
              </a:rPr>
              <a:t>tent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fall 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fall asleep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hang</a:t>
            </a:r>
            <a:r>
              <a:rPr lang="en-US" altLang="zh-CN" sz="3200" b="1">
                <a:solidFill>
                  <a:srgbClr val="0000FF"/>
                </a:solidFill>
              </a:rPr>
              <a:t>-hung-hung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sudden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gun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soft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still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wood</a:t>
            </a:r>
          </a:p>
          <a:p>
            <a:r>
              <a:rPr lang="en-US" altLang="zh-CN" sz="3200" b="1">
                <a:solidFill>
                  <a:srgbClr val="FF0000"/>
                </a:solidFill>
              </a:rPr>
              <a:t> blood</a:t>
            </a:r>
          </a:p>
        </p:txBody>
      </p:sp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468313" y="887413"/>
            <a:ext cx="5616575" cy="597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zh-CN" altLang="en-US" sz="3200" b="1" dirty="0"/>
              <a:t>帐篷</a:t>
            </a:r>
          </a:p>
          <a:p>
            <a:r>
              <a:rPr lang="zh-CN" altLang="en-US" sz="3200" b="1" dirty="0"/>
              <a:t>变成，进入（某种状态） </a:t>
            </a:r>
          </a:p>
          <a:p>
            <a:r>
              <a:rPr lang="zh-CN" altLang="en-US" sz="3200" b="1" dirty="0"/>
              <a:t>入睡</a:t>
            </a:r>
          </a:p>
          <a:p>
            <a:r>
              <a:rPr lang="zh-CN" altLang="en-US" sz="3200" b="1" dirty="0"/>
              <a:t>悬挂；吊</a:t>
            </a:r>
          </a:p>
          <a:p>
            <a:r>
              <a:rPr lang="zh-CN" altLang="en-US" sz="3200" b="1" dirty="0"/>
              <a:t>突然的；急剧的</a:t>
            </a:r>
          </a:p>
          <a:p>
            <a:r>
              <a:rPr lang="zh-CN" altLang="en-US" sz="3200" b="1" dirty="0"/>
              <a:t>枪</a:t>
            </a:r>
          </a:p>
          <a:p>
            <a:r>
              <a:rPr lang="zh-CN" altLang="en-US" sz="3200" b="1" dirty="0"/>
              <a:t>软的，柔软的</a:t>
            </a:r>
          </a:p>
          <a:p>
            <a:r>
              <a:rPr lang="zh-CN" altLang="en-US" sz="3200" b="1" dirty="0"/>
              <a:t>静止的，不动的</a:t>
            </a:r>
          </a:p>
          <a:p>
            <a:r>
              <a:rPr lang="zh-CN" altLang="en-US" sz="3200" b="1" dirty="0"/>
              <a:t>（小）树林，林地</a:t>
            </a:r>
          </a:p>
          <a:p>
            <a:r>
              <a:rPr lang="zh-CN" altLang="en-US" sz="3200" b="1" dirty="0"/>
              <a:t> 血；血液</a:t>
            </a:r>
          </a:p>
          <a:p>
            <a:pPr>
              <a:buFontTx/>
              <a:buChar char="•"/>
            </a:pPr>
            <a:endParaRPr lang="en-US" altLang="zh-CN" sz="6600" b="1" dirty="0">
              <a:latin typeface="Times New Roman" panose="02020603050405020304" pitchFamily="18" charset="0"/>
            </a:endParaRP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2700338" y="261938"/>
            <a:ext cx="34559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 b="1">
                <a:solidFill>
                  <a:srgbClr val="000099"/>
                </a:solidFill>
              </a:rPr>
              <a:t> New words 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239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239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2390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239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239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2390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7" dur="500"/>
                                        <p:tgtEl>
                                          <p:spTgt spid="12390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2" dur="500"/>
                                        <p:tgtEl>
                                          <p:spTgt spid="12390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390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390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828675" y="693738"/>
            <a:ext cx="7561263" cy="372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谷物歉收时，人们会挨饿。 </a:t>
            </a:r>
          </a:p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When the crops fail,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 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.</a:t>
            </a:r>
          </a:p>
          <a:p>
            <a:pPr>
              <a:lnSpc>
                <a:spcPct val="110000"/>
              </a:lnSpc>
            </a:pPr>
            <a:r>
              <a:rPr lang="zh-CN" altLang="en-US" sz="3600" b="1">
                <a:latin typeface="Times New Roman" panose="02020603050405020304" pitchFamily="18" charset="0"/>
              </a:rPr>
              <a:t>在我难为情的时候，总会脸红。 </a:t>
            </a:r>
          </a:p>
          <a:p>
            <a:pPr>
              <a:lnSpc>
                <a:spcPct val="110000"/>
              </a:lnSpc>
            </a:pPr>
            <a:r>
              <a:rPr lang="en-US" altLang="zh-CN" sz="3600" b="1">
                <a:latin typeface="Times New Roman" panose="02020603050405020304" pitchFamily="18" charset="0"/>
              </a:rPr>
              <a:t>I always </a:t>
            </a:r>
            <a:r>
              <a:rPr lang="en-US" altLang="zh-CN" sz="3600" b="1" u="sng">
                <a:latin typeface="Times New Roman" panose="02020603050405020304" pitchFamily="18" charset="0"/>
              </a:rPr>
              <a:t>               </a:t>
            </a:r>
            <a:r>
              <a:rPr lang="en-US" altLang="zh-CN" sz="3600" b="1">
                <a:latin typeface="Times New Roman" panose="02020603050405020304" pitchFamily="18" charset="0"/>
              </a:rPr>
              <a:t> when I’m embarrassed.</a:t>
            </a:r>
          </a:p>
        </p:txBody>
      </p:sp>
      <p:sp>
        <p:nvSpPr>
          <p:cNvPr id="82950" name="Rectangle 6"/>
          <p:cNvSpPr>
            <a:spLocks noChangeArrowheads="1"/>
          </p:cNvSpPr>
          <p:nvPr/>
        </p:nvSpPr>
        <p:spPr bwMode="auto">
          <a:xfrm>
            <a:off x="1763713" y="1938338"/>
            <a:ext cx="35623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latin typeface="Times New Roman" panose="02020603050405020304" pitchFamily="18" charset="0"/>
              </a:rPr>
              <a:t>people </a:t>
            </a: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hungry</a:t>
            </a:r>
          </a:p>
        </p:txBody>
      </p:sp>
      <p:sp>
        <p:nvSpPr>
          <p:cNvPr id="82951" name="Rectangle 7"/>
          <p:cNvSpPr>
            <a:spLocks noChangeArrowheads="1"/>
          </p:cNvSpPr>
          <p:nvPr/>
        </p:nvSpPr>
        <p:spPr bwMode="auto">
          <a:xfrm>
            <a:off x="2916238" y="3090863"/>
            <a:ext cx="14160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go red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2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829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2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9" grpId="0"/>
      <p:bldP spid="82950" grpId="0"/>
      <p:bldP spid="8295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Text Box 2"/>
          <p:cNvSpPr txBox="1">
            <a:spLocks noChangeArrowheads="1"/>
          </p:cNvSpPr>
          <p:nvPr/>
        </p:nvSpPr>
        <p:spPr bwMode="auto">
          <a:xfrm>
            <a:off x="684213" y="1054100"/>
            <a:ext cx="8210550" cy="5203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1) on our first evening: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在我们的第一晚上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2) in the middle of the night: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在午夜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3) in the morning / afternoon /evening: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在早上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下午 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晚上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4)</a:t>
            </a:r>
            <a:r>
              <a:rPr lang="en-US" altLang="zh-CN" sz="32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</a:rPr>
              <a:t>on the morning of… / on … morning: 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在具体某天的早上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下午</a:t>
            </a:r>
            <a:r>
              <a:rPr lang="en-US" altLang="zh-CN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/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晚上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5) later that day: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那天晚些时候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6) during the night: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在夜间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7) the next day:       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第二天</a:t>
            </a:r>
          </a:p>
          <a:p>
            <a:pPr>
              <a:lnSpc>
                <a:spcPct val="105000"/>
              </a:lnSpc>
            </a:pPr>
            <a:r>
              <a:rPr lang="en-US" altLang="zh-CN" sz="3200" b="1" dirty="0">
                <a:latin typeface="Times New Roman" panose="02020603050405020304" pitchFamily="18" charset="0"/>
              </a:rPr>
              <a:t>8) for the next 10 days: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在接下来的十天里</a:t>
            </a:r>
          </a:p>
        </p:txBody>
      </p:sp>
      <p:sp>
        <p:nvSpPr>
          <p:cNvPr id="80906" name="Rectangle 10"/>
          <p:cNvSpPr>
            <a:spLocks noChangeArrowheads="1"/>
          </p:cNvSpPr>
          <p:nvPr/>
        </p:nvSpPr>
        <p:spPr bwMode="auto">
          <a:xfrm>
            <a:off x="2197100" y="404813"/>
            <a:ext cx="477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 dirty="0">
                <a:solidFill>
                  <a:srgbClr val="FF0000"/>
                </a:solidFill>
              </a:rPr>
              <a:t>表达不同时间段的短语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0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0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80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808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8089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5474" name="Group 2"/>
          <p:cNvGraphicFramePr>
            <a:graphicFrameLocks noGrp="1"/>
          </p:cNvGraphicFramePr>
          <p:nvPr/>
        </p:nvGraphicFramePr>
        <p:xfrm>
          <a:off x="539750" y="1270000"/>
          <a:ext cx="7991475" cy="4751291"/>
        </p:xfrm>
        <a:graphic>
          <a:graphicData uri="http://schemas.openxmlformats.org/drawingml/2006/table">
            <a:tbl>
              <a:tblPr/>
              <a:tblGrid>
                <a:gridCol w="2808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831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746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Time 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Happened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first day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tired / fell asleep / strange noise / nothing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second day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bag open / hang the food 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stopped in a  field / came again/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took food  / tidy up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2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third day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went for a walk / saw / a loud noise / stood still / ran back 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the next ten days</a:t>
                      </a:r>
                    </a:p>
                  </a:txBody>
                  <a:tcPr marL="91449" marR="91449"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en-US" altLang="zh-CN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heard / blood went cold</a:t>
                      </a:r>
                    </a:p>
                  </a:txBody>
                  <a:tcPr marL="91449" marR="91449"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5494" name="Text Box 22"/>
          <p:cNvSpPr txBox="1">
            <a:spLocks noChangeArrowheads="1"/>
          </p:cNvSpPr>
          <p:nvPr/>
        </p:nvSpPr>
        <p:spPr bwMode="auto">
          <a:xfrm>
            <a:off x="900113" y="477838"/>
            <a:ext cx="7848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600" b="1">
                <a:solidFill>
                  <a:srgbClr val="000099"/>
                </a:solidFill>
                <a:latin typeface="Times New Roman" panose="02020603050405020304" pitchFamily="18" charset="0"/>
              </a:rPr>
              <a:t>Choose one part you like best to retell.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105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540346" y="190403"/>
            <a:ext cx="2012951" cy="696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 anchor="ctr">
            <a:spAutoFit/>
          </a:bodyPr>
          <a:lstStyle/>
          <a:p>
            <a:pPr>
              <a:lnSpc>
                <a:spcPct val="110000"/>
              </a:lnSpc>
            </a:pPr>
            <a:r>
              <a:rPr lang="en-US" altLang="zh-CN" sz="3600" dirty="0">
                <a:solidFill>
                  <a:srgbClr val="000099"/>
                </a:solidFill>
              </a:rPr>
              <a:t> </a:t>
            </a:r>
            <a:r>
              <a:rPr lang="en-US" altLang="zh-CN" sz="3600" b="1" dirty="0">
                <a:solidFill>
                  <a:srgbClr val="000099"/>
                </a:solidFill>
              </a:rPr>
              <a:t>Writing</a:t>
            </a:r>
            <a:r>
              <a:rPr lang="en-US" altLang="zh-CN" sz="3600" dirty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684213" y="2062163"/>
            <a:ext cx="7993062" cy="289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lnSpc>
                <a:spcPct val="115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where is it?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why do people go there?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Are there any dangers from animals?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how can we protect ourselves? </a:t>
            </a:r>
          </a:p>
          <a:p>
            <a:pPr>
              <a:lnSpc>
                <a:spcPct val="115000"/>
              </a:lnSpc>
              <a:buFontTx/>
              <a:buChar char="•"/>
            </a:pPr>
            <a:r>
              <a:rPr lang="en-US" altLang="zh-CN" sz="3200" b="1" dirty="0">
                <a:latin typeface="Times New Roman" panose="02020603050405020304" pitchFamily="18" charset="0"/>
              </a:rPr>
              <a:t> what should we do to look after the place ?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399291" y="871538"/>
            <a:ext cx="84963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Think of an area of countryside nearby. Answer the questions and make notes. 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684213" y="5229225"/>
            <a:ext cx="75612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You can use reference books or the Internet to help you. 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7202488" y="6402388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Activity 5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/>
      <p:bldP spid="2458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9" name="Rectangle 3"/>
          <p:cNvSpPr>
            <a:spLocks noChangeArrowheads="1"/>
          </p:cNvSpPr>
          <p:nvPr/>
        </p:nvSpPr>
        <p:spPr bwMode="auto">
          <a:xfrm>
            <a:off x="396875" y="531813"/>
            <a:ext cx="8748713" cy="668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pPr>
              <a:lnSpc>
                <a:spcPct val="120000"/>
              </a:lnSpc>
            </a:pPr>
            <a:endParaRPr lang="en-US" altLang="zh-CN" sz="3600" b="1" dirty="0"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Say where it is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 err="1">
                <a:solidFill>
                  <a:srgbClr val="FF0000"/>
                </a:solidFill>
                <a:latin typeface="Times New Roman" panose="02020603050405020304" pitchFamily="18" charset="0"/>
              </a:rPr>
              <a:t>Lushan</a:t>
            </a: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National Park is in Jiangxi Province.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Say why people go there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People go there to see the mountains and streams</a:t>
            </a:r>
          </a:p>
          <a:p>
            <a:pPr>
              <a:lnSpc>
                <a:spcPct val="120000"/>
              </a:lnSpc>
              <a:buFontTx/>
              <a:buChar char="•"/>
            </a:pPr>
            <a:r>
              <a:rPr lang="en-US" altLang="zh-CN" sz="3600" b="1" dirty="0">
                <a:latin typeface="Times New Roman" panose="02020603050405020304" pitchFamily="18" charset="0"/>
              </a:rPr>
              <a:t> Say if there are any dangers from animals</a:t>
            </a:r>
          </a:p>
          <a:p>
            <a:pPr>
              <a:lnSpc>
                <a:spcPct val="120000"/>
              </a:lnSpc>
            </a:pPr>
            <a:r>
              <a:rPr lang="en-US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The fish and birds there are not dangerous, but </a:t>
            </a:r>
            <a:r>
              <a:rPr lang="zh-CN" altLang="zh-CN" sz="36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there are some snakes.</a:t>
            </a:r>
            <a:endParaRPr lang="en-US" altLang="zh-CN"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120000"/>
              </a:lnSpc>
              <a:buFontTx/>
              <a:buChar char="•"/>
            </a:pPr>
            <a:endParaRPr lang="en-US" altLang="zh-CN" sz="3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6021" name="Text Box 5"/>
          <p:cNvSpPr txBox="1">
            <a:spLocks noChangeArrowheads="1"/>
          </p:cNvSpPr>
          <p:nvPr/>
        </p:nvSpPr>
        <p:spPr bwMode="auto">
          <a:xfrm>
            <a:off x="396875" y="261938"/>
            <a:ext cx="8064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Write sentences with the notes you have made in Activity 5:</a:t>
            </a:r>
          </a:p>
        </p:txBody>
      </p:sp>
      <p:sp>
        <p:nvSpPr>
          <p:cNvPr id="86022" name="Text Box 6"/>
          <p:cNvSpPr txBox="1">
            <a:spLocks noChangeArrowheads="1"/>
          </p:cNvSpPr>
          <p:nvPr/>
        </p:nvSpPr>
        <p:spPr bwMode="auto">
          <a:xfrm>
            <a:off x="7202488" y="6402388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Activity 6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2354" y="2205658"/>
            <a:ext cx="8231188" cy="3485778"/>
          </a:xfrm>
        </p:spPr>
        <p:txBody>
          <a:bodyPr/>
          <a:lstStyle/>
          <a:p>
            <a:r>
              <a:rPr lang="en-US" altLang="zh-CN" dirty="0"/>
              <a:t> </a:t>
            </a:r>
            <a:r>
              <a:rPr lang="en-US" altLang="zh-CN" b="1" dirty="0"/>
              <a:t>Say how we can protect ourselves</a:t>
            </a:r>
          </a:p>
          <a:p>
            <a:pPr>
              <a:buFontTx/>
              <a:buNone/>
            </a:pPr>
            <a:r>
              <a:rPr lang="zh-CN" altLang="zh-CN" b="1" i="1" dirty="0">
                <a:solidFill>
                  <a:srgbClr val="FF0000"/>
                </a:solidFill>
              </a:rPr>
              <a:t>We mustn’t walk in the grass</a:t>
            </a:r>
            <a:r>
              <a:rPr lang="en-US" altLang="zh-CN" b="1" i="1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r>
              <a:rPr lang="en-US" altLang="zh-CN" b="1" dirty="0"/>
              <a:t> Say what we should do to look after the park</a:t>
            </a:r>
          </a:p>
          <a:p>
            <a:r>
              <a:rPr lang="zh-CN" altLang="zh-CN" b="1" i="1" dirty="0">
                <a:solidFill>
                  <a:srgbClr val="FF0000"/>
                </a:solidFill>
              </a:rPr>
              <a:t>We should allow only 1,000 people to visit it each </a:t>
            </a:r>
            <a:r>
              <a:rPr lang="en-US" altLang="zh-CN" b="1" i="1" dirty="0">
                <a:solidFill>
                  <a:srgbClr val="FF0000"/>
                </a:solidFill>
              </a:rPr>
              <a:t>day</a:t>
            </a:r>
            <a:r>
              <a:rPr lang="zh-CN" altLang="zh-CN" b="1" i="1" dirty="0">
                <a:solidFill>
                  <a:srgbClr val="FF0000"/>
                </a:solidFill>
              </a:rPr>
              <a:t>.</a:t>
            </a:r>
          </a:p>
          <a:p>
            <a:pPr>
              <a:buFontTx/>
              <a:buNone/>
            </a:pPr>
            <a:endParaRPr lang="en-US" altLang="zh-CN" dirty="0">
              <a:solidFill>
                <a:srgbClr val="FF0000"/>
              </a:solidFill>
            </a:endParaRPr>
          </a:p>
        </p:txBody>
      </p:sp>
      <p:sp>
        <p:nvSpPr>
          <p:cNvPr id="130052" name="Text Box 4"/>
          <p:cNvSpPr txBox="1">
            <a:spLocks noChangeArrowheads="1"/>
          </p:cNvSpPr>
          <p:nvPr/>
        </p:nvSpPr>
        <p:spPr bwMode="auto">
          <a:xfrm>
            <a:off x="540346" y="693490"/>
            <a:ext cx="80645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Write sentences with the notes you have made in Activity 5:</a:t>
            </a:r>
          </a:p>
        </p:txBody>
      </p:sp>
      <p:sp>
        <p:nvSpPr>
          <p:cNvPr id="130053" name="Text Box 5"/>
          <p:cNvSpPr txBox="1">
            <a:spLocks noChangeArrowheads="1"/>
          </p:cNvSpPr>
          <p:nvPr/>
        </p:nvSpPr>
        <p:spPr bwMode="auto">
          <a:xfrm>
            <a:off x="7202488" y="6402388"/>
            <a:ext cx="1943100" cy="45720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2400" b="1"/>
              <a:t>Activity 6</a:t>
            </a:r>
          </a:p>
        </p:txBody>
      </p:sp>
    </p:spTree>
  </p:cSld>
  <p:clrMapOvr>
    <a:masterClrMapping/>
  </p:clrMapOvr>
  <p:transition>
    <p:split orient="vert"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ChangeArrowheads="1"/>
          </p:cNvSpPr>
          <p:nvPr/>
        </p:nvSpPr>
        <p:spPr bwMode="auto">
          <a:xfrm>
            <a:off x="612775" y="909638"/>
            <a:ext cx="82804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>
            <a:spAutoFit/>
          </a:bodyPr>
          <a:lstStyle/>
          <a:p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If you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work as a guide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for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Yellowstone park</a:t>
            </a:r>
            <a:r>
              <a:rPr lang="en-US" altLang="zh-CN" sz="3600" b="1" dirty="0">
                <a:solidFill>
                  <a:srgbClr val="003399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6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please give some suggestions to the visitors about how to protect yourselves and the places</a:t>
            </a:r>
            <a:r>
              <a:rPr lang="en-US" altLang="zh-CN" sz="3600" dirty="0">
                <a:solidFill>
                  <a:srgbClr val="000099"/>
                </a:solidFill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3759200" y="48260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endParaRPr lang="zh-CN" altLang="zh-CN" b="1"/>
          </a:p>
        </p:txBody>
      </p:sp>
      <p:sp>
        <p:nvSpPr>
          <p:cNvPr id="95237" name="Rectangle 5"/>
          <p:cNvSpPr>
            <a:spLocks noChangeArrowheads="1"/>
          </p:cNvSpPr>
          <p:nvPr/>
        </p:nvSpPr>
        <p:spPr bwMode="auto">
          <a:xfrm>
            <a:off x="3492500" y="333375"/>
            <a:ext cx="1323975" cy="650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Try it</a:t>
            </a:r>
          </a:p>
        </p:txBody>
      </p:sp>
      <p:sp>
        <p:nvSpPr>
          <p:cNvPr id="95239" name="Text Box 7"/>
          <p:cNvSpPr txBox="1">
            <a:spLocks noChangeArrowheads="1"/>
          </p:cNvSpPr>
          <p:nvPr/>
        </p:nvSpPr>
        <p:spPr bwMode="auto">
          <a:xfrm>
            <a:off x="612775" y="3213100"/>
            <a:ext cx="8158163" cy="2968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>
            <a:lvl1pPr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76237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0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Where it is:</a:t>
            </a:r>
            <a:r>
              <a:rPr lang="en-US" altLang="zh-CN" sz="3000" b="1" dirty="0">
                <a:solidFill>
                  <a:srgbClr val="9966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in the USA</a:t>
            </a:r>
          </a:p>
          <a:p>
            <a:pPr>
              <a:lnSpc>
                <a:spcPct val="10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What to see:</a:t>
            </a:r>
            <a:r>
              <a:rPr lang="en-US" altLang="zh-CN" sz="3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mountains / valleys / warm  </a:t>
            </a:r>
          </a:p>
          <a:p>
            <a:pPr>
              <a:lnSpc>
                <a:spcPct val="105000"/>
              </a:lnSpc>
            </a:pPr>
            <a:r>
              <a:rPr lang="en-US" altLang="zh-CN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                      springs / and rare plants … </a:t>
            </a:r>
          </a:p>
          <a:p>
            <a:pPr>
              <a:lnSpc>
                <a:spcPct val="10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What dangers there are:</a:t>
            </a:r>
            <a:r>
              <a:rPr lang="en-US" altLang="zh-CN" sz="3000" b="1" dirty="0">
                <a:solidFill>
                  <a:srgbClr val="660066"/>
                </a:solidFill>
                <a:latin typeface="Times New Roman" panose="02020603050405020304" pitchFamily="18" charset="0"/>
              </a:rPr>
              <a:t>  </a:t>
            </a:r>
            <a:r>
              <a:rPr lang="en-US" altLang="zh-CN" sz="3000" b="1" dirty="0">
                <a:solidFill>
                  <a:srgbClr val="FF3300"/>
                </a:solidFill>
                <a:latin typeface="Times New Roman" panose="02020603050405020304" pitchFamily="18" charset="0"/>
              </a:rPr>
              <a:t>bear</a:t>
            </a:r>
          </a:p>
          <a:p>
            <a:pPr>
              <a:lnSpc>
                <a:spcPct val="10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How we can protect ourselves: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  <a:p>
            <a:pPr>
              <a:lnSpc>
                <a:spcPct val="105000"/>
              </a:lnSpc>
            </a:pPr>
            <a:r>
              <a:rPr lang="en-US" altLang="zh-CN" sz="3000" b="1" dirty="0">
                <a:latin typeface="Times New Roman" panose="02020603050405020304" pitchFamily="18" charset="0"/>
              </a:rPr>
              <a:t>What we should do to look after the place: </a:t>
            </a:r>
            <a:r>
              <a:rPr lang="en-US" altLang="zh-CN" sz="3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…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5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4" grpId="0"/>
      <p:bldP spid="95239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7" name="Text Box 3"/>
          <p:cNvSpPr txBox="1">
            <a:spLocks noChangeArrowheads="1"/>
          </p:cNvSpPr>
          <p:nvPr/>
        </p:nvSpPr>
        <p:spPr bwMode="auto">
          <a:xfrm>
            <a:off x="1908175" y="908050"/>
            <a:ext cx="60499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93190" name="Text Box 6"/>
          <p:cNvSpPr txBox="1">
            <a:spLocks noChangeArrowheads="1"/>
          </p:cNvSpPr>
          <p:nvPr/>
        </p:nvSpPr>
        <p:spPr bwMode="auto">
          <a:xfrm>
            <a:off x="900113" y="981075"/>
            <a:ext cx="7704137" cy="399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latin typeface="Times New Roman" panose="02020603050405020304" pitchFamily="18" charset="0"/>
              </a:rPr>
              <a:t>Yellowstone Park is in the USA.</a:t>
            </a:r>
          </a:p>
          <a:p>
            <a:r>
              <a:rPr lang="en-US" altLang="zh-CN" sz="3200" b="1">
                <a:latin typeface="Times New Roman" panose="02020603050405020304" pitchFamily="18" charset="0"/>
              </a:rPr>
              <a:t>Many people visit it to see the mountains / valleys / warm springs moose / bison and rare plants. It is peaceful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but</a:t>
            </a:r>
            <a:r>
              <a:rPr lang="en-US" altLang="zh-CN" sz="3200" b="1">
                <a:latin typeface="Times New Roman" panose="02020603050405020304" pitchFamily="18" charset="0"/>
              </a:rPr>
              <a:t>  there are some bears.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So</a:t>
            </a:r>
            <a:r>
              <a:rPr lang="en-US" altLang="zh-CN" sz="3200" b="1">
                <a:latin typeface="Times New Roman" panose="02020603050405020304" pitchFamily="18" charset="0"/>
              </a:rPr>
              <a:t> we mustn’t ….  </a:t>
            </a: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And</a:t>
            </a:r>
            <a:r>
              <a:rPr lang="en-US" altLang="zh-CN" sz="3200" b="1">
                <a:latin typeface="Times New Roman" panose="02020603050405020304" pitchFamily="18" charset="0"/>
              </a:rPr>
              <a:t> We should ….We can …. We can’t …. We should allow only 1000 people to visit it each week.</a:t>
            </a:r>
          </a:p>
        </p:txBody>
      </p:sp>
      <p:sp>
        <p:nvSpPr>
          <p:cNvPr id="93191" name="Text Box 7"/>
          <p:cNvSpPr txBox="1">
            <a:spLocks noChangeArrowheads="1"/>
          </p:cNvSpPr>
          <p:nvPr/>
        </p:nvSpPr>
        <p:spPr bwMode="auto">
          <a:xfrm>
            <a:off x="2844800" y="333375"/>
            <a:ext cx="32400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>
                <a:solidFill>
                  <a:srgbClr val="FF0000"/>
                </a:solidFill>
                <a:latin typeface="Times New Roman" panose="02020603050405020304" pitchFamily="18" charset="0"/>
              </a:rPr>
              <a:t>    Example </a:t>
            </a:r>
          </a:p>
        </p:txBody>
      </p:sp>
      <p:pic>
        <p:nvPicPr>
          <p:cNvPr id="93192" name="Picture 8" descr="it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5013325"/>
            <a:ext cx="2419350" cy="158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193" name="Picture 9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651500" y="5014913"/>
            <a:ext cx="2697163" cy="159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3194" name="Picture 10" descr="u=2562845901,1938466845&amp;fm=0&amp;gp=2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75013" y="5011738"/>
            <a:ext cx="2232025" cy="15859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3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93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93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10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0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4" name="Text Box 6"/>
          <p:cNvSpPr txBox="1">
            <a:spLocks noChangeArrowheads="1"/>
          </p:cNvSpPr>
          <p:nvPr/>
        </p:nvSpPr>
        <p:spPr bwMode="auto">
          <a:xfrm>
            <a:off x="468313" y="1557338"/>
            <a:ext cx="8067675" cy="1476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 anchor="ctr"/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 When we write in paragraphs, we should  </a:t>
            </a:r>
            <a:br>
              <a:rPr lang="en-US" altLang="zh-CN" sz="3200" b="1" dirty="0">
                <a:latin typeface="Times New Roman" panose="02020603050405020304" pitchFamily="18" charset="0"/>
              </a:rPr>
            </a:br>
            <a:r>
              <a:rPr lang="en-US" altLang="zh-CN" sz="3200" b="1" dirty="0">
                <a:latin typeface="Times New Roman" panose="02020603050405020304" pitchFamily="18" charset="0"/>
              </a:rPr>
              <a:t>     choose one topic for each paragraph first.</a:t>
            </a: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503238" y="3214688"/>
            <a:ext cx="80295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2.  Next, We can write notes under headings.</a:t>
            </a:r>
          </a:p>
        </p:txBody>
      </p:sp>
      <p:sp>
        <p:nvSpPr>
          <p:cNvPr id="94216" name="Text Box 8"/>
          <p:cNvSpPr txBox="1">
            <a:spLocks noChangeArrowheads="1"/>
          </p:cNvSpPr>
          <p:nvPr/>
        </p:nvSpPr>
        <p:spPr bwMode="auto">
          <a:xfrm>
            <a:off x="468313" y="4078288"/>
            <a:ext cx="8029575" cy="155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3. Finally, we should use linking words (and, 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but, so, because </a:t>
            </a:r>
            <a:r>
              <a:rPr lang="en-US" altLang="zh-CN" sz="3200" b="1" dirty="0" err="1">
                <a:latin typeface="Times New Roman" panose="02020603050405020304" pitchFamily="18" charset="0"/>
              </a:rPr>
              <a:t>etc</a:t>
            </a:r>
            <a:r>
              <a:rPr lang="en-US" altLang="zh-CN" sz="3200" b="1" dirty="0">
                <a:latin typeface="Times New Roman" panose="02020603050405020304" pitchFamily="18" charset="0"/>
              </a:rPr>
              <a:t>) to join the sentences  </a:t>
            </a:r>
          </a:p>
          <a:p>
            <a:r>
              <a:rPr lang="en-US" altLang="zh-CN" sz="3200" b="1" dirty="0">
                <a:latin typeface="Times New Roman" panose="02020603050405020304" pitchFamily="18" charset="0"/>
              </a:rPr>
              <a:t>    together.</a:t>
            </a:r>
          </a:p>
        </p:txBody>
      </p:sp>
      <p:sp>
        <p:nvSpPr>
          <p:cNvPr id="94217" name="Rectangle 9"/>
          <p:cNvSpPr>
            <a:spLocks noChangeArrowheads="1"/>
          </p:cNvSpPr>
          <p:nvPr/>
        </p:nvSpPr>
        <p:spPr bwMode="auto">
          <a:xfrm>
            <a:off x="2413000" y="765175"/>
            <a:ext cx="4248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CN" sz="3600" b="1" dirty="0">
                <a:solidFill>
                  <a:srgbClr val="0000FF"/>
                </a:solidFill>
                <a:latin typeface="Times New Roman" panose="02020603050405020304" pitchFamily="18" charset="0"/>
              </a:rPr>
              <a:t>Writing  Suggestions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4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/>
      <p:bldP spid="94215" grpId="0"/>
      <p:bldP spid="94216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31188" cy="635000"/>
          </a:xfrm>
        </p:spPr>
        <p:txBody>
          <a:bodyPr/>
          <a:lstStyle/>
          <a:p>
            <a:r>
              <a:rPr lang="zh-CN" altLang="en-US" sz="3600" b="1" dirty="0">
                <a:solidFill>
                  <a:srgbClr val="000099"/>
                </a:solidFill>
                <a:ea typeface="黑体" panose="02010609060101010101" pitchFamily="49" charset="-122"/>
              </a:rPr>
              <a:t>单项选择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54100"/>
            <a:ext cx="8231188" cy="50736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1. 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Don’t make a ___ in the library, Bill.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Sorry, I won’t do that again.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A. voice   B. noise   C. sound   D. singing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2. 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Where’s Mr. Yu, do you know?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</a:t>
            </a:r>
            <a:r>
              <a:rPr lang="zh-CN" altLang="en-US" b="1" dirty="0">
                <a:latin typeface="Times New Roman" panose="02020603050405020304" pitchFamily="18" charset="0"/>
              </a:rPr>
              <a:t>－</a:t>
            </a:r>
            <a:r>
              <a:rPr lang="en-US" altLang="zh-CN" b="1" dirty="0">
                <a:latin typeface="Times New Roman" panose="02020603050405020304" pitchFamily="18" charset="0"/>
              </a:rPr>
              <a:t>Well, it’s hard to say. But I saw him ________ a football game just now.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                                  (2006</a:t>
            </a:r>
            <a:r>
              <a:rPr lang="zh-CN" altLang="en-US" b="1" dirty="0">
                <a:latin typeface="Times New Roman" panose="02020603050405020304" pitchFamily="18" charset="0"/>
              </a:rPr>
              <a:t>河南省课改区</a:t>
            </a:r>
            <a:r>
              <a:rPr lang="en-US" altLang="zh-CN" b="1" dirty="0">
                <a:latin typeface="Times New Roman" panose="02020603050405020304" pitchFamily="18" charset="0"/>
              </a:rPr>
              <a:t>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    A. was watching      B. watching   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b="1" dirty="0">
                <a:latin typeface="Times New Roman" panose="02020603050405020304" pitchFamily="18" charset="0"/>
              </a:rPr>
              <a:t>    C. had watched       D. watched  </a:t>
            </a:r>
          </a:p>
        </p:txBody>
      </p:sp>
      <p:sp>
        <p:nvSpPr>
          <p:cNvPr id="99332" name="Text Box 4"/>
          <p:cNvSpPr txBox="1">
            <a:spLocks noChangeArrowheads="1"/>
          </p:cNvSpPr>
          <p:nvPr/>
        </p:nvSpPr>
        <p:spPr bwMode="auto">
          <a:xfrm>
            <a:off x="3852863" y="1054100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  <p:sp>
        <p:nvSpPr>
          <p:cNvPr id="99333" name="Text Box 5"/>
          <p:cNvSpPr txBox="1">
            <a:spLocks noChangeArrowheads="1"/>
          </p:cNvSpPr>
          <p:nvPr/>
        </p:nvSpPr>
        <p:spPr bwMode="auto">
          <a:xfrm>
            <a:off x="1476375" y="36417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9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2" grpId="0"/>
      <p:bldP spid="9933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/>
          <p:cNvSpPr txBox="1">
            <a:spLocks noChangeArrowheads="1"/>
          </p:cNvSpPr>
          <p:nvPr/>
        </p:nvSpPr>
        <p:spPr bwMode="auto">
          <a:xfrm>
            <a:off x="755649" y="1094566"/>
            <a:ext cx="7561263" cy="3309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4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you know about bears?</a:t>
            </a:r>
          </a:p>
          <a:p>
            <a:pPr>
              <a:spcBef>
                <a:spcPct val="4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do they look like?</a:t>
            </a:r>
          </a:p>
          <a:p>
            <a:pPr>
              <a:spcBef>
                <a:spcPct val="4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Where do they live?</a:t>
            </a:r>
          </a:p>
          <a:p>
            <a:pPr>
              <a:spcBef>
                <a:spcPct val="40000"/>
              </a:spcBef>
            </a:pPr>
            <a:r>
              <a:rPr lang="en-US" altLang="zh-CN" sz="3200" b="1" dirty="0">
                <a:latin typeface="Times New Roman" panose="02020603050405020304" pitchFamily="18" charset="0"/>
              </a:rPr>
              <a:t>What can they do?</a:t>
            </a:r>
          </a:p>
          <a:p>
            <a:pPr>
              <a:spcBef>
                <a:spcPct val="40000"/>
              </a:spcBef>
            </a:pPr>
            <a:r>
              <a:rPr lang="en-US" altLang="zh-CN" sz="3200" b="1" dirty="0">
                <a:solidFill>
                  <a:schemeClr val="tx2"/>
                </a:solidFill>
                <a:latin typeface="Times New Roman" panose="02020603050405020304" pitchFamily="18" charset="0"/>
              </a:rPr>
              <a:t>Do you think bears are dangerous animals?</a:t>
            </a:r>
          </a:p>
        </p:txBody>
      </p:sp>
      <p:sp>
        <p:nvSpPr>
          <p:cNvPr id="120835" name="Rectangle 3"/>
          <p:cNvSpPr>
            <a:spLocks noChangeArrowheads="1"/>
          </p:cNvSpPr>
          <p:nvPr/>
        </p:nvSpPr>
        <p:spPr bwMode="auto">
          <a:xfrm>
            <a:off x="3189287" y="345363"/>
            <a:ext cx="2479675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4400" b="1" dirty="0">
                <a:solidFill>
                  <a:srgbClr val="000099"/>
                </a:solidFill>
                <a:latin typeface="Times New Roman" panose="02020603050405020304" pitchFamily="18" charset="0"/>
              </a:rPr>
              <a:t>Free talk </a:t>
            </a:r>
          </a:p>
        </p:txBody>
      </p:sp>
      <p:pic>
        <p:nvPicPr>
          <p:cNvPr id="120836" name="Picture 4" descr="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922" y="1662112"/>
            <a:ext cx="2979738" cy="2236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7" name="Picture 5" descr="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536280" y="4510088"/>
            <a:ext cx="3384550" cy="187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838" name="Picture 6" descr="a2bcaf1709a2a862f2de3250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44575" y="4404503"/>
            <a:ext cx="3060700" cy="2295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08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3738"/>
            <a:ext cx="8231188" cy="543401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3. ―Do you still 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remember______me</a:t>
            </a:r>
            <a:r>
              <a:rPr lang="en-US" altLang="zh-CN" sz="2800" b="1" dirty="0">
                <a:latin typeface="Times New Roman" panose="02020603050405020304" pitchFamily="18" charset="0"/>
              </a:rPr>
              <a:t>  somewhere in Shanghai? 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―Yes, of course. Two years ago.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          (</a:t>
            </a:r>
            <a:r>
              <a:rPr lang="zh-CN" altLang="en-US" sz="2800" b="1" dirty="0">
                <a:latin typeface="Times New Roman" panose="02020603050405020304" pitchFamily="18" charset="0"/>
              </a:rPr>
              <a:t>重庆市中考真题</a:t>
            </a:r>
            <a:r>
              <a:rPr lang="en-US" altLang="zh-CN" sz="2800" b="1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    A. to see B. see C. seeing D. saw 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zh-CN" sz="2800" b="1" dirty="0">
                <a:latin typeface="Times New Roman" panose="02020603050405020304" pitchFamily="18" charset="0"/>
              </a:rPr>
              <a:t>4. ― </a:t>
            </a:r>
            <a:r>
              <a:rPr lang="en-US" altLang="zh-CN" sz="2800" b="1" dirty="0" err="1">
                <a:latin typeface="Times New Roman" panose="02020603050405020304" pitchFamily="18" charset="0"/>
              </a:rPr>
              <a:t>Mr</a:t>
            </a:r>
            <a:r>
              <a:rPr lang="en-US" altLang="zh-CN" sz="2800" b="1" dirty="0">
                <a:latin typeface="Times New Roman" panose="02020603050405020304" pitchFamily="18" charset="0"/>
              </a:rPr>
              <a:t> Wang, I have trouble _____ the text.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―Remember _____ it three times at least.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                                                      (2007</a:t>
            </a:r>
            <a:r>
              <a:rPr lang="zh-CN" altLang="en-US" sz="2800" b="1" dirty="0">
                <a:latin typeface="Times New Roman" panose="02020603050405020304" pitchFamily="18" charset="0"/>
              </a:rPr>
              <a:t>年山东威海</a:t>
            </a:r>
            <a:r>
              <a:rPr lang="en-US" altLang="zh-CN" sz="2800" b="1" dirty="0">
                <a:latin typeface="Times New Roman" panose="02020603050405020304" pitchFamily="18" charset="0"/>
              </a:rPr>
              <a:t>) </a:t>
            </a:r>
            <a:r>
              <a:rPr lang="zh-CN" altLang="en-US" sz="2800" b="1" dirty="0">
                <a:latin typeface="Times New Roman" panose="02020603050405020304" pitchFamily="18" charset="0"/>
              </a:rPr>
              <a:t>　　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zh-CN" altLang="en-US" sz="2800" b="1" dirty="0">
                <a:latin typeface="Times New Roman" panose="02020603050405020304" pitchFamily="18" charset="0"/>
              </a:rPr>
              <a:t>     </a:t>
            </a:r>
            <a:r>
              <a:rPr lang="en-US" altLang="zh-CN" sz="2800" b="1" dirty="0">
                <a:latin typeface="Times New Roman" panose="02020603050405020304" pitchFamily="18" charset="0"/>
              </a:rPr>
              <a:t>A. to understand; reading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 B. understanding; reading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 C. understanding; to read</a:t>
            </a:r>
            <a:br>
              <a:rPr lang="en-US" altLang="zh-CN" sz="2800" b="1" dirty="0">
                <a:latin typeface="Times New Roman" panose="02020603050405020304" pitchFamily="18" charset="0"/>
              </a:rPr>
            </a:br>
            <a:r>
              <a:rPr lang="en-US" altLang="zh-CN" sz="2800" b="1" dirty="0">
                <a:latin typeface="Times New Roman" panose="02020603050405020304" pitchFamily="18" charset="0"/>
              </a:rPr>
              <a:t> D. to understand; to read </a:t>
            </a:r>
            <a:r>
              <a:rPr lang="en-US" altLang="zh-CN" sz="2800" b="1" dirty="0" smtClean="0">
                <a:latin typeface="Times New Roman" panose="02020603050405020304" pitchFamily="18" charset="0"/>
              </a:rPr>
              <a:t> </a:t>
            </a:r>
            <a:endParaRPr lang="en-US" altLang="zh-CN" sz="2800" b="1" dirty="0">
              <a:latin typeface="Times New Roman" panose="02020603050405020304" pitchFamily="18" charset="0"/>
            </a:endParaRPr>
          </a:p>
        </p:txBody>
      </p:sp>
      <p:sp>
        <p:nvSpPr>
          <p:cNvPr id="100356" name="Text Box 4"/>
          <p:cNvSpPr txBox="1">
            <a:spLocks noChangeArrowheads="1"/>
          </p:cNvSpPr>
          <p:nvPr/>
        </p:nvSpPr>
        <p:spPr bwMode="auto">
          <a:xfrm>
            <a:off x="4860925" y="54927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  <p:sp>
        <p:nvSpPr>
          <p:cNvPr id="100357" name="Text Box 5"/>
          <p:cNvSpPr txBox="1">
            <a:spLocks noChangeArrowheads="1"/>
          </p:cNvSpPr>
          <p:nvPr/>
        </p:nvSpPr>
        <p:spPr bwMode="auto">
          <a:xfrm>
            <a:off x="5437188" y="2778125"/>
            <a:ext cx="4318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200" b="1">
                <a:solidFill>
                  <a:srgbClr val="FF0000"/>
                </a:solidFill>
                <a:latin typeface="Times New Roman" panose="02020603050405020304" pitchFamily="18" charset="0"/>
              </a:rPr>
              <a:t>C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0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0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6" grpId="0"/>
      <p:bldP spid="10035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ChangeArrowheads="1"/>
          </p:cNvSpPr>
          <p:nvPr/>
        </p:nvSpPr>
        <p:spPr bwMode="auto">
          <a:xfrm>
            <a:off x="2749550" y="806450"/>
            <a:ext cx="3606800" cy="884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708" tIns="45354" rIns="90708" bIns="45354">
            <a:spAutoFit/>
          </a:bodyPr>
          <a:lstStyle/>
          <a:p>
            <a:pPr defTabSz="906780">
              <a:spcBef>
                <a:spcPct val="50000"/>
              </a:spcBef>
            </a:pPr>
            <a:r>
              <a:rPr kumimoji="1" lang="en-US" altLang="zh-CN" sz="5200" b="1" dirty="0">
                <a:solidFill>
                  <a:srgbClr val="003399"/>
                </a:solidFill>
              </a:rPr>
              <a:t>Homework</a:t>
            </a:r>
          </a:p>
        </p:txBody>
      </p:sp>
      <p:sp>
        <p:nvSpPr>
          <p:cNvPr id="98307" name="Rectangle 3"/>
          <p:cNvSpPr>
            <a:spLocks noChangeArrowheads="1"/>
          </p:cNvSpPr>
          <p:nvPr/>
        </p:nvSpPr>
        <p:spPr bwMode="auto">
          <a:xfrm>
            <a:off x="1547813" y="2205038"/>
            <a:ext cx="6264275" cy="1885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17574" tIns="58787" rIns="117574" bIns="58787">
            <a:spAutoFit/>
          </a:bodyPr>
          <a:lstStyle/>
          <a:p>
            <a:pPr defTabSz="906780">
              <a:lnSpc>
                <a:spcPct val="120000"/>
              </a:lnSpc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Finish the exercises in the  </a:t>
            </a:r>
          </a:p>
          <a:p>
            <a:pPr defTabSz="906780">
              <a:lnSpc>
                <a:spcPct val="120000"/>
              </a:lnSpc>
              <a:spcBef>
                <a:spcPct val="50000"/>
              </a:spcBef>
            </a:pPr>
            <a:r>
              <a:rPr lang="en-US" altLang="zh-CN" sz="4000" b="1" dirty="0">
                <a:latin typeface="Times New Roman" panose="02020603050405020304" pitchFamily="18" charset="0"/>
              </a:rPr>
              <a:t>workbook Ex. 5, 6, 7 &amp; 8</a:t>
            </a:r>
            <a:r>
              <a:rPr lang="en-US" altLang="zh-CN" sz="4000" b="1" dirty="0" smtClean="0">
                <a:latin typeface="Times New Roman" panose="02020603050405020304" pitchFamily="18" charset="0"/>
              </a:rPr>
              <a:t>. </a:t>
            </a:r>
            <a:endParaRPr lang="en-US" altLang="zh-CN" sz="4000" b="1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8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6" grpId="0"/>
      <p:bldP spid="9830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4" name="Picture 2" descr="pc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4300" y="2852738"/>
            <a:ext cx="4752975" cy="3822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715" name="Picture 3" descr="200712135463161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-881367">
            <a:off x="4427538" y="404813"/>
            <a:ext cx="4210050" cy="303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5716" name="Text Box 4"/>
          <p:cNvSpPr txBox="1">
            <a:spLocks noChangeArrowheads="1"/>
          </p:cNvSpPr>
          <p:nvPr/>
        </p:nvSpPr>
        <p:spPr bwMode="auto">
          <a:xfrm>
            <a:off x="1042988" y="2636838"/>
            <a:ext cx="2881312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CC6600"/>
                </a:solidFill>
              </a:rPr>
              <a:t> tent</a:t>
            </a:r>
          </a:p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rgbClr val="CC6600"/>
                </a:solidFill>
              </a:rPr>
              <a:t> …</a:t>
            </a:r>
          </a:p>
        </p:txBody>
      </p:sp>
      <p:sp>
        <p:nvSpPr>
          <p:cNvPr id="115717" name="Text Box 5"/>
          <p:cNvSpPr txBox="1">
            <a:spLocks noChangeArrowheads="1"/>
          </p:cNvSpPr>
          <p:nvPr/>
        </p:nvSpPr>
        <p:spPr bwMode="auto">
          <a:xfrm>
            <a:off x="333974" y="217974"/>
            <a:ext cx="46101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4000" b="1" i="1" u="sng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do you need when you go camping?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5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57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5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738" name="Picture 2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39" name="Picture 3" descr="20067291055364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5025" y="2997200"/>
            <a:ext cx="3810000" cy="2859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0" name="Picture 4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00" y="21590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1" name="Picture 5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1800" y="43180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2" name="Picture 6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7700" y="64770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3" name="Picture 7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63600" y="86360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4" name="Picture 8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9500" y="1079500"/>
            <a:ext cx="1520825" cy="2276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5" name="Picture 9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95400" y="12954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6" name="Picture 10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11300" y="15113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7" name="Picture 11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27200" y="17272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8" name="Picture 12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43100" y="19431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49" name="Picture 13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159000" y="21590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50" name="Picture 14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74900" y="23749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51" name="Picture 15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90800" y="25908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52" name="Picture 16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06700" y="28067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53" name="Picture 17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022600" y="3022600"/>
            <a:ext cx="1520825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754" name="Picture 18" descr="373697xiong2_005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8500" y="3238500"/>
            <a:ext cx="1522413" cy="227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6755" name="Text Box 19"/>
          <p:cNvSpPr txBox="1">
            <a:spLocks noChangeArrowheads="1"/>
          </p:cNvSpPr>
          <p:nvPr/>
        </p:nvSpPr>
        <p:spPr bwMode="auto">
          <a:xfrm>
            <a:off x="3779838" y="115888"/>
            <a:ext cx="5294312" cy="253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000" b="1"/>
              <a:t>If …</a:t>
            </a:r>
          </a:p>
          <a:p>
            <a:pPr>
              <a:spcBef>
                <a:spcPct val="50000"/>
              </a:spcBef>
            </a:pPr>
            <a:r>
              <a:rPr lang="en-US" altLang="zh-CN" sz="4000" b="1"/>
              <a:t>What should you do ?</a:t>
            </a:r>
          </a:p>
          <a:p>
            <a:pPr>
              <a:spcBef>
                <a:spcPct val="50000"/>
              </a:spcBef>
            </a:pPr>
            <a:endParaRPr lang="en-US" altLang="zh-CN" sz="4000" b="1">
              <a:solidFill>
                <a:srgbClr val="0000FF"/>
              </a:solidFill>
            </a:endParaRPr>
          </a:p>
        </p:txBody>
      </p:sp>
      <p:sp>
        <p:nvSpPr>
          <p:cNvPr id="116756" name="Rectangle 20"/>
          <p:cNvSpPr>
            <a:spLocks noChangeArrowheads="1"/>
          </p:cNvSpPr>
          <p:nvPr/>
        </p:nvSpPr>
        <p:spPr bwMode="auto">
          <a:xfrm>
            <a:off x="684213" y="5792788"/>
            <a:ext cx="457358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200" b="1">
                <a:solidFill>
                  <a:srgbClr val="0000FF"/>
                </a:solidFill>
              </a:rPr>
              <a:t>But I have a good idea!</a:t>
            </a:r>
            <a:r>
              <a:rPr lang="en-US" altLang="zh-CN" sz="3200"/>
              <a:t> </a:t>
            </a:r>
            <a:endParaRPr lang="en-US" altLang="zh-CN" sz="3200" b="1">
              <a:solidFill>
                <a:srgbClr val="0000FF"/>
              </a:solidFill>
            </a:endParaRPr>
          </a:p>
          <a:p>
            <a:r>
              <a:rPr lang="en-US" altLang="zh-CN" sz="3200" b="1">
                <a:solidFill>
                  <a:srgbClr val="0000FF"/>
                </a:solidFill>
              </a:rPr>
              <a:t>     Please look!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6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11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116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116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116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762" name="Picture 2" descr="1006279_20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82563"/>
            <a:ext cx="9145588" cy="7042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4211638" y="3790950"/>
            <a:ext cx="381793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4400">
                <a:solidFill>
                  <a:schemeClr val="bg1"/>
                </a:solidFill>
              </a:rPr>
              <a:t>hang in a tree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786" name="Picture 2" descr="扫描0004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47605" y="1264627"/>
            <a:ext cx="4897983" cy="3198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8787" name="Rectangle 3"/>
          <p:cNvSpPr>
            <a:spLocks noChangeArrowheads="1"/>
          </p:cNvSpPr>
          <p:nvPr/>
        </p:nvSpPr>
        <p:spPr bwMode="auto">
          <a:xfrm>
            <a:off x="396330" y="422627"/>
            <a:ext cx="8749258" cy="1200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36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Look at the picture and answer the questions.</a:t>
            </a:r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396330" y="4438649"/>
            <a:ext cx="856895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31" tIns="45716" rIns="91431" bIns="45716">
            <a:spAutoFit/>
          </a:bodyPr>
          <a:lstStyle/>
          <a:p>
            <a:r>
              <a:rPr lang="en-US" altLang="zh-CN" sz="3200" b="1" dirty="0">
                <a:latin typeface="Times New Roman" panose="02020603050405020304" pitchFamily="18" charset="0"/>
              </a:rPr>
              <a:t>1. What is the bear doing?</a:t>
            </a:r>
          </a:p>
          <a:p>
            <a:r>
              <a:rPr lang="en-US" altLang="zh-CN" sz="2800" b="1" dirty="0">
                <a:latin typeface="Times New Roman" panose="02020603050405020304" pitchFamily="18" charset="0"/>
              </a:rPr>
              <a:t>2. What do you think the people in the tent should do?</a:t>
            </a:r>
          </a:p>
        </p:txBody>
      </p:sp>
      <p:sp>
        <p:nvSpPr>
          <p:cNvPr id="118789" name="Rectangle 5"/>
          <p:cNvSpPr>
            <a:spLocks noChangeArrowheads="1"/>
          </p:cNvSpPr>
          <p:nvPr/>
        </p:nvSpPr>
        <p:spPr bwMode="auto">
          <a:xfrm>
            <a:off x="396330" y="1773610"/>
            <a:ext cx="3851275" cy="15696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When is it?</a:t>
            </a:r>
          </a:p>
          <a:p>
            <a:r>
              <a:rPr lang="en-US" altLang="zh-CN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Where 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it?</a:t>
            </a:r>
          </a:p>
          <a:p>
            <a:r>
              <a:rPr lang="en-US" altLang="zh-CN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</a:t>
            </a:r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can you see</a:t>
            </a:r>
            <a:r>
              <a:rPr lang="en-US" altLang="zh-CN" sz="32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?</a:t>
            </a:r>
            <a:endParaRPr lang="en-US" altLang="zh-CN" sz="3200" b="1" dirty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756370" y="5734050"/>
            <a:ext cx="626903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1449" tIns="45725" rIns="91449" bIns="45725">
            <a:spAutoFit/>
          </a:bodyPr>
          <a:lstStyle/>
          <a:p>
            <a:r>
              <a:rPr lang="en-US" altLang="zh-CN" sz="3200" b="1" dirty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What do you think will happen?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11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87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87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187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87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878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810" name="Picture 2" descr="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988"/>
            <a:ext cx="9145588" cy="6859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811" name="Text Box 3"/>
          <p:cNvSpPr txBox="1">
            <a:spLocks noChangeArrowheads="1"/>
          </p:cNvSpPr>
          <p:nvPr/>
        </p:nvSpPr>
        <p:spPr bwMode="auto">
          <a:xfrm>
            <a:off x="1258888" y="2852738"/>
            <a:ext cx="6699250" cy="1806575"/>
          </a:xfrm>
          <a:prstGeom prst="rect">
            <a:avLst/>
          </a:prstGeom>
          <a:gradFill rotWithShape="1">
            <a:gsLst>
              <a:gs pos="0">
                <a:srgbClr val="D8C2DC"/>
              </a:gs>
              <a:gs pos="50000">
                <a:schemeClr val="bg1"/>
              </a:gs>
              <a:gs pos="100000">
                <a:srgbClr val="D8C2DC"/>
              </a:gs>
            </a:gsLst>
            <a:lin ang="5400000" scaled="1"/>
          </a:gradFill>
          <a:ln w="38100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4400" b="1"/>
              <a:t>Watch out! Bears about!</a:t>
            </a:r>
          </a:p>
          <a:p>
            <a:pPr algn="ctr">
              <a:spcBef>
                <a:spcPct val="50000"/>
              </a:spcBef>
            </a:pPr>
            <a:r>
              <a:rPr lang="zh-CN" altLang="en-US" sz="4400" b="1"/>
              <a:t>当心！附近有熊！</a:t>
            </a:r>
          </a:p>
        </p:txBody>
      </p:sp>
      <p:sp>
        <p:nvSpPr>
          <p:cNvPr id="119812" name="Text Box 4"/>
          <p:cNvSpPr txBox="1">
            <a:spLocks noChangeArrowheads="1"/>
          </p:cNvSpPr>
          <p:nvPr/>
        </p:nvSpPr>
        <p:spPr bwMode="auto">
          <a:xfrm>
            <a:off x="539750" y="620713"/>
            <a:ext cx="8894763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1449" tIns="45725" rIns="91449" bIns="45725">
            <a:spAutoFit/>
          </a:bodyPr>
          <a:lstStyle/>
          <a:p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Read on and find out the details.</a:t>
            </a:r>
          </a:p>
          <a:p>
            <a:r>
              <a:rPr lang="en-US" altLang="zh-CN" sz="3600" b="1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t> </a:t>
            </a:r>
          </a:p>
          <a:p>
            <a:endParaRPr lang="en-US" altLang="zh-CN" sz="3600" b="1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98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98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98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812" grpId="0" build="allAtOnce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2474</Words>
  <Application>Microsoft Office PowerPoint</Application>
  <PresentationFormat>自定义</PresentationFormat>
  <Paragraphs>348</Paragraphs>
  <Slides>41</Slides>
  <Notes>1</Notes>
  <HiddenSlides>0</HiddenSlides>
  <MMClips>1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41</vt:i4>
      </vt:variant>
    </vt:vector>
  </HeadingPairs>
  <TitlesOfParts>
    <vt:vector size="50" baseType="lpstr">
      <vt:lpstr>黑体</vt:lpstr>
      <vt:lpstr>宋体</vt:lpstr>
      <vt:lpstr>微软雅黑</vt:lpstr>
      <vt:lpstr>Arial</vt:lpstr>
      <vt:lpstr>Arial Narrow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单项选择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2009-05-21T06:57:00Z</dcterms:created>
  <dcterms:modified xsi:type="dcterms:W3CDTF">2023-01-17T02:48:07Z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C6564FC899E7425C84ADCD76B1E14296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