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00" r:id="rId3"/>
    <p:sldId id="301" r:id="rId4"/>
    <p:sldId id="296" r:id="rId5"/>
    <p:sldId id="297" r:id="rId6"/>
    <p:sldId id="298" r:id="rId7"/>
    <p:sldId id="299" r:id="rId8"/>
    <p:sldId id="294" r:id="rId9"/>
    <p:sldId id="308" r:id="rId10"/>
    <p:sldId id="271" r:id="rId11"/>
    <p:sldId id="306" r:id="rId12"/>
    <p:sldId id="309" r:id="rId13"/>
    <p:sldId id="303" r:id="rId14"/>
    <p:sldId id="304" r:id="rId15"/>
    <p:sldId id="264" r:id="rId16"/>
    <p:sldId id="315" r:id="rId17"/>
    <p:sldId id="314" r:id="rId18"/>
    <p:sldId id="313" r:id="rId19"/>
    <p:sldId id="311" r:id="rId20"/>
    <p:sldId id="312" r:id="rId21"/>
    <p:sldId id="307" r:id="rId22"/>
    <p:sldId id="272" r:id="rId23"/>
  </p:sldIdLst>
  <p:sldSz cx="9144000" cy="6858000" type="screen4x3"/>
  <p:notesSz cx="7559675" cy="106918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600" u="sng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9900"/>
    <a:srgbClr val="990000"/>
    <a:srgbClr val="FF0000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56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11028" cy="627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46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720185" y="0"/>
            <a:ext cx="3611028" cy="627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6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1873668"/>
            <a:ext cx="3611028" cy="627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720185" y="11873668"/>
            <a:ext cx="3611028" cy="627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6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5013" cy="533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84663" y="0"/>
            <a:ext cx="3275012" cy="533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458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60475" y="801688"/>
            <a:ext cx="50387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8063" y="5078413"/>
            <a:ext cx="5543550" cy="4811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6825"/>
            <a:ext cx="3275013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4663" y="10156825"/>
            <a:ext cx="3275012" cy="5349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BD66993-23A0-4AA9-9D43-C3FD2A2267E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 anchor="b"/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741CE93-2A56-4679-BC9B-17D4819F0C43}" type="slidenum">
              <a:rPr lang="en-US" altLang="zh-CN" sz="1400"/>
              <a:t>2</a:t>
            </a:fld>
            <a:endParaRPr lang="en-US" altLang="zh-CN" sz="14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598CDC-D267-4022-AEBD-726C24CDC6C4}" type="slidenum">
              <a:rPr lang="en-US" altLang="zh-CN" sz="1200" u="none" smtClean="0"/>
              <a:t>3</a:t>
            </a:fld>
            <a:endParaRPr lang="en-US" altLang="zh-CN" sz="1200" u="non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3818D4B-CBD6-4FAC-872B-8E6492D1EDE3}" type="slidenum">
              <a:rPr lang="en-US" altLang="zh-CN" sz="1200" u="none" smtClean="0"/>
              <a:t>11</a:t>
            </a:fld>
            <a:endParaRPr lang="en-US" altLang="zh-CN" sz="1200" u="non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0AE0A-C04B-4C0E-9E3D-C80F8324FB8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5022-CAD3-43B4-82E1-960AFFBE0DC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D084-17B8-48DB-9C15-1C0A23E0E94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C55F-BD40-40C7-A95C-24044F1B33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FFAE-C636-4644-86E2-F974345A0B5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B025F-6527-4B84-B8BB-140E05EF704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4D8A-322E-499E-B024-320810F7575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AC677-E601-4A7B-9516-6330F054C5B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2B9C-2341-4736-9AC6-53190F42FC5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478F-696F-4706-A7C2-3B9BF54282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3213-D722-474D-8DE8-0A0AF53E74E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u="none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58169D0-DA4C-49EA-A481-8480D955D443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0" y="1625600"/>
            <a:ext cx="9144000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1500" u="none" dirty="0" smtClean="0">
                <a:ea typeface="华文行楷" panose="02010800040101010101" pitchFamily="2" charset="-122"/>
              </a:rPr>
              <a:t>方 程 </a:t>
            </a:r>
            <a:endParaRPr lang="zh-CN" altLang="en-US" sz="11500" u="none" dirty="0">
              <a:ea typeface="华文行楷" panose="020108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15429" y="509987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3976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4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解下列</a:t>
            </a:r>
            <a:r>
              <a:rPr lang="zh-CN" altLang="en-US" sz="4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方程</a:t>
            </a:r>
            <a:endParaRPr lang="zh-CN" sz="4800" b="1" u="none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6201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4+0.7x=102          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   =30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%</a:t>
            </a: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×2.5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600" b="1" u="none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zh-CN" altLang="zh-CN" sz="3600" b="1" u="none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3x</a:t>
            </a:r>
            <a:r>
              <a:rPr lang="zh-CN" sz="3600" b="1" u="none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7.8÷7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=2x+4.5   4x : 5.3=100</a:t>
            </a:r>
          </a:p>
        </p:txBody>
      </p:sp>
      <p:grpSp>
        <p:nvGrpSpPr>
          <p:cNvPr id="11268" name="组合 13"/>
          <p:cNvGrpSpPr/>
          <p:nvPr/>
        </p:nvGrpSpPr>
        <p:grpSpPr bwMode="auto">
          <a:xfrm>
            <a:off x="5654675" y="1285875"/>
            <a:ext cx="560388" cy="1139825"/>
            <a:chOff x="4429124" y="3270233"/>
            <a:chExt cx="500066" cy="1139134"/>
          </a:xfrm>
        </p:grpSpPr>
        <p:sp>
          <p:nvSpPr>
            <p:cNvPr id="11273" name="矩形 14"/>
            <p:cNvSpPr>
              <a:spLocks noChangeArrowheads="1"/>
            </p:cNvSpPr>
            <p:nvPr/>
          </p:nvSpPr>
          <p:spPr bwMode="auto">
            <a:xfrm>
              <a:off x="4480119" y="3270233"/>
              <a:ext cx="417255" cy="646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X</a:t>
              </a:r>
            </a:p>
          </p:txBody>
        </p:sp>
        <p:cxnSp>
          <p:nvCxnSpPr>
            <p:cNvPr id="11274" name="直接连接符 15"/>
            <p:cNvCxnSpPr>
              <a:cxnSpLocks noChangeShapeType="1"/>
            </p:cNvCxnSpPr>
            <p:nvPr/>
          </p:nvCxnSpPr>
          <p:spPr bwMode="auto">
            <a:xfrm>
              <a:off x="4429124" y="3857628"/>
              <a:ext cx="500066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5" name="矩形 16"/>
            <p:cNvSpPr>
              <a:spLocks noChangeArrowheads="1"/>
            </p:cNvSpPr>
            <p:nvPr/>
          </p:nvSpPr>
          <p:spPr bwMode="auto">
            <a:xfrm>
              <a:off x="4486442" y="3763286"/>
              <a:ext cx="417255" cy="646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1269" name="组合 17"/>
          <p:cNvGrpSpPr/>
          <p:nvPr/>
        </p:nvGrpSpPr>
        <p:grpSpPr bwMode="auto">
          <a:xfrm>
            <a:off x="2765425" y="3786188"/>
            <a:ext cx="503238" cy="1139825"/>
            <a:chOff x="4480119" y="3270233"/>
            <a:chExt cx="449071" cy="1139134"/>
          </a:xfrm>
        </p:grpSpPr>
        <p:sp>
          <p:nvSpPr>
            <p:cNvPr id="11270" name="矩形 18"/>
            <p:cNvSpPr>
              <a:spLocks noChangeArrowheads="1"/>
            </p:cNvSpPr>
            <p:nvPr/>
          </p:nvSpPr>
          <p:spPr bwMode="auto">
            <a:xfrm>
              <a:off x="4480119" y="3270233"/>
              <a:ext cx="416983" cy="646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1271" name="直接连接符 19"/>
            <p:cNvCxnSpPr>
              <a:cxnSpLocks noChangeShapeType="1"/>
            </p:cNvCxnSpPr>
            <p:nvPr/>
          </p:nvCxnSpPr>
          <p:spPr bwMode="auto">
            <a:xfrm>
              <a:off x="4497190" y="3857628"/>
              <a:ext cx="43200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2" name="矩形 20"/>
            <p:cNvSpPr>
              <a:spLocks noChangeArrowheads="1"/>
            </p:cNvSpPr>
            <p:nvPr/>
          </p:nvSpPr>
          <p:spPr bwMode="auto">
            <a:xfrm>
              <a:off x="4486440" y="3763286"/>
              <a:ext cx="416983" cy="646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5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1042988" y="1052513"/>
            <a:ext cx="6850062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用方程表示下面的数量关系。</a:t>
            </a: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1449388" y="2000250"/>
            <a:ext cx="521017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加上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等于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91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449388" y="3016250"/>
            <a:ext cx="4970462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倍等于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57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1458913" y="4071938"/>
            <a:ext cx="4729162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减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的差是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1476375" y="5026025"/>
            <a:ext cx="5434013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7.8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除以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x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等于</a:t>
            </a:r>
            <a:r>
              <a:rPr lang="en-US" altLang="zh-CN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1.3</a:t>
            </a:r>
            <a:r>
              <a:rPr lang="zh-CN" altLang="en-US" sz="4000" b="1" u="none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3"/>
          <p:cNvSpPr>
            <a:spLocks noChangeArrowheads="1"/>
          </p:cNvSpPr>
          <p:nvPr/>
        </p:nvSpPr>
        <p:spPr bwMode="auto">
          <a:xfrm>
            <a:off x="428625" y="714375"/>
            <a:ext cx="8286750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列方程解应用题的一般步骤：</a:t>
            </a:r>
          </a:p>
          <a:p>
            <a:pPr>
              <a:lnSpc>
                <a:spcPct val="150000"/>
              </a:lnSpc>
            </a:pP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弄清题意，确定未知数并用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表示；</a:t>
            </a:r>
          </a:p>
          <a:p>
            <a:pPr>
              <a:lnSpc>
                <a:spcPct val="150000"/>
              </a:lnSpc>
            </a:pPr>
            <a:r>
              <a:rPr lang="zh-CN" altLang="en-US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找出题中数量之间的相等关系；</a:t>
            </a:r>
          </a:p>
          <a:p>
            <a:pPr>
              <a:lnSpc>
                <a:spcPct val="150000"/>
              </a:lnSpc>
            </a:pPr>
            <a:r>
              <a:rPr lang="zh-CN" altLang="en-US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列方程，解方程；</a:t>
            </a:r>
          </a:p>
          <a:p>
            <a:pPr>
              <a:lnSpc>
                <a:spcPct val="150000"/>
              </a:lnSpc>
            </a:pPr>
            <a:r>
              <a:rPr lang="zh-CN" altLang="en-US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检查或检验，写出答案。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xxsx4bp8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349500"/>
            <a:ext cx="565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3" name="Group 3"/>
          <p:cNvGrpSpPr/>
          <p:nvPr/>
        </p:nvGrpSpPr>
        <p:grpSpPr bwMode="auto">
          <a:xfrm>
            <a:off x="1187450" y="2492375"/>
            <a:ext cx="3240088" cy="790575"/>
            <a:chOff x="748" y="1570"/>
            <a:chExt cx="2041" cy="498"/>
          </a:xfrm>
        </p:grpSpPr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748" y="1616"/>
              <a:ext cx="204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u="sng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000"/>
                <a:t>4  +6-3=87</a:t>
              </a:r>
            </a:p>
          </p:txBody>
        </p:sp>
        <p:pic>
          <p:nvPicPr>
            <p:cNvPr id="15366" name="Picture 5" descr="xxsx4bp88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84" y="1570"/>
              <a:ext cx="356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64" name="Picture 6" descr="xxsx4bp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1"/>
          <p:cNvSpPr txBox="1">
            <a:spLocks noChangeArrowheads="1"/>
          </p:cNvSpPr>
          <p:nvPr/>
        </p:nvSpPr>
        <p:spPr bwMode="auto">
          <a:xfrm>
            <a:off x="357188" y="642938"/>
            <a:ext cx="85725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果品商店购进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箱苹果，苹果的箱数是购进橘子箱数的   。商店购进了多少箱橘子？</a:t>
            </a:r>
            <a:endParaRPr lang="en-US" altLang="zh-CN" sz="4000" b="1" u="none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6387" name="组合 22"/>
          <p:cNvGrpSpPr/>
          <p:nvPr/>
        </p:nvGrpSpPr>
        <p:grpSpPr bwMode="auto">
          <a:xfrm>
            <a:off x="4572000" y="1571625"/>
            <a:ext cx="500063" cy="1139825"/>
            <a:chOff x="4429124" y="3270233"/>
            <a:chExt cx="500066" cy="1139384"/>
          </a:xfrm>
        </p:grpSpPr>
        <p:sp>
          <p:nvSpPr>
            <p:cNvPr id="16388" name="矩形 23"/>
            <p:cNvSpPr>
              <a:spLocks noChangeArrowheads="1"/>
            </p:cNvSpPr>
            <p:nvPr/>
          </p:nvSpPr>
          <p:spPr bwMode="auto">
            <a:xfrm>
              <a:off x="4480119" y="3270233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6389" name="直接连接符 24"/>
            <p:cNvCxnSpPr>
              <a:cxnSpLocks noChangeShapeType="1"/>
            </p:cNvCxnSpPr>
            <p:nvPr/>
          </p:nvCxnSpPr>
          <p:spPr bwMode="auto">
            <a:xfrm>
              <a:off x="4429124" y="3857628"/>
              <a:ext cx="500066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0" name="矩形 25"/>
            <p:cNvSpPr>
              <a:spLocks noChangeArrowheads="1"/>
            </p:cNvSpPr>
            <p:nvPr/>
          </p:nvSpPr>
          <p:spPr bwMode="auto">
            <a:xfrm>
              <a:off x="4486440" y="3763286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5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8"/>
          <p:cNvSpPr txBox="1">
            <a:spLocks noChangeArrowheads="1"/>
          </p:cNvSpPr>
          <p:nvPr/>
        </p:nvSpPr>
        <p:spPr bwMode="auto">
          <a:xfrm>
            <a:off x="357188" y="928688"/>
            <a:ext cx="85725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小刚和小强一共收集了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128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枚邮票，小强收集的枚数是小刚的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倍，小刚、小强各收集了多少枚邮票？</a:t>
            </a:r>
            <a:endParaRPr lang="en-US" altLang="zh-CN" sz="4000" b="1" u="none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1"/>
          <p:cNvSpPr txBox="1">
            <a:spLocks noChangeArrowheads="1"/>
          </p:cNvSpPr>
          <p:nvPr/>
        </p:nvSpPr>
        <p:spPr bwMode="auto">
          <a:xfrm>
            <a:off x="285750" y="1143000"/>
            <a:ext cx="85725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小明家和小刚家相距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1240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米。一天，两人约定在两家之间的路上会合。小明每分走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75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米，小刚每分走</a:t>
            </a:r>
            <a:r>
              <a:rPr lang="en-US" altLang="zh-CN" sz="4000" b="1" u="none">
                <a:latin typeface="楷体_GB2312" pitchFamily="49" charset="-122"/>
                <a:ea typeface="楷体_GB2312" pitchFamily="49" charset="-122"/>
              </a:rPr>
              <a:t>80</a:t>
            </a:r>
            <a:r>
              <a:rPr lang="zh-CN" altLang="en-US" sz="4000" b="1" u="none">
                <a:latin typeface="楷体_GB2312" pitchFamily="49" charset="-122"/>
                <a:ea typeface="楷体_GB2312" pitchFamily="49" charset="-122"/>
              </a:rPr>
              <a:t>米，两人同时从家出发，多长时间后能相遇？</a:t>
            </a:r>
            <a:endParaRPr lang="en-US" altLang="zh-CN" sz="4000" b="1" u="none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288" y="404813"/>
            <a:ext cx="8353425" cy="5881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4000" b="1" u="none" kern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列方程解应用题的类型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3600" b="1" u="none" kern="0" dirty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3600" b="1" u="none" kern="0" dirty="0">
                <a:latin typeface="楷体_GB2312" pitchFamily="49" charset="-122"/>
                <a:ea typeface="楷体_GB2312" pitchFamily="49" charset="-122"/>
              </a:rPr>
              <a:t>一般应用题；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3600" b="1" u="none" kern="0" dirty="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3600" b="1" u="none" kern="0" dirty="0">
                <a:latin typeface="楷体_GB2312" pitchFamily="49" charset="-122"/>
                <a:ea typeface="楷体_GB2312" pitchFamily="49" charset="-122"/>
              </a:rPr>
              <a:t>和倍、差倍问题；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3600" b="1" u="none" kern="0" dirty="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3600" b="1" u="none" kern="0" dirty="0">
                <a:latin typeface="楷体_GB2312" pitchFamily="49" charset="-122"/>
                <a:ea typeface="楷体_GB2312" pitchFamily="49" charset="-122"/>
              </a:rPr>
              <a:t>几何图形的周长、面积、体积计算；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3600" b="1" u="none" kern="0" dirty="0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3600" b="1" u="none" kern="0" dirty="0">
                <a:latin typeface="楷体_GB2312" pitchFamily="49" charset="-122"/>
                <a:ea typeface="楷体_GB2312" pitchFamily="49" charset="-122"/>
              </a:rPr>
              <a:t>分数、百分数应用题；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3600" b="1" u="none" kern="0" dirty="0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3600" b="1" u="none" kern="0" dirty="0">
                <a:latin typeface="楷体_GB2312" pitchFamily="49" charset="-122"/>
                <a:ea typeface="楷体_GB2312" pitchFamily="49" charset="-122"/>
              </a:rPr>
              <a:t>比和比例应用题。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0"/>
          <p:cNvSpPr txBox="1">
            <a:spLocks noChangeArrowheads="1"/>
          </p:cNvSpPr>
          <p:nvPr/>
        </p:nvSpPr>
        <p:spPr bwMode="auto">
          <a:xfrm>
            <a:off x="571500" y="857250"/>
            <a:ext cx="83581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猎豹是世界上跑得最快的动物，能达到每小时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110km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，比大象的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倍还多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30km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。大象最快能达到每小时多少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km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？</a:t>
            </a:r>
          </a:p>
        </p:txBody>
      </p:sp>
      <p:pic>
        <p:nvPicPr>
          <p:cNvPr id="20483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714625"/>
            <a:ext cx="4752975" cy="1247775"/>
          </a:xfrm>
          <a:prstGeom prst="rect">
            <a:avLst/>
          </a:prstGeom>
          <a:noFill/>
          <a:ln w="9525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0"/>
          <p:cNvSpPr>
            <a:spLocks noChangeArrowheads="1"/>
          </p:cNvSpPr>
          <p:nvPr/>
        </p:nvSpPr>
        <p:spPr bwMode="auto">
          <a:xfrm>
            <a:off x="1316038" y="908050"/>
            <a:ext cx="15763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 dirty="0">
                <a:latin typeface="楷体_GB2312" pitchFamily="49" charset="-122"/>
                <a:ea typeface="楷体_GB2312" pitchFamily="49" charset="-122"/>
              </a:rPr>
              <a:t>x+5=18</a:t>
            </a:r>
          </a:p>
        </p:txBody>
      </p:sp>
      <p:sp>
        <p:nvSpPr>
          <p:cNvPr id="71683" name="Rectangle 41"/>
          <p:cNvSpPr>
            <a:spLocks noChangeArrowheads="1"/>
          </p:cNvSpPr>
          <p:nvPr/>
        </p:nvSpPr>
        <p:spPr bwMode="auto">
          <a:xfrm>
            <a:off x="3419475" y="1485900"/>
            <a:ext cx="15954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x÷3=9</a:t>
            </a:r>
          </a:p>
        </p:txBody>
      </p:sp>
      <p:sp>
        <p:nvSpPr>
          <p:cNvPr id="71684" name="Rectangle 42"/>
          <p:cNvSpPr>
            <a:spLocks noChangeArrowheads="1"/>
          </p:cNvSpPr>
          <p:nvPr/>
        </p:nvSpPr>
        <p:spPr bwMode="auto">
          <a:xfrm>
            <a:off x="5940425" y="1557338"/>
            <a:ext cx="18748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3x+7=22</a:t>
            </a:r>
          </a:p>
        </p:txBody>
      </p:sp>
      <p:sp>
        <p:nvSpPr>
          <p:cNvPr id="71685" name="Rectangle 43"/>
          <p:cNvSpPr>
            <a:spLocks noChangeArrowheads="1"/>
          </p:cNvSpPr>
          <p:nvPr/>
        </p:nvSpPr>
        <p:spPr bwMode="auto">
          <a:xfrm>
            <a:off x="3276600" y="2060575"/>
            <a:ext cx="2273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5(x-2)=15</a:t>
            </a:r>
          </a:p>
        </p:txBody>
      </p:sp>
      <p:sp>
        <p:nvSpPr>
          <p:cNvPr id="71686" name="Rectangle 44"/>
          <p:cNvSpPr>
            <a:spLocks noChangeArrowheads="1"/>
          </p:cNvSpPr>
          <p:nvPr/>
        </p:nvSpPr>
        <p:spPr bwMode="auto">
          <a:xfrm>
            <a:off x="6084888" y="2060575"/>
            <a:ext cx="13446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x+y=9</a:t>
            </a:r>
          </a:p>
        </p:txBody>
      </p:sp>
      <p:sp>
        <p:nvSpPr>
          <p:cNvPr id="3079" name="Rectangle 45"/>
          <p:cNvSpPr>
            <a:spLocks noChangeArrowheads="1"/>
          </p:cNvSpPr>
          <p:nvPr/>
        </p:nvSpPr>
        <p:spPr bwMode="auto">
          <a:xfrm>
            <a:off x="3403600" y="915988"/>
            <a:ext cx="15954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x+7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9</a:t>
            </a:r>
          </a:p>
        </p:txBody>
      </p:sp>
      <p:sp>
        <p:nvSpPr>
          <p:cNvPr id="71688" name="Rectangle 47"/>
          <p:cNvSpPr>
            <a:spLocks noChangeArrowheads="1"/>
          </p:cNvSpPr>
          <p:nvPr/>
        </p:nvSpPr>
        <p:spPr bwMode="auto">
          <a:xfrm>
            <a:off x="5949950" y="908050"/>
            <a:ext cx="13446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2+7=9</a:t>
            </a:r>
          </a:p>
        </p:txBody>
      </p:sp>
      <p:sp>
        <p:nvSpPr>
          <p:cNvPr id="3081" name="Rectangle 48"/>
          <p:cNvSpPr>
            <a:spLocks noChangeArrowheads="1"/>
          </p:cNvSpPr>
          <p:nvPr/>
        </p:nvSpPr>
        <p:spPr bwMode="auto">
          <a:xfrm>
            <a:off x="1547813" y="1485900"/>
            <a:ext cx="1133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x+32</a:t>
            </a:r>
          </a:p>
        </p:txBody>
      </p:sp>
      <p:sp>
        <p:nvSpPr>
          <p:cNvPr id="3082" name="Rectangle 49"/>
          <p:cNvSpPr>
            <a:spLocks noChangeArrowheads="1"/>
          </p:cNvSpPr>
          <p:nvPr/>
        </p:nvSpPr>
        <p:spPr bwMode="auto">
          <a:xfrm>
            <a:off x="2214563" y="285750"/>
            <a:ext cx="47990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 u="none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这些式子都是等式吗？</a:t>
            </a:r>
          </a:p>
        </p:txBody>
      </p:sp>
      <p:sp>
        <p:nvSpPr>
          <p:cNvPr id="71691" name="Rectangle 50"/>
          <p:cNvSpPr>
            <a:spLocks noChangeArrowheads="1"/>
          </p:cNvSpPr>
          <p:nvPr/>
        </p:nvSpPr>
        <p:spPr bwMode="auto">
          <a:xfrm>
            <a:off x="971550" y="1989138"/>
            <a:ext cx="20415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x+x+x=15</a:t>
            </a:r>
          </a:p>
        </p:txBody>
      </p:sp>
      <p:sp>
        <p:nvSpPr>
          <p:cNvPr id="3084" name="Oval 15"/>
          <p:cNvSpPr>
            <a:spLocks noChangeArrowheads="1"/>
          </p:cNvSpPr>
          <p:nvPr/>
        </p:nvSpPr>
        <p:spPr bwMode="auto">
          <a:xfrm>
            <a:off x="547688" y="3143250"/>
            <a:ext cx="8064500" cy="285908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692" name="Rectangle 44"/>
          <p:cNvSpPr>
            <a:spLocks noChangeArrowheads="1"/>
          </p:cNvSpPr>
          <p:nvPr/>
        </p:nvSpPr>
        <p:spPr bwMode="auto">
          <a:xfrm>
            <a:off x="1042988" y="2565400"/>
            <a:ext cx="18081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82-2=80</a:t>
            </a:r>
          </a:p>
        </p:txBody>
      </p:sp>
      <p:sp>
        <p:nvSpPr>
          <p:cNvPr id="3086" name="Rectangle 44"/>
          <p:cNvSpPr>
            <a:spLocks noChangeArrowheads="1"/>
          </p:cNvSpPr>
          <p:nvPr/>
        </p:nvSpPr>
        <p:spPr bwMode="auto">
          <a:xfrm>
            <a:off x="3468688" y="2565400"/>
            <a:ext cx="15748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x-y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9</a:t>
            </a:r>
          </a:p>
        </p:txBody>
      </p:sp>
      <p:sp>
        <p:nvSpPr>
          <p:cNvPr id="71694" name="Rectangle 44"/>
          <p:cNvSpPr>
            <a:spLocks noChangeArrowheads="1"/>
          </p:cNvSpPr>
          <p:nvPr/>
        </p:nvSpPr>
        <p:spPr bwMode="auto">
          <a:xfrm>
            <a:off x="5724525" y="2636838"/>
            <a:ext cx="22717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2.5×4=10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419475" y="3141663"/>
            <a:ext cx="2447925" cy="649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等式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03143 0.4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27864 0.446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1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7 L 0.22534 0.35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67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54809 0.415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13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47826E-6 L 0.26719 0.361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1" y="180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55227E-6 L 0.24618 0.340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9" y="170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5227E-6 L -0.50278 0.435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9" y="217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0.26788 0.3627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03142 0.352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85" grpId="0"/>
      <p:bldP spid="71686" grpId="0"/>
      <p:bldP spid="71688" grpId="0"/>
      <p:bldP spid="71691" grpId="0"/>
      <p:bldP spid="71692" grpId="0"/>
      <p:bldP spid="7169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竹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3573016"/>
            <a:ext cx="1785937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 descr="JU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599573"/>
            <a:ext cx="15890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37291" y="764704"/>
            <a:ext cx="8239165" cy="30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3200" b="1" u="none" kern="0" dirty="0">
                <a:latin typeface="楷体_GB2312" pitchFamily="49" charset="-122"/>
                <a:ea typeface="楷体_GB2312" pitchFamily="49" charset="-122"/>
              </a:rPr>
              <a:t>在植物生长旺盛期，竹子每小时增高</a:t>
            </a:r>
            <a:r>
              <a:rPr lang="en-US" altLang="zh-CN" sz="3200" b="1" u="none" kern="0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 u="none" kern="0" dirty="0">
                <a:latin typeface="楷体_GB2312" pitchFamily="49" charset="-122"/>
                <a:ea typeface="楷体_GB2312" pitchFamily="49" charset="-122"/>
              </a:rPr>
              <a:t>厘米，钟状菌每小时增高</a:t>
            </a:r>
            <a:r>
              <a:rPr lang="en-US" altLang="zh-CN" sz="3200" b="1" u="none" kern="0" dirty="0">
                <a:latin typeface="楷体_GB2312" pitchFamily="49" charset="-122"/>
                <a:ea typeface="楷体_GB2312" pitchFamily="49" charset="-122"/>
              </a:rPr>
              <a:t>25</a:t>
            </a:r>
            <a:r>
              <a:rPr lang="zh-CN" altLang="en-US" sz="3200" b="1" u="none" kern="0" dirty="0">
                <a:latin typeface="楷体_GB2312" pitchFamily="49" charset="-122"/>
                <a:ea typeface="楷体_GB2312" pitchFamily="49" charset="-122"/>
              </a:rPr>
              <a:t>厘米，若竹子现高</a:t>
            </a:r>
            <a:r>
              <a:rPr lang="en-US" altLang="zh-CN" sz="3200" b="1" u="none" kern="0" dirty="0"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zh-CN" altLang="en-US" sz="3200" b="1" u="none" kern="0" dirty="0">
                <a:latin typeface="楷体_GB2312" pitchFamily="49" charset="-122"/>
                <a:ea typeface="楷体_GB2312" pitchFamily="49" charset="-122"/>
              </a:rPr>
              <a:t>厘米，钟状菌现高</a:t>
            </a:r>
            <a:r>
              <a:rPr lang="en-US" altLang="zh-CN" sz="3200" b="1" u="none" kern="0" dirty="0">
                <a:latin typeface="楷体_GB2312" pitchFamily="49" charset="-122"/>
                <a:ea typeface="楷体_GB2312" pitchFamily="49" charset="-122"/>
              </a:rPr>
              <a:t>0.5</a:t>
            </a:r>
            <a:r>
              <a:rPr lang="zh-CN" altLang="en-US" sz="3200" b="1" u="none" kern="0" dirty="0">
                <a:latin typeface="楷体_GB2312" pitchFamily="49" charset="-122"/>
                <a:ea typeface="楷体_GB2312" pitchFamily="49" charset="-122"/>
              </a:rPr>
              <a:t>厘米，几小时后它们的高度相等？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836712"/>
            <a:ext cx="85725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甲、乙两个工程队同修一条公路，他们从两端同时施工。</a:t>
            </a:r>
            <a:endParaRPr lang="en-US" altLang="zh-CN" sz="3200" b="1" u="none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）甲队每天修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米，乙队每天修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米，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天修完。这条公路长多少米？</a:t>
            </a:r>
            <a:endParaRPr lang="en-US" altLang="zh-CN" sz="3200" b="1" u="none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）如果这条公路长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3000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米，甲队每天修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85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米，乙队每天修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65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米。修完这条公路需要多少天？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0"/>
          <p:cNvSpPr txBox="1">
            <a:spLocks noChangeArrowheads="1"/>
          </p:cNvSpPr>
          <p:nvPr/>
        </p:nvSpPr>
        <p:spPr bwMode="auto">
          <a:xfrm>
            <a:off x="357188" y="642938"/>
            <a:ext cx="8572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如图，一个正方形的边长增加它的   后，得到的新正方形的周长是</a:t>
            </a:r>
            <a:r>
              <a:rPr lang="en-US" altLang="zh-CN" sz="3200" b="1" u="none" dirty="0">
                <a:latin typeface="楷体_GB2312" pitchFamily="49" charset="-122"/>
                <a:ea typeface="楷体_GB2312" pitchFamily="49" charset="-122"/>
              </a:rPr>
              <a:t>48</a:t>
            </a:r>
            <a:r>
              <a:rPr lang="zh-CN" altLang="en-US" sz="3200" b="1" u="none" dirty="0">
                <a:latin typeface="楷体_GB2312" pitchFamily="49" charset="-122"/>
                <a:ea typeface="楷体_GB2312" pitchFamily="49" charset="-122"/>
              </a:rPr>
              <a:t>厘米，原正方形的边长是多少厘米</a:t>
            </a:r>
            <a:r>
              <a:rPr lang="zh-CN" altLang="en-US" sz="3200" b="1" u="none" dirty="0" smtClean="0">
                <a:latin typeface="楷体_GB2312" pitchFamily="49" charset="-122"/>
                <a:ea typeface="楷体_GB2312" pitchFamily="49" charset="-122"/>
              </a:rPr>
              <a:t>？ </a:t>
            </a:r>
            <a:endParaRPr lang="en-US" altLang="zh-CN" sz="3200" b="1" u="none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355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143250"/>
            <a:ext cx="30384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组合 17"/>
          <p:cNvGrpSpPr/>
          <p:nvPr/>
        </p:nvGrpSpPr>
        <p:grpSpPr bwMode="auto">
          <a:xfrm>
            <a:off x="6643688" y="500063"/>
            <a:ext cx="500062" cy="1139825"/>
            <a:chOff x="4429124" y="3270233"/>
            <a:chExt cx="500066" cy="1139384"/>
          </a:xfrm>
        </p:grpSpPr>
        <p:sp>
          <p:nvSpPr>
            <p:cNvPr id="23557" name="矩形 18"/>
            <p:cNvSpPr>
              <a:spLocks noChangeArrowheads="1"/>
            </p:cNvSpPr>
            <p:nvPr/>
          </p:nvSpPr>
          <p:spPr bwMode="auto">
            <a:xfrm>
              <a:off x="4480119" y="3270233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1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23558" name="直接连接符 19"/>
            <p:cNvCxnSpPr>
              <a:cxnSpLocks noChangeShapeType="1"/>
            </p:cNvCxnSpPr>
            <p:nvPr/>
          </p:nvCxnSpPr>
          <p:spPr bwMode="auto">
            <a:xfrm>
              <a:off x="4429124" y="3857628"/>
              <a:ext cx="500066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59" name="矩形 20"/>
            <p:cNvSpPr>
              <a:spLocks noChangeArrowheads="1"/>
            </p:cNvSpPr>
            <p:nvPr/>
          </p:nvSpPr>
          <p:spPr bwMode="auto">
            <a:xfrm>
              <a:off x="4486440" y="3763286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0"/>
          <p:cNvSpPr>
            <a:spLocks noChangeArrowheads="1"/>
          </p:cNvSpPr>
          <p:nvPr/>
        </p:nvSpPr>
        <p:spPr bwMode="auto">
          <a:xfrm>
            <a:off x="1316038" y="765175"/>
            <a:ext cx="15763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x+5=18</a:t>
            </a:r>
          </a:p>
        </p:txBody>
      </p:sp>
      <p:sp>
        <p:nvSpPr>
          <p:cNvPr id="4099" name="Rectangle 41"/>
          <p:cNvSpPr>
            <a:spLocks noChangeArrowheads="1"/>
          </p:cNvSpPr>
          <p:nvPr/>
        </p:nvSpPr>
        <p:spPr bwMode="auto">
          <a:xfrm>
            <a:off x="3419475" y="1343025"/>
            <a:ext cx="15954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x÷3=9</a:t>
            </a:r>
          </a:p>
        </p:txBody>
      </p:sp>
      <p:sp>
        <p:nvSpPr>
          <p:cNvPr id="4100" name="Rectangle 42"/>
          <p:cNvSpPr>
            <a:spLocks noChangeArrowheads="1"/>
          </p:cNvSpPr>
          <p:nvPr/>
        </p:nvSpPr>
        <p:spPr bwMode="auto">
          <a:xfrm>
            <a:off x="5940425" y="1414463"/>
            <a:ext cx="18748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3x+7=22</a:t>
            </a:r>
          </a:p>
        </p:txBody>
      </p:sp>
      <p:sp>
        <p:nvSpPr>
          <p:cNvPr id="4101" name="Rectangle 43"/>
          <p:cNvSpPr>
            <a:spLocks noChangeArrowheads="1"/>
          </p:cNvSpPr>
          <p:nvPr/>
        </p:nvSpPr>
        <p:spPr bwMode="auto">
          <a:xfrm>
            <a:off x="3276600" y="1917700"/>
            <a:ext cx="2273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5(x-2)=15</a:t>
            </a:r>
          </a:p>
        </p:txBody>
      </p:sp>
      <p:sp>
        <p:nvSpPr>
          <p:cNvPr id="4102" name="Rectangle 44"/>
          <p:cNvSpPr>
            <a:spLocks noChangeArrowheads="1"/>
          </p:cNvSpPr>
          <p:nvPr/>
        </p:nvSpPr>
        <p:spPr bwMode="auto">
          <a:xfrm>
            <a:off x="6084888" y="1917700"/>
            <a:ext cx="13446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x+y=9</a:t>
            </a:r>
          </a:p>
        </p:txBody>
      </p:sp>
      <p:sp>
        <p:nvSpPr>
          <p:cNvPr id="4103" name="Rectangle 45"/>
          <p:cNvSpPr>
            <a:spLocks noChangeArrowheads="1"/>
          </p:cNvSpPr>
          <p:nvPr/>
        </p:nvSpPr>
        <p:spPr bwMode="auto">
          <a:xfrm>
            <a:off x="3403600" y="773113"/>
            <a:ext cx="15954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x+7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9</a:t>
            </a:r>
          </a:p>
        </p:txBody>
      </p:sp>
      <p:sp>
        <p:nvSpPr>
          <p:cNvPr id="4104" name="Rectangle 47"/>
          <p:cNvSpPr>
            <a:spLocks noChangeArrowheads="1"/>
          </p:cNvSpPr>
          <p:nvPr/>
        </p:nvSpPr>
        <p:spPr bwMode="auto">
          <a:xfrm>
            <a:off x="5949950" y="765175"/>
            <a:ext cx="13446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2+7=9</a:t>
            </a:r>
          </a:p>
        </p:txBody>
      </p:sp>
      <p:sp>
        <p:nvSpPr>
          <p:cNvPr id="4105" name="Rectangle 48"/>
          <p:cNvSpPr>
            <a:spLocks noChangeArrowheads="1"/>
          </p:cNvSpPr>
          <p:nvPr/>
        </p:nvSpPr>
        <p:spPr bwMode="auto">
          <a:xfrm>
            <a:off x="1547813" y="1343025"/>
            <a:ext cx="1133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x+32</a:t>
            </a:r>
          </a:p>
        </p:txBody>
      </p:sp>
      <p:sp>
        <p:nvSpPr>
          <p:cNvPr id="4106" name="Rectangle 49"/>
          <p:cNvSpPr>
            <a:spLocks noChangeArrowheads="1"/>
          </p:cNvSpPr>
          <p:nvPr/>
        </p:nvSpPr>
        <p:spPr bwMode="auto">
          <a:xfrm>
            <a:off x="2428875" y="214313"/>
            <a:ext cx="481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 u="none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这些式子都是方程吗？</a:t>
            </a:r>
          </a:p>
        </p:txBody>
      </p:sp>
      <p:sp>
        <p:nvSpPr>
          <p:cNvPr id="4107" name="Rectangle 50"/>
          <p:cNvSpPr>
            <a:spLocks noChangeArrowheads="1"/>
          </p:cNvSpPr>
          <p:nvPr/>
        </p:nvSpPr>
        <p:spPr bwMode="auto">
          <a:xfrm>
            <a:off x="971550" y="1846263"/>
            <a:ext cx="20415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x+x+x=15</a:t>
            </a:r>
          </a:p>
        </p:txBody>
      </p:sp>
      <p:sp>
        <p:nvSpPr>
          <p:cNvPr id="4108" name="Rectangle 44"/>
          <p:cNvSpPr>
            <a:spLocks noChangeArrowheads="1"/>
          </p:cNvSpPr>
          <p:nvPr/>
        </p:nvSpPr>
        <p:spPr bwMode="auto">
          <a:xfrm>
            <a:off x="1042988" y="2422525"/>
            <a:ext cx="20335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82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2=80</a:t>
            </a:r>
          </a:p>
        </p:txBody>
      </p:sp>
      <p:sp>
        <p:nvSpPr>
          <p:cNvPr id="4109" name="Rectangle 44"/>
          <p:cNvSpPr>
            <a:spLocks noChangeArrowheads="1"/>
          </p:cNvSpPr>
          <p:nvPr/>
        </p:nvSpPr>
        <p:spPr bwMode="auto">
          <a:xfrm>
            <a:off x="3468688" y="2422525"/>
            <a:ext cx="15748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x-y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9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5724525" y="2493963"/>
            <a:ext cx="22717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2.5×4=10</a:t>
            </a:r>
          </a:p>
        </p:txBody>
      </p:sp>
      <p:sp>
        <p:nvSpPr>
          <p:cNvPr id="4111" name="Oval 26"/>
          <p:cNvSpPr>
            <a:spLocks noChangeArrowheads="1"/>
          </p:cNvSpPr>
          <p:nvPr/>
        </p:nvSpPr>
        <p:spPr bwMode="auto">
          <a:xfrm>
            <a:off x="323850" y="3141663"/>
            <a:ext cx="8532813" cy="3716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 sz="3600" b="1" u="none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112" name="Text Box 27"/>
          <p:cNvSpPr txBox="1">
            <a:spLocks noChangeArrowheads="1"/>
          </p:cNvSpPr>
          <p:nvPr/>
        </p:nvSpPr>
        <p:spPr bwMode="auto">
          <a:xfrm>
            <a:off x="3857625" y="3071813"/>
            <a:ext cx="1655763" cy="649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等式</a:t>
            </a:r>
          </a:p>
        </p:txBody>
      </p:sp>
      <p:sp>
        <p:nvSpPr>
          <p:cNvPr id="12316" name="Rectangle 40"/>
          <p:cNvSpPr>
            <a:spLocks noChangeArrowheads="1"/>
          </p:cNvSpPr>
          <p:nvPr/>
        </p:nvSpPr>
        <p:spPr bwMode="auto">
          <a:xfrm>
            <a:off x="1476375" y="3716338"/>
            <a:ext cx="16240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x+5=18</a:t>
            </a:r>
          </a:p>
        </p:txBody>
      </p:sp>
      <p:sp>
        <p:nvSpPr>
          <p:cNvPr id="4114" name="Rectangle 47"/>
          <p:cNvSpPr>
            <a:spLocks noChangeArrowheads="1"/>
          </p:cNvSpPr>
          <p:nvPr/>
        </p:nvSpPr>
        <p:spPr bwMode="auto">
          <a:xfrm>
            <a:off x="3779838" y="3644900"/>
            <a:ext cx="13938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2+7=9</a:t>
            </a:r>
          </a:p>
        </p:txBody>
      </p:sp>
      <p:sp>
        <p:nvSpPr>
          <p:cNvPr id="12318" name="Rectangle 41"/>
          <p:cNvSpPr>
            <a:spLocks noChangeArrowheads="1"/>
          </p:cNvSpPr>
          <p:nvPr/>
        </p:nvSpPr>
        <p:spPr bwMode="auto">
          <a:xfrm>
            <a:off x="5724525" y="3573463"/>
            <a:ext cx="15954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x÷3=9</a:t>
            </a:r>
          </a:p>
        </p:txBody>
      </p:sp>
      <p:sp>
        <p:nvSpPr>
          <p:cNvPr id="12319" name="Rectangle 42"/>
          <p:cNvSpPr>
            <a:spLocks noChangeArrowheads="1"/>
          </p:cNvSpPr>
          <p:nvPr/>
        </p:nvSpPr>
        <p:spPr bwMode="auto">
          <a:xfrm>
            <a:off x="1187450" y="4365625"/>
            <a:ext cx="1855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3x+7=22</a:t>
            </a:r>
          </a:p>
        </p:txBody>
      </p:sp>
      <p:sp>
        <p:nvSpPr>
          <p:cNvPr id="12320" name="Rectangle 50"/>
          <p:cNvSpPr>
            <a:spLocks noChangeArrowheads="1"/>
          </p:cNvSpPr>
          <p:nvPr/>
        </p:nvSpPr>
        <p:spPr bwMode="auto">
          <a:xfrm>
            <a:off x="3563938" y="4365625"/>
            <a:ext cx="21145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x+x+x=15</a:t>
            </a:r>
          </a:p>
        </p:txBody>
      </p:sp>
      <p:sp>
        <p:nvSpPr>
          <p:cNvPr id="12321" name="Rectangle 43"/>
          <p:cNvSpPr>
            <a:spLocks noChangeArrowheads="1"/>
          </p:cNvSpPr>
          <p:nvPr/>
        </p:nvSpPr>
        <p:spPr bwMode="auto">
          <a:xfrm>
            <a:off x="6011863" y="4365625"/>
            <a:ext cx="2273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5(x-2)=15</a:t>
            </a:r>
          </a:p>
        </p:txBody>
      </p:sp>
      <p:sp>
        <p:nvSpPr>
          <p:cNvPr id="12322" name="Rectangle 44"/>
          <p:cNvSpPr>
            <a:spLocks noChangeArrowheads="1"/>
          </p:cNvSpPr>
          <p:nvPr/>
        </p:nvSpPr>
        <p:spPr bwMode="auto">
          <a:xfrm>
            <a:off x="1476375" y="5157788"/>
            <a:ext cx="13938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x+y=9</a:t>
            </a:r>
          </a:p>
        </p:txBody>
      </p:sp>
      <p:sp>
        <p:nvSpPr>
          <p:cNvPr id="12323" name="Rectangle 44"/>
          <p:cNvSpPr>
            <a:spLocks noChangeArrowheads="1"/>
          </p:cNvSpPr>
          <p:nvPr/>
        </p:nvSpPr>
        <p:spPr bwMode="auto">
          <a:xfrm>
            <a:off x="3635375" y="5084763"/>
            <a:ext cx="206216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82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2=80</a:t>
            </a:r>
          </a:p>
        </p:txBody>
      </p:sp>
      <p:sp>
        <p:nvSpPr>
          <p:cNvPr id="12324" name="Rectangle 44"/>
          <p:cNvSpPr>
            <a:spLocks noChangeArrowheads="1"/>
          </p:cNvSpPr>
          <p:nvPr/>
        </p:nvSpPr>
        <p:spPr bwMode="auto">
          <a:xfrm>
            <a:off x="6011863" y="5157788"/>
            <a:ext cx="2271712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2.5×4=10</a:t>
            </a:r>
          </a:p>
        </p:txBody>
      </p:sp>
      <p:sp>
        <p:nvSpPr>
          <p:cNvPr id="12325" name="Rectangle 40"/>
          <p:cNvSpPr>
            <a:spLocks noChangeArrowheads="1"/>
          </p:cNvSpPr>
          <p:nvPr/>
        </p:nvSpPr>
        <p:spPr bwMode="auto">
          <a:xfrm>
            <a:off x="1476375" y="3716338"/>
            <a:ext cx="16240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x+5=18</a:t>
            </a:r>
          </a:p>
        </p:txBody>
      </p:sp>
      <p:sp>
        <p:nvSpPr>
          <p:cNvPr id="12326" name="Rectangle 41"/>
          <p:cNvSpPr>
            <a:spLocks noChangeArrowheads="1"/>
          </p:cNvSpPr>
          <p:nvPr/>
        </p:nvSpPr>
        <p:spPr bwMode="auto">
          <a:xfrm>
            <a:off x="5724525" y="3573463"/>
            <a:ext cx="159543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x÷3=9</a:t>
            </a:r>
          </a:p>
        </p:txBody>
      </p:sp>
      <p:sp>
        <p:nvSpPr>
          <p:cNvPr id="12327" name="Rectangle 42"/>
          <p:cNvSpPr>
            <a:spLocks noChangeArrowheads="1"/>
          </p:cNvSpPr>
          <p:nvPr/>
        </p:nvSpPr>
        <p:spPr bwMode="auto">
          <a:xfrm>
            <a:off x="1187450" y="4365625"/>
            <a:ext cx="18557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3x+7=22</a:t>
            </a:r>
          </a:p>
        </p:txBody>
      </p:sp>
      <p:sp>
        <p:nvSpPr>
          <p:cNvPr id="12328" name="Rectangle 50"/>
          <p:cNvSpPr>
            <a:spLocks noChangeArrowheads="1"/>
          </p:cNvSpPr>
          <p:nvPr/>
        </p:nvSpPr>
        <p:spPr bwMode="auto">
          <a:xfrm>
            <a:off x="3563938" y="4365625"/>
            <a:ext cx="21145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x+x+x=15</a:t>
            </a:r>
          </a:p>
        </p:txBody>
      </p:sp>
      <p:sp>
        <p:nvSpPr>
          <p:cNvPr id="12329" name="Rectangle 43"/>
          <p:cNvSpPr>
            <a:spLocks noChangeArrowheads="1"/>
          </p:cNvSpPr>
          <p:nvPr/>
        </p:nvSpPr>
        <p:spPr bwMode="auto">
          <a:xfrm>
            <a:off x="6011863" y="4365625"/>
            <a:ext cx="2273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5(x-2)=15</a:t>
            </a:r>
          </a:p>
        </p:txBody>
      </p:sp>
      <p:sp>
        <p:nvSpPr>
          <p:cNvPr id="12330" name="Rectangle 44"/>
          <p:cNvSpPr>
            <a:spLocks noChangeArrowheads="1"/>
          </p:cNvSpPr>
          <p:nvPr/>
        </p:nvSpPr>
        <p:spPr bwMode="auto">
          <a:xfrm>
            <a:off x="1476375" y="5157788"/>
            <a:ext cx="13938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x+y=9</a:t>
            </a:r>
          </a:p>
        </p:txBody>
      </p: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611188" y="4292600"/>
            <a:ext cx="7848600" cy="23050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 sz="3600" b="1" u="none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3857625" y="4930775"/>
            <a:ext cx="1511300" cy="6492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方程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25973 -0.1937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969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07066 -0.204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1023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5521 0.1155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576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2662 L 0.01736 0.2423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1078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8889 L 0.25486 0.104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967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6476 0.205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47" y="1025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11337 0.205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6" grpId="0"/>
      <p:bldP spid="12318" grpId="0"/>
      <p:bldP spid="12319" grpId="0"/>
      <p:bldP spid="12320" grpId="0"/>
      <p:bldP spid="12321" grpId="0"/>
      <p:bldP spid="12322" grpId="0"/>
      <p:bldP spid="12323" grpId="0"/>
      <p:bldP spid="12324" grpId="0"/>
      <p:bldP spid="12325" grpId="0"/>
      <p:bldP spid="12325" grpId="1"/>
      <p:bldP spid="12326" grpId="0"/>
      <p:bldP spid="12326" grpId="1"/>
      <p:bldP spid="12327" grpId="0"/>
      <p:bldP spid="12327" grpId="1"/>
      <p:bldP spid="12327" grpId="2"/>
      <p:bldP spid="12328" grpId="0"/>
      <p:bldP spid="12329" grpId="0"/>
      <p:bldP spid="12329" grpId="1"/>
      <p:bldP spid="12330" grpId="0"/>
      <p:bldP spid="12331" grpId="0" animBg="1"/>
      <p:bldP spid="123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"/>
          <p:cNvGrpSpPr/>
          <p:nvPr/>
        </p:nvGrpSpPr>
        <p:grpSpPr bwMode="auto">
          <a:xfrm>
            <a:off x="1714500" y="3071813"/>
            <a:ext cx="5184775" cy="3168650"/>
            <a:chOff x="1202" y="1480"/>
            <a:chExt cx="3266" cy="1996"/>
          </a:xfrm>
        </p:grpSpPr>
        <p:sp>
          <p:nvSpPr>
            <p:cNvPr id="5127" name="Oval 5"/>
            <p:cNvSpPr>
              <a:spLocks noChangeArrowheads="1"/>
            </p:cNvSpPr>
            <p:nvPr/>
          </p:nvSpPr>
          <p:spPr bwMode="auto">
            <a:xfrm>
              <a:off x="1202" y="1480"/>
              <a:ext cx="3266" cy="1996"/>
            </a:xfrm>
            <a:prstGeom prst="ellipse">
              <a:avLst/>
            </a:prstGeom>
            <a:solidFill>
              <a:srgbClr val="FFFFCC"/>
            </a:solidFill>
            <a:ln w="9525" algn="ctr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sz="40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28" name="Rectangle 10"/>
            <p:cNvSpPr>
              <a:spLocks noChangeArrowheads="1"/>
            </p:cNvSpPr>
            <p:nvPr/>
          </p:nvSpPr>
          <p:spPr bwMode="auto">
            <a:xfrm>
              <a:off x="2431" y="1660"/>
              <a:ext cx="761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30000"/>
                </a:spcBef>
              </a:pPr>
              <a:r>
                <a:rPr lang="zh-CN" altLang="en-US" sz="4000" b="1" u="none">
                  <a:latin typeface="楷体_GB2312" pitchFamily="49" charset="-122"/>
                  <a:ea typeface="楷体_GB2312" pitchFamily="49" charset="-122"/>
                </a:rPr>
                <a:t>等式</a:t>
              </a:r>
            </a:p>
          </p:txBody>
        </p:sp>
      </p:grpSp>
      <p:grpSp>
        <p:nvGrpSpPr>
          <p:cNvPr id="5123" name="Group 13"/>
          <p:cNvGrpSpPr/>
          <p:nvPr/>
        </p:nvGrpSpPr>
        <p:grpSpPr bwMode="auto">
          <a:xfrm>
            <a:off x="2736850" y="4143375"/>
            <a:ext cx="3008313" cy="1408113"/>
            <a:chOff x="2174" y="2200"/>
            <a:chExt cx="1542" cy="887"/>
          </a:xfrm>
        </p:grpSpPr>
        <p:sp>
          <p:nvSpPr>
            <p:cNvPr id="5125" name="Oval 6"/>
            <p:cNvSpPr>
              <a:spLocks noChangeArrowheads="1"/>
            </p:cNvSpPr>
            <p:nvPr/>
          </p:nvSpPr>
          <p:spPr bwMode="auto">
            <a:xfrm>
              <a:off x="2174" y="2200"/>
              <a:ext cx="1542" cy="887"/>
            </a:xfrm>
            <a:prstGeom prst="ellipse">
              <a:avLst/>
            </a:prstGeom>
            <a:solidFill>
              <a:srgbClr val="FF99CC"/>
            </a:solidFill>
            <a:ln w="9525" algn="ctr">
              <a:solidFill>
                <a:srgbClr val="FF9900"/>
              </a:solidFill>
              <a:round/>
            </a:ln>
          </p:spPr>
          <p:txBody>
            <a:bodyPr wrap="none" lIns="90000" tIns="46800" rIns="90000" bIns="46800" anchor="ctr"/>
            <a:lstStyle/>
            <a:p>
              <a:endParaRPr lang="zh-CN" altLang="en-US" sz="40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26" name="Rectangle 11"/>
            <p:cNvSpPr>
              <a:spLocks noChangeArrowheads="1"/>
            </p:cNvSpPr>
            <p:nvPr/>
          </p:nvSpPr>
          <p:spPr bwMode="auto">
            <a:xfrm>
              <a:off x="2613" y="2425"/>
              <a:ext cx="619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4000" b="1" u="none" dirty="0">
                  <a:latin typeface="楷体_GB2312" pitchFamily="49" charset="-122"/>
                  <a:ea typeface="楷体_GB2312" pitchFamily="49" charset="-122"/>
                </a:rPr>
                <a:t>方程</a:t>
              </a:r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71500" y="1000125"/>
            <a:ext cx="7632700" cy="15716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altLang="en-US" sz="48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方程一定是等式，但等式不一定方程。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2786063" y="714375"/>
            <a:ext cx="408463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44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100+x</a:t>
            </a:r>
            <a:r>
              <a:rPr lang="zh-CN" altLang="zh-CN" sz="48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4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250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956050" y="1500188"/>
            <a:ext cx="193516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44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zh-CN" sz="48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4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150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42938" y="2428875"/>
            <a:ext cx="767397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    使方程左右两边相等的未知数的值，叫做</a:t>
            </a:r>
            <a:r>
              <a:rPr lang="zh-CN" altLang="en-US" sz="3600" b="1" u="none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方程的解</a:t>
            </a:r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28625" y="4357688"/>
            <a:ext cx="842962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像上面，</a:t>
            </a:r>
            <a:r>
              <a:rPr lang="en-US" altLang="zh-CN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x=150</a:t>
            </a:r>
            <a:r>
              <a:rPr lang="zh-CN" altLang="en-US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就是方程</a:t>
            </a:r>
            <a:r>
              <a:rPr lang="en-US" altLang="zh-CN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100+x=250</a:t>
            </a:r>
            <a:r>
              <a:rPr lang="zh-CN" altLang="en-US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的解。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57250" y="5357813"/>
            <a:ext cx="77152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求方程的解的过程叫做</a:t>
            </a:r>
            <a:r>
              <a:rPr lang="zh-CN" altLang="en-US" sz="3600" b="1" u="none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解方程</a:t>
            </a:r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28625" y="428625"/>
            <a:ext cx="8429625" cy="578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方程的基本性质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u="none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．方程的两边同时加上（或减去）同一个数或者同一个整式，所得的方程与原方程的解相同。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u="none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u="none" dirty="0">
                <a:latin typeface="楷体_GB2312" pitchFamily="49" charset="-122"/>
                <a:ea typeface="楷体_GB2312" pitchFamily="49" charset="-122"/>
              </a:rPr>
              <a:t>．方程的两边同时乘上（或除以）同一个不等于零的数，所得的方程与原方程的解相同。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9"/>
          <p:cNvSpPr>
            <a:spLocks noChangeArrowheads="1"/>
          </p:cNvSpPr>
          <p:nvPr/>
        </p:nvSpPr>
        <p:spPr bwMode="auto">
          <a:xfrm>
            <a:off x="571500" y="1071563"/>
            <a:ext cx="81438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    根据方程的个基本性质，解方程时采取去分母、移项、在方程两边都除以未知数的系数等步骤，进行方程的同解变形，最后得出的未知数的值，就一定是原方程的解。</a:t>
            </a:r>
            <a:endParaRPr lang="zh-CN" altLang="en-US" sz="4000" u="none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79413" y="1143000"/>
            <a:ext cx="805021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sz="36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、解下列方程（并说出解答依据</a:t>
            </a:r>
            <a:r>
              <a:rPr lang="zh-CN" sz="48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sz="4800" b="1" u="none" dirty="0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⑴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1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　	</a:t>
            </a: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⑵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x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　	</a:t>
            </a:r>
            <a:endParaRPr lang="zh-CN" sz="4000" b="1" u="none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⑶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6x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36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　　</a:t>
            </a: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⑷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x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2.5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　	</a:t>
            </a: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⑸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x</a:t>
            </a:r>
            <a:r>
              <a:rPr lang="zh-CN" altLang="en-US" sz="4000" b="1" u="none" dirty="0">
                <a:latin typeface="楷体_GB2312" pitchFamily="49" charset="-122"/>
                <a:ea typeface="楷体_GB2312" pitchFamily="49" charset="-122"/>
              </a:rPr>
              <a:t>＋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15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</a:t>
            </a:r>
          </a:p>
          <a:p>
            <a:pPr eaLnBrk="1" hangingPunct="1">
              <a:lnSpc>
                <a:spcPts val="5200"/>
              </a:lnSpc>
            </a:pP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zh-CN" sz="4000" b="1" u="none" dirty="0">
                <a:latin typeface="楷体_GB2312" pitchFamily="49" charset="-122"/>
                <a:ea typeface="楷体_GB2312" pitchFamily="49" charset="-122"/>
              </a:rPr>
              <a:t>⑹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 0.5x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4000" b="1" u="none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sz="4000" b="1" u="none" dirty="0"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sz="2400" b="1" u="none" dirty="0">
                <a:latin typeface="楷体_GB2312" pitchFamily="49" charset="-122"/>
                <a:ea typeface="楷体_GB2312" pitchFamily="49" charset="-122"/>
              </a:rPr>
              <a:t>　　	</a:t>
            </a:r>
            <a:endParaRPr lang="zh-CN" sz="2400" b="1" u="none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357188" y="357188"/>
            <a:ext cx="18780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u="none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试一试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357188" y="357188"/>
            <a:ext cx="18780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u="none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试一试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79413" y="1143000"/>
            <a:ext cx="8907462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u="sng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600" b="1" u="none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解下列方程（并说出解答依据</a:t>
            </a:r>
            <a:r>
              <a:rPr lang="zh-CN" sz="4800" b="1" u="none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sz="4800" b="1" u="none">
              <a:solidFill>
                <a:schemeClr val="accent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5200"/>
              </a:lnSpc>
            </a:pPr>
            <a:endParaRPr lang="en-US" altLang="zh-CN" sz="4000" b="1" u="none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ts val="5200"/>
              </a:lnSpc>
            </a:pPr>
            <a:r>
              <a:rPr lang="zh-CN" sz="3600" b="1" u="none">
                <a:latin typeface="楷体_GB2312" pitchFamily="49" charset="-122"/>
                <a:ea typeface="楷体_GB2312" pitchFamily="49" charset="-122"/>
              </a:rPr>
              <a:t>⑴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 9x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1.8</a:t>
            </a:r>
            <a:r>
              <a:rPr lang="zh-CN" sz="3600" b="1" u="none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5.4 </a:t>
            </a:r>
            <a:r>
              <a:rPr lang="zh-CN" sz="3600" b="1" u="none"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altLang="zh-CN" sz="3600" b="1" u="none">
                <a:latin typeface="楷体_GB2312" pitchFamily="49" charset="-122"/>
                <a:ea typeface="楷体_GB2312" pitchFamily="49" charset="-122"/>
              </a:rPr>
              <a:t>⑵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   x</a:t>
            </a:r>
            <a:r>
              <a:rPr lang="zh-CN" altLang="en-US" sz="3600" b="1" u="none">
                <a:latin typeface="楷体_GB2312" pitchFamily="49" charset="-122"/>
                <a:ea typeface="楷体_GB2312" pitchFamily="49" charset="-122"/>
              </a:rPr>
              <a:t>＋  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x </a:t>
            </a:r>
            <a:r>
              <a:rPr lang="zh-CN" sz="3600" b="1" u="none"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 u="none">
                <a:latin typeface="楷体_GB2312" pitchFamily="49" charset="-122"/>
                <a:ea typeface="楷体_GB2312" pitchFamily="49" charset="-122"/>
              </a:rPr>
              <a:t>25</a:t>
            </a:r>
            <a:endParaRPr lang="zh-CN" altLang="zh-CN" sz="3600" b="1" u="none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0244" name="组合 7"/>
          <p:cNvGrpSpPr/>
          <p:nvPr/>
        </p:nvGrpSpPr>
        <p:grpSpPr bwMode="auto">
          <a:xfrm>
            <a:off x="5286375" y="2357438"/>
            <a:ext cx="500063" cy="1139825"/>
            <a:chOff x="4429124" y="3270233"/>
            <a:chExt cx="500066" cy="1139384"/>
          </a:xfrm>
        </p:grpSpPr>
        <p:sp>
          <p:nvSpPr>
            <p:cNvPr id="10249" name="矩形 3"/>
            <p:cNvSpPr>
              <a:spLocks noChangeArrowheads="1"/>
            </p:cNvSpPr>
            <p:nvPr/>
          </p:nvSpPr>
          <p:spPr bwMode="auto">
            <a:xfrm>
              <a:off x="4480119" y="3270233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0250" name="直接连接符 5"/>
            <p:cNvCxnSpPr>
              <a:cxnSpLocks noChangeShapeType="1"/>
            </p:cNvCxnSpPr>
            <p:nvPr/>
          </p:nvCxnSpPr>
          <p:spPr bwMode="auto">
            <a:xfrm>
              <a:off x="4429124" y="3857628"/>
              <a:ext cx="500066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1" name="矩形 6"/>
            <p:cNvSpPr>
              <a:spLocks noChangeArrowheads="1"/>
            </p:cNvSpPr>
            <p:nvPr/>
          </p:nvSpPr>
          <p:spPr bwMode="auto">
            <a:xfrm>
              <a:off x="4486440" y="3763286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5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0245" name="组合 8"/>
          <p:cNvGrpSpPr/>
          <p:nvPr/>
        </p:nvGrpSpPr>
        <p:grpSpPr bwMode="auto">
          <a:xfrm>
            <a:off x="6429375" y="2357438"/>
            <a:ext cx="500063" cy="1139825"/>
            <a:chOff x="4429124" y="3270233"/>
            <a:chExt cx="500066" cy="1139384"/>
          </a:xfrm>
        </p:grpSpPr>
        <p:sp>
          <p:nvSpPr>
            <p:cNvPr id="10246" name="矩形 9"/>
            <p:cNvSpPr>
              <a:spLocks noChangeArrowheads="1"/>
            </p:cNvSpPr>
            <p:nvPr/>
          </p:nvSpPr>
          <p:spPr bwMode="auto">
            <a:xfrm>
              <a:off x="4480119" y="3270233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6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10247" name="直接连接符 10"/>
            <p:cNvCxnSpPr>
              <a:cxnSpLocks noChangeShapeType="1"/>
            </p:cNvCxnSpPr>
            <p:nvPr/>
          </p:nvCxnSpPr>
          <p:spPr bwMode="auto">
            <a:xfrm>
              <a:off x="4429124" y="3857628"/>
              <a:ext cx="500066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8" name="矩形 11"/>
            <p:cNvSpPr>
              <a:spLocks noChangeArrowheads="1"/>
            </p:cNvSpPr>
            <p:nvPr/>
          </p:nvSpPr>
          <p:spPr bwMode="auto">
            <a:xfrm>
              <a:off x="4486440" y="3763286"/>
              <a:ext cx="4171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u="none">
                  <a:latin typeface="楷体_GB2312" pitchFamily="49" charset="-122"/>
                  <a:ea typeface="楷体_GB2312" pitchFamily="49" charset="-122"/>
                </a:rPr>
                <a:t>5</a:t>
              </a:r>
              <a:endParaRPr lang="zh-CN" altLang="en-US" sz="3600">
                <a:latin typeface="楷体_GB2312" pitchFamily="49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全屏显示(4:3)</PresentationFormat>
  <Paragraphs>116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华文行楷</vt:lpstr>
      <vt:lpstr>华文楷体</vt:lpstr>
      <vt:lpstr>楷体_GB2312</vt:lpstr>
      <vt:lpstr>宋体</vt:lpstr>
      <vt:lpstr>微软雅黑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2022-01-07T02:29:43Z</dcterms:created>
  <dcterms:modified xsi:type="dcterms:W3CDTF">2023-01-17T02:48:12Z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C5A3744741EF48789987E74D47F1845C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