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7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214A259-3CAC-4FFF-A753-D95E31D69C72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E51C6CF-88A1-476D-A696-AA57D41C234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1C6CF-88A1-476D-A696-AA57D41C234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&#35838;&#25991;&#26391;&#35835;&#12289;&#29983;&#23383;&#35270;&#39057;&#12289;&#23383;&#35789;&#21548;&#20889;&#8212;&#31179;&#22825;&#30340;&#38632;/&#35838;&#25991;&#26391;&#35835;%20%20&#20154;&#25945;&#29256;-&#19977;&#19978;-6-&#31179;&#22825;&#30340;&#38632;.mp4" TargetMode="Externa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8" r="12208" b="68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21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4902" y="476442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67783" y="1522717"/>
            <a:ext cx="6606085" cy="2354193"/>
            <a:chOff x="7229012" y="2045573"/>
            <a:chExt cx="6606085" cy="235419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秋天的雨</a:t>
              </a:r>
              <a:endParaRPr lang="en-US" altLang="zh-CN" sz="115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8"/>
          <p:cNvSpPr txBox="1"/>
          <p:nvPr/>
        </p:nvSpPr>
        <p:spPr>
          <a:xfrm>
            <a:off x="674489" y="2657748"/>
            <a:ext cx="8249180" cy="296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我爱美丽的秋天，不仅爱它（            ）的景象，也爱它给我们带来的（       ）的喜悦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只要你（        ）观察，也一定会爱上它。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6095999" y="360625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丰收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3705226" y="437429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留意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6632076" y="278151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五颜六色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18506" y="15776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2616519"/>
            <a:ext cx="2915920" cy="391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8"/>
          <p:cNvSpPr txBox="1"/>
          <p:nvPr/>
        </p:nvSpPr>
        <p:spPr>
          <a:xfrm>
            <a:off x="4004720" y="2405972"/>
            <a:ext cx="3478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AABB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”式成语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1999728" y="358334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舒舒服服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4736032" y="363010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快快乐乐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7455746" y="363010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花花绿绿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1999728" y="460258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仔仔细细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4719442" y="460258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甜甜蜜蜜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7518403" y="461076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认认真真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74489" y="14633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5" name="TextBox 16"/>
          <p:cNvSpPr txBox="1"/>
          <p:nvPr/>
        </p:nvSpPr>
        <p:spPr>
          <a:xfrm>
            <a:off x="3502008" y="160302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清凉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5002206" y="160302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清爽</a:t>
            </a:r>
          </a:p>
        </p:txBody>
      </p:sp>
      <p:sp>
        <p:nvSpPr>
          <p:cNvPr id="17" name="TextBox 28"/>
          <p:cNvSpPr txBox="1"/>
          <p:nvPr/>
        </p:nvSpPr>
        <p:spPr>
          <a:xfrm>
            <a:off x="6502404" y="160302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温柔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8002602" y="160302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柔和</a:t>
            </a:r>
          </a:p>
        </p:txBody>
      </p:sp>
      <p:sp>
        <p:nvSpPr>
          <p:cNvPr id="19" name="TextBox 30"/>
          <p:cNvSpPr txBox="1"/>
          <p:nvPr/>
        </p:nvSpPr>
        <p:spPr>
          <a:xfrm>
            <a:off x="3521057" y="2395116"/>
            <a:ext cx="276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五彩缤纷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1"/>
          <p:cNvSpPr txBox="1"/>
          <p:nvPr/>
        </p:nvSpPr>
        <p:spPr>
          <a:xfrm>
            <a:off x="5811839" y="2395115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五颜六色</a:t>
            </a:r>
          </a:p>
        </p:txBody>
      </p:sp>
      <p:sp>
        <p:nvSpPr>
          <p:cNvPr id="23" name="TextBox 37"/>
          <p:cNvSpPr txBox="1"/>
          <p:nvPr/>
        </p:nvSpPr>
        <p:spPr>
          <a:xfrm>
            <a:off x="3482958" y="35472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清凉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4983156" y="35472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燥热</a:t>
            </a:r>
          </a:p>
        </p:txBody>
      </p:sp>
      <p:sp>
        <p:nvSpPr>
          <p:cNvPr id="25" name="TextBox 39"/>
          <p:cNvSpPr txBox="1"/>
          <p:nvPr/>
        </p:nvSpPr>
        <p:spPr>
          <a:xfrm>
            <a:off x="6483354" y="354724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炎热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40"/>
          <p:cNvSpPr txBox="1"/>
          <p:nvPr/>
        </p:nvSpPr>
        <p:spPr>
          <a:xfrm>
            <a:off x="7983552" y="35472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寒冷</a:t>
            </a:r>
          </a:p>
        </p:txBody>
      </p:sp>
      <p:sp>
        <p:nvSpPr>
          <p:cNvPr id="27" name="TextBox 41"/>
          <p:cNvSpPr txBox="1"/>
          <p:nvPr/>
        </p:nvSpPr>
        <p:spPr>
          <a:xfrm>
            <a:off x="3502008" y="433306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香甜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42"/>
          <p:cNvSpPr txBox="1"/>
          <p:nvPr/>
        </p:nvSpPr>
        <p:spPr>
          <a:xfrm>
            <a:off x="5002206" y="433306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苦涩</a:t>
            </a:r>
          </a:p>
        </p:txBody>
      </p:sp>
      <p:sp>
        <p:nvSpPr>
          <p:cNvPr id="29" name="TextBox 43"/>
          <p:cNvSpPr txBox="1"/>
          <p:nvPr/>
        </p:nvSpPr>
        <p:spPr>
          <a:xfrm>
            <a:off x="6502404" y="433306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欢乐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44"/>
          <p:cNvSpPr txBox="1"/>
          <p:nvPr/>
        </p:nvSpPr>
        <p:spPr>
          <a:xfrm>
            <a:off x="7954996" y="429972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难过</a:t>
            </a: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979861" y="16030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979860" y="34032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9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5" y="1320263"/>
            <a:ext cx="4859335" cy="251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云形标注 9"/>
          <p:cNvSpPr/>
          <p:nvPr/>
        </p:nvSpPr>
        <p:spPr>
          <a:xfrm>
            <a:off x="6265540" y="3429000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400533" y="3429000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12" name="云形标注 17"/>
          <p:cNvSpPr/>
          <p:nvPr/>
        </p:nvSpPr>
        <p:spPr>
          <a:xfrm>
            <a:off x="3745260" y="4163092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3924138" y="4126393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048" y="4163092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38" y="4726558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课文朗读  人教版-三上-6-秋天的雨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80675" y="9412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21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63542" y="3167390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2682" y="4343419"/>
            <a:ext cx="9757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课文以诗歌的形式，给我们介绍了秋天的雨的特点。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23583" y="15522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563542" y="2641036"/>
            <a:ext cx="80334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8700" y="3604723"/>
            <a:ext cx="11438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自然段）：秋天的雨，带来了秋天的开始。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2-4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自然段）：具体描写秋天的雨的颜色、气味、声音。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第三部分（第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自然段）：秋天的雨，带来丰收，带来欢乐。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924278" y="1407232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2949352" y="2446040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秋天的雨，有哪些特点？</a:t>
            </a:r>
          </a:p>
        </p:txBody>
      </p:sp>
      <p:sp>
        <p:nvSpPr>
          <p:cNvPr id="8" name="矩形 7"/>
          <p:cNvSpPr/>
          <p:nvPr/>
        </p:nvSpPr>
        <p:spPr>
          <a:xfrm>
            <a:off x="890672" y="3608545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清凉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221161" y="14379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0965" y="4228916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温柔</a:t>
            </a:r>
          </a:p>
        </p:txBody>
      </p:sp>
      <p:sp>
        <p:nvSpPr>
          <p:cNvPr id="11" name="矩形 10"/>
          <p:cNvSpPr/>
          <p:nvPr/>
        </p:nvSpPr>
        <p:spPr>
          <a:xfrm>
            <a:off x="1287950" y="4916870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无声无息</a:t>
            </a:r>
          </a:p>
        </p:txBody>
      </p:sp>
      <p:sp>
        <p:nvSpPr>
          <p:cNvPr id="12" name="右大括号 11"/>
          <p:cNvSpPr/>
          <p:nvPr/>
        </p:nvSpPr>
        <p:spPr>
          <a:xfrm>
            <a:off x="3489016" y="3497606"/>
            <a:ext cx="432048" cy="2004143"/>
          </a:xfrm>
          <a:prstGeom prst="rightBrace">
            <a:avLst/>
          </a:prstGeom>
          <a:ln w="38100" cap="rnd" cmpd="sng">
            <a:gradFill flip="none" rotWithShape="1">
              <a:gsLst>
                <a:gs pos="0">
                  <a:srgbClr val="A603AB"/>
                </a:gs>
                <a:gs pos="0">
                  <a:srgbClr val="0819FB"/>
                </a:gs>
                <a:gs pos="0">
                  <a:srgbClr val="1A8D48"/>
                </a:gs>
                <a:gs pos="100000">
                  <a:srgbClr val="FFFF00"/>
                </a:gs>
                <a:gs pos="100000">
                  <a:srgbClr val="EE3F17"/>
                </a:gs>
                <a:gs pos="100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sm" len="sm"/>
            <a:tailEnd type="diamon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89016" y="4207894"/>
            <a:ext cx="309420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像一把钥匙</a:t>
            </a:r>
          </a:p>
        </p:txBody>
      </p:sp>
      <p:sp>
        <p:nvSpPr>
          <p:cNvPr id="14" name="云形 13"/>
          <p:cNvSpPr/>
          <p:nvPr/>
        </p:nvSpPr>
        <p:spPr>
          <a:xfrm>
            <a:off x="6441440" y="3496310"/>
            <a:ext cx="3172460" cy="2054860"/>
          </a:xfrm>
          <a:prstGeom prst="cloud">
            <a:avLst/>
          </a:prstGeom>
          <a:solidFill>
            <a:srgbClr val="E7E200"/>
          </a:soli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秋天开始了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 animBg="1"/>
      <p:bldP spid="13" grpId="0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标题 93185"/>
          <p:cNvSpPr txBox="1">
            <a:spLocks noChangeArrowheads="1"/>
          </p:cNvSpPr>
          <p:nvPr/>
        </p:nvSpPr>
        <p:spPr>
          <a:xfrm>
            <a:off x="2578735" y="1780540"/>
            <a:ext cx="5915025" cy="706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为什么说秋天的雨是一把钥匙？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58290" y="2995295"/>
            <a:ext cx="7432040" cy="2348230"/>
            <a:chOff x="1594" y="4737"/>
            <a:chExt cx="11704" cy="3698"/>
          </a:xfrm>
        </p:grpSpPr>
        <p:sp>
          <p:nvSpPr>
            <p:cNvPr id="9" name="文本框 8"/>
            <p:cNvSpPr txBox="1"/>
            <p:nvPr/>
          </p:nvSpPr>
          <p:spPr>
            <a:xfrm>
              <a:off x="2922" y="5556"/>
              <a:ext cx="8825" cy="159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r>
                <a:rPr lang="en-US" altLang="zh-CN" sz="32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</a:t>
              </a:r>
              <a:r>
                <a:rPr lang="zh-CN" altLang="en-US" sz="28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因为它不知不觉地就来到了我们身边，打开秋天的大门</a:t>
              </a:r>
              <a:r>
                <a:rPr lang="zh-CN" altLang="en-US" sz="2800" b="1" dirty="0">
                  <a:solidFill>
                    <a:schemeClr val="tx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 </a:t>
              </a:r>
            </a:p>
          </p:txBody>
        </p:sp>
        <p:pic>
          <p:nvPicPr>
            <p:cNvPr id="10" name="图片 9" descr="1c1561d8e1c66a2cddaeb89382cd9aa84bed24f62ca06-AFOcPH_fw6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40000">
              <a:off x="1594" y="4737"/>
              <a:ext cx="3341" cy="1657"/>
            </a:xfrm>
            <a:prstGeom prst="rect">
              <a:avLst/>
            </a:prstGeom>
          </p:spPr>
        </p:pic>
        <p:pic>
          <p:nvPicPr>
            <p:cNvPr id="11" name="图片 10" descr="1c1561d8e1c66a2cddaeb89382cd9aa84bed24f62ca06-AFOcPH_fw6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00000">
              <a:off x="9548" y="6575"/>
              <a:ext cx="3750" cy="18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689544" y="2172183"/>
            <a:ext cx="709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课文从哪些方面介绍了秋天的雨？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74489" y="1256980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5216" y="3377881"/>
            <a:ext cx="709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有一盒五彩缤纷的颜料</a:t>
            </a:r>
          </a:p>
        </p:txBody>
      </p:sp>
      <p:sp>
        <p:nvSpPr>
          <p:cNvPr id="15" name="矩形 14"/>
          <p:cNvSpPr/>
          <p:nvPr/>
        </p:nvSpPr>
        <p:spPr>
          <a:xfrm>
            <a:off x="305387" y="4233594"/>
            <a:ext cx="709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藏着非常好闻的气味</a:t>
            </a:r>
          </a:p>
        </p:txBody>
      </p:sp>
      <p:sp>
        <p:nvSpPr>
          <p:cNvPr id="16" name="矩形 15"/>
          <p:cNvSpPr/>
          <p:nvPr/>
        </p:nvSpPr>
        <p:spPr>
          <a:xfrm>
            <a:off x="305387" y="5160388"/>
            <a:ext cx="7098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吹起金色的小喇叭</a:t>
            </a:r>
          </a:p>
        </p:txBody>
      </p:sp>
      <p:sp>
        <p:nvSpPr>
          <p:cNvPr id="17" name="矩形 16"/>
          <p:cNvSpPr/>
          <p:nvPr/>
        </p:nvSpPr>
        <p:spPr>
          <a:xfrm>
            <a:off x="6694320" y="3276117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2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颜色</a:t>
            </a:r>
          </a:p>
        </p:txBody>
      </p:sp>
      <p:sp>
        <p:nvSpPr>
          <p:cNvPr id="18" name="矩形 17"/>
          <p:cNvSpPr/>
          <p:nvPr/>
        </p:nvSpPr>
        <p:spPr>
          <a:xfrm>
            <a:off x="6694320" y="4233463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2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气味</a:t>
            </a:r>
          </a:p>
        </p:txBody>
      </p:sp>
      <p:sp>
        <p:nvSpPr>
          <p:cNvPr id="19" name="矩形 18"/>
          <p:cNvSpPr/>
          <p:nvPr/>
        </p:nvSpPr>
        <p:spPr>
          <a:xfrm>
            <a:off x="6762958" y="5160769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2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2041207" y="1328122"/>
            <a:ext cx="7194550" cy="54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动物、植物们，都是怎样为冬天做准备的呢？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701481" y="2539498"/>
            <a:ext cx="2256155" cy="31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小喜鹊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小松鼠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小青蛙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松柏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杨树、柳树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426869" y="2539170"/>
            <a:ext cx="2514600" cy="31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准备粮食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挖洞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造房子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落叶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穿上衣裳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096328" y="2354078"/>
            <a:ext cx="1447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3256915" y="2835408"/>
            <a:ext cx="4170680" cy="132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V="1">
            <a:off x="3170191" y="2673139"/>
            <a:ext cx="4111171" cy="8672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V="1">
            <a:off x="3169918" y="3354000"/>
            <a:ext cx="3926115" cy="8488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3169920" y="4678178"/>
            <a:ext cx="4410075" cy="8020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V="1">
            <a:off x="3850640" y="4678813"/>
            <a:ext cx="3575685" cy="8261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4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789305" y="2019806"/>
            <a:ext cx="6449695" cy="294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春天的雨，润物细无声；夏天的雨，说来就来，轰轰烈烈；冬天，雨水化成了雪花，纷纷扬扬飘落到大地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那，秋天的雨是什么样的呢？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2616519"/>
            <a:ext cx="2915920" cy="391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75361" y="2780575"/>
            <a:ext cx="677108" cy="1733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秋天的雨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855595" y="1861820"/>
            <a:ext cx="427736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有一盒五彩缤纷的颜料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2639988" y="1861840"/>
            <a:ext cx="216024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左大括号 17"/>
          <p:cNvSpPr/>
          <p:nvPr/>
        </p:nvSpPr>
        <p:spPr>
          <a:xfrm flipH="1">
            <a:off x="7226176" y="1861840"/>
            <a:ext cx="360040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586345" y="2592070"/>
            <a:ext cx="1860550" cy="1493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丰收的歌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快乐的歌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948940" y="3067050"/>
            <a:ext cx="427736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藏着非常好闻的气味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948940" y="4272280"/>
            <a:ext cx="427736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吹起金色的喇叭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/>
      <p:bldP spid="17" grpId="0" animBg="1"/>
      <p:bldP spid="18" grpId="0" bldLvl="0" animBg="1"/>
      <p:bldP spid="19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63542" y="1538238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填写恰当的量词。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2062" y="2689040"/>
            <a:ext cx="7992888" cy="209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一（    ）钥匙       一（    ）颜料</a:t>
            </a:r>
          </a:p>
          <a:p>
            <a:pPr>
              <a:lnSpc>
                <a:spcPct val="14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一（    ）邮票       一（    ）扇子</a:t>
            </a:r>
          </a:p>
          <a:p>
            <a:pPr algn="ctr">
              <a:lnSpc>
                <a:spcPct val="14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一（    ）歌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391651" y="2834005"/>
            <a:ext cx="748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</a:t>
            </a:r>
          </a:p>
        </p:txBody>
      </p:sp>
      <p:sp>
        <p:nvSpPr>
          <p:cNvPr id="21" name="TextBox 40"/>
          <p:cNvSpPr txBox="1"/>
          <p:nvPr/>
        </p:nvSpPr>
        <p:spPr>
          <a:xfrm>
            <a:off x="4704128" y="2834005"/>
            <a:ext cx="780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盒</a:t>
            </a:r>
          </a:p>
        </p:txBody>
      </p:sp>
      <p:sp>
        <p:nvSpPr>
          <p:cNvPr id="22" name="TextBox 40"/>
          <p:cNvSpPr txBox="1"/>
          <p:nvPr/>
        </p:nvSpPr>
        <p:spPr>
          <a:xfrm>
            <a:off x="1391651" y="3477260"/>
            <a:ext cx="780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枚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4704128" y="3477260"/>
            <a:ext cx="780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</a:t>
            </a:r>
          </a:p>
        </p:txBody>
      </p:sp>
      <p:sp>
        <p:nvSpPr>
          <p:cNvPr id="24" name="TextBox 40"/>
          <p:cNvSpPr txBox="1"/>
          <p:nvPr/>
        </p:nvSpPr>
        <p:spPr>
          <a:xfrm>
            <a:off x="4313921" y="4196715"/>
            <a:ext cx="780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21" y="28721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5" name="TextBox 7"/>
          <p:cNvSpPr txBox="1"/>
          <p:nvPr/>
        </p:nvSpPr>
        <p:spPr>
          <a:xfrm>
            <a:off x="1402564" y="1366902"/>
            <a:ext cx="5627302" cy="62103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ctr"/>
            <a:r>
              <a:rPr lang="zh-CN" altLang="en-US" sz="3600" kern="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填词组句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05216" y="1990090"/>
            <a:ext cx="995108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kumimoji="1" lang="en-US" altLang="zh-CN" sz="4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秋天的雨，是一把</a:t>
            </a:r>
            <a:r>
              <a:rPr lang="zh-CN" altLang="en-US" sz="2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秋天的雨，有一盒 </a:t>
            </a:r>
            <a:r>
              <a:rPr lang="zh-CN" altLang="en-US" sz="2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秋天的雨，藏着</a:t>
            </a:r>
            <a:r>
              <a:rPr lang="zh-CN" altLang="en-US" sz="2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秋天的雨，吹起了</a:t>
            </a:r>
            <a:r>
              <a:rPr lang="zh-CN" altLang="en-US" sz="2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它告诉大家，</a:t>
            </a:r>
            <a:r>
              <a:rPr lang="zh-CN" altLang="en-US" sz="2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</a:t>
            </a:r>
            <a:r>
              <a:rPr lang="zh-CN" alt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887886" y="2472055"/>
            <a:ext cx="10718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钥匙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794541" y="3213735"/>
            <a:ext cx="3235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五彩缤纷的颜料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426876" y="3902710"/>
            <a:ext cx="31826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非常好闻的气味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637061" y="4518660"/>
            <a:ext cx="2762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金色的小喇叭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899826" y="5103495"/>
            <a:ext cx="28041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冬天快要来了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21" y="287216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8" r="12208" b="68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21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04902" y="476442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67783" y="1522717"/>
            <a:ext cx="6606085" cy="2354193"/>
            <a:chOff x="7229012" y="2045573"/>
            <a:chExt cx="6606085" cy="235419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115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31232" y="3439519"/>
            <a:ext cx="1511802" cy="1486306"/>
            <a:chOff x="-2214610" y="714356"/>
            <a:chExt cx="1785950" cy="1643868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7"/>
          <p:cNvSpPr txBox="1"/>
          <p:nvPr/>
        </p:nvSpPr>
        <p:spPr>
          <a:xfrm>
            <a:off x="8835928" y="2657529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fēnɡ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640411" y="3447981"/>
            <a:ext cx="1511802" cy="1486306"/>
            <a:chOff x="-2214610" y="714356"/>
            <a:chExt cx="1785950" cy="1643868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>
              <a:stCxn id="14" idx="1"/>
              <a:endCxn id="1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4" idx="0"/>
              <a:endCxn id="1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8729864" y="336610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153780" y="3439519"/>
            <a:ext cx="1544244" cy="1428268"/>
            <a:chOff x="-2214610" y="714356"/>
            <a:chExt cx="1785950" cy="1643868"/>
          </a:xfrm>
          <a:noFill/>
        </p:grpSpPr>
        <p:sp>
          <p:nvSpPr>
            <p:cNvPr id="19" name="矩形 1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240032" y="3287275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闻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3315003" y="262176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lí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105794" y="336610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梨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876242" y="3439519"/>
            <a:ext cx="1511802" cy="1486306"/>
            <a:chOff x="-2214610" y="714356"/>
            <a:chExt cx="1785950" cy="1643868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54"/>
          <p:cNvSpPr txBox="1"/>
          <p:nvPr/>
        </p:nvSpPr>
        <p:spPr>
          <a:xfrm>
            <a:off x="5061198" y="2621512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ɡōu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4994714" y="336610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勾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721251" y="3439519"/>
            <a:ext cx="1511802" cy="1486306"/>
            <a:chOff x="-2214610" y="714356"/>
            <a:chExt cx="1785950" cy="1643868"/>
          </a:xfrm>
          <a:noFill/>
        </p:grpSpPr>
        <p:sp>
          <p:nvSpPr>
            <p:cNvPr id="32" name="矩形 3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>
              <a:stCxn id="32" idx="1"/>
              <a:endCxn id="3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2" idx="0"/>
              <a:endCxn id="3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60"/>
          <p:cNvSpPr txBox="1"/>
          <p:nvPr/>
        </p:nvSpPr>
        <p:spPr>
          <a:xfrm>
            <a:off x="6861398" y="2596156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qǔ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6836336" y="3318807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曲</a:t>
            </a:r>
          </a:p>
        </p:txBody>
      </p:sp>
      <p:sp>
        <p:nvSpPr>
          <p:cNvPr id="37" name="TextBox 3"/>
          <p:cNvSpPr txBox="1"/>
          <p:nvPr/>
        </p:nvSpPr>
        <p:spPr>
          <a:xfrm>
            <a:off x="1553291" y="2657911"/>
            <a:ext cx="121444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wén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744911" y="144949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3" grpId="0"/>
      <p:bldP spid="24" grpId="0"/>
      <p:bldP spid="29" grpId="0"/>
      <p:bldP spid="30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32"/>
          <p:cNvSpPr txBox="1"/>
          <p:nvPr/>
        </p:nvSpPr>
        <p:spPr>
          <a:xfrm>
            <a:off x="890512" y="2362462"/>
            <a:ext cx="79208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颜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：左部下方为三撇。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淡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：右部上面的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的最后一笔，捺变成点。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74489" y="127711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2616519"/>
            <a:ext cx="2915920" cy="391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674488" y="1720073"/>
            <a:ext cx="10431661" cy="4032448"/>
          </a:xfrm>
          <a:prstGeom prst="roundRect">
            <a:avLst/>
          </a:prstGeom>
          <a:noFill/>
          <a:ln w="317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178545" y="2348400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钥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802366" y="218889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258665" y="240879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组词：钥匙  一把钥匙开一把锁  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178541" y="1823974"/>
            <a:ext cx="868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178545" y="3666030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匙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258665" y="371713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组词：钥匙  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178390" y="3081228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178545" y="4890166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缤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258665" y="494126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组词：缤纷  五彩缤纷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1178260" y="435638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bīn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674488" y="1720073"/>
            <a:ext cx="10431661" cy="4032448"/>
          </a:xfrm>
          <a:prstGeom prst="roundRect">
            <a:avLst/>
          </a:prstGeom>
          <a:noFill/>
          <a:ln w="317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802366" y="218889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426890" y="227735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枚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507010" y="2337748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组词：一枚  不胜枚举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1"/>
          <p:cNvSpPr txBox="1"/>
          <p:nvPr/>
        </p:nvSpPr>
        <p:spPr>
          <a:xfrm>
            <a:off x="1489116" y="173578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méi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426890" y="3594983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争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507010" y="364608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组词：争先  争抢  争先恐后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360060" y="3011451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zhēng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426890" y="499134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勾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1489116" y="444977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ɡōu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2507010" y="4861238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组词：勾住  勾引  勾人心弦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674488" y="1720073"/>
            <a:ext cx="10431661" cy="4032448"/>
          </a:xfrm>
          <a:prstGeom prst="roundRect">
            <a:avLst/>
          </a:prstGeom>
          <a:noFill/>
          <a:ln w="317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802366" y="218889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358837" y="3650638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叭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438957" y="3701741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组词：喇叭  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473727" y="3074609"/>
            <a:ext cx="749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bā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358837" y="4874774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厚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438957" y="492587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组词：薄厚  厚道  厚此薄彼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1422052" y="431178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hòu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402652" y="242826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喇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1446312" y="185235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lǎ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2295447" y="2552391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组词：喇叭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674488" y="1720073"/>
            <a:ext cx="10431661" cy="4032448"/>
          </a:xfrm>
          <a:prstGeom prst="roundRect">
            <a:avLst/>
          </a:prstGeom>
          <a:noFill/>
          <a:ln w="317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802366" y="218889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1350690" y="295427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曲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2430810" y="3014672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组词：歌曲  曲子  曲终人散</a:t>
            </a:r>
          </a:p>
        </p:txBody>
      </p:sp>
      <p:sp>
        <p:nvSpPr>
          <p:cNvPr id="19" name="TextBox 21"/>
          <p:cNvSpPr txBox="1"/>
          <p:nvPr/>
        </p:nvSpPr>
        <p:spPr>
          <a:xfrm>
            <a:off x="1412916" y="24127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qǔ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350690" y="4271907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2430810" y="4323010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组词：丰收  丰富  五谷丰登</a:t>
            </a:r>
          </a:p>
        </p:txBody>
      </p:sp>
      <p:sp>
        <p:nvSpPr>
          <p:cNvPr id="22" name="TextBox 27"/>
          <p:cNvSpPr txBox="1"/>
          <p:nvPr/>
        </p:nvSpPr>
        <p:spPr>
          <a:xfrm>
            <a:off x="1285130" y="373981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fēnɡ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79448" y="3731056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五彩缤纷：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形容颜色多。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9448" y="4493339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频频点头：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一直点头。</a:t>
            </a:r>
          </a:p>
        </p:txBody>
      </p:sp>
      <p:sp>
        <p:nvSpPr>
          <p:cNvPr id="16" name="TextBox 18"/>
          <p:cNvSpPr txBox="1"/>
          <p:nvPr/>
        </p:nvSpPr>
        <p:spPr>
          <a:xfrm>
            <a:off x="879448" y="2970023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留意：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注意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879448" y="5255622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丰收：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收成好，产量高。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776661" y="160237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2616519"/>
            <a:ext cx="2915920" cy="391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宽屏</PresentationFormat>
  <Paragraphs>207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Arial</vt:lpstr>
      <vt:lpstr>宋体</vt:lpstr>
      <vt:lpstr>微软雅黑</vt:lpstr>
      <vt:lpstr>阿里巴巴普惠体 M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2020-10-20T08:00:00Z</dcterms:created>
  <dcterms:modified xsi:type="dcterms:W3CDTF">2023-01-11T02:17:02Z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E9E7C0121F2E482E96E6C14C573F872C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