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63" r:id="rId4"/>
    <p:sldId id="364" r:id="rId5"/>
    <p:sldId id="365" r:id="rId6"/>
    <p:sldId id="259" r:id="rId7"/>
    <p:sldId id="367" r:id="rId8"/>
    <p:sldId id="368" r:id="rId9"/>
    <p:sldId id="260" r:id="rId10"/>
    <p:sldId id="369" r:id="rId11"/>
    <p:sldId id="370" r:id="rId12"/>
    <p:sldId id="371" r:id="rId13"/>
    <p:sldId id="265" r:id="rId14"/>
    <p:sldId id="374" r:id="rId15"/>
    <p:sldId id="373" r:id="rId16"/>
    <p:sldId id="271" r:id="rId17"/>
    <p:sldId id="272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40" d="100"/>
          <a:sy n="140" d="100"/>
        </p:scale>
        <p:origin x="-990" y="-3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DA893-2857-4900-AFE5-AD49044089F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29156-4D92-443C-8FFF-DFB6FE13A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0" y="4514194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3563888" cy="2465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08229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分数加减法（一） 同分母分数连加、连减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1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9.png"/><Relationship Id="rId7" Type="http://schemas.openxmlformats.org/officeDocument/2006/relationships/image" Target="../media/image3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slide" Target="slide1.xml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png"/><Relationship Id="rId11" Type="http://schemas.openxmlformats.org/officeDocument/2006/relationships/image" Target="../media/image35.png"/><Relationship Id="rId5" Type="http://schemas.openxmlformats.org/officeDocument/2006/relationships/image" Target="../media/image30.png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3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3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21.png"/><Relationship Id="rId7" Type="http://schemas.openxmlformats.org/officeDocument/2006/relationships/image" Target="../media/image4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1.png"/><Relationship Id="rId7" Type="http://schemas.openxmlformats.org/officeDocument/2006/relationships/image" Target="../media/image43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4.bin"/><Relationship Id="rId3" Type="http://schemas.openxmlformats.org/officeDocument/2006/relationships/slide" Target="slide1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jpe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0.png"/><Relationship Id="rId15" Type="http://schemas.openxmlformats.org/officeDocument/2006/relationships/image" Target="../media/image12.png"/><Relationship Id="rId10" Type="http://schemas.openxmlformats.org/officeDocument/2006/relationships/image" Target="../media/image6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slide" Target="slide1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jpeg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0.png"/><Relationship Id="rId15" Type="http://schemas.openxmlformats.org/officeDocument/2006/relationships/image" Target="../media/image12.png"/><Relationship Id="rId10" Type="http://schemas.openxmlformats.org/officeDocument/2006/relationships/image" Target="../media/image6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slide" Target="slide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jpe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3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slide" Target="slide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jpe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3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9.png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5.wmf"/><Relationship Id="rId19" Type="http://schemas.openxmlformats.org/officeDocument/2006/relationships/image" Target="../media/image24.png"/><Relationship Id="rId4" Type="http://schemas.openxmlformats.org/officeDocument/2006/relationships/slide" Target="slide1.xml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青岛版  数学  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五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矩形 25"/>
          <p:cNvSpPr/>
          <p:nvPr/>
        </p:nvSpPr>
        <p:spPr>
          <a:xfrm>
            <a:off x="3749337" y="2355730"/>
            <a:ext cx="1425711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835704" y="1089717"/>
            <a:ext cx="6720155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剪纸中的数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lang="zh-CN" altLang="en-US" sz="28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数加减法（一）</a:t>
            </a:r>
            <a:endParaRPr lang="zh-CN" altLang="en-US" sz="40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093633" y="1080016"/>
            <a:ext cx="654821" cy="702878"/>
            <a:chOff x="1306635" y="1385539"/>
            <a:chExt cx="654821" cy="702878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0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3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3074251" y="439750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344078" y="871713"/>
            <a:ext cx="32140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000" b="1" dirty="0">
                <a:ea typeface="楷体" panose="02010609060101010101" pitchFamily="49" charset="-122"/>
              </a:rPr>
              <a:t>第二小组作品中，其他类作品占总数的几分之几？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78"/>
              <p:cNvSpPr txBox="1">
                <a:spLocks noChangeArrowheads="1"/>
              </p:cNvSpPr>
              <p:nvPr/>
            </p:nvSpPr>
            <p:spPr bwMode="auto">
              <a:xfrm>
                <a:off x="1194748" y="2167556"/>
                <a:ext cx="6869424" cy="5936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zh-CN" sz="2000" b="1" dirty="0">
                    <a:solidFill>
                      <a:srgbClr val="0070C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从单位“</a:t>
                </a:r>
                <a:r>
                  <a:rPr lang="en-US" altLang="zh-CN" sz="2000" b="1" dirty="0">
                    <a:solidFill>
                      <a:srgbClr val="0070C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:r>
                  <a:rPr lang="zh-CN" altLang="zh-CN" sz="2000" b="1" dirty="0">
                    <a:solidFill>
                      <a:srgbClr val="0070C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”中先去掉花鸟类占的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0070C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0070C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000" b="1" dirty="0">
                  <a:solidFill>
                    <a:srgbClr val="0070C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9" name="Text 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4748" y="2167556"/>
                <a:ext cx="6869424" cy="593624"/>
              </a:xfrm>
              <a:prstGeom prst="rect">
                <a:avLst/>
              </a:prstGeom>
              <a:blipFill rotWithShape="1">
                <a:blip r:embed="rId4"/>
                <a:stretch>
                  <a:fillRect l="-5" t="-51" r="4" b="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102"/>
              <p:cNvSpPr txBox="1">
                <a:spLocks noChangeArrowheads="1"/>
              </p:cNvSpPr>
              <p:nvPr/>
            </p:nvSpPr>
            <p:spPr bwMode="auto">
              <a:xfrm>
                <a:off x="1283507" y="3277306"/>
                <a:ext cx="6247821" cy="5906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zh-CN" sz="2000" b="1" dirty="0">
                    <a:solidFill>
                      <a:srgbClr val="0070C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再去掉人物类占的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0070C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0070C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000" b="1" dirty="0">
                  <a:solidFill>
                    <a:srgbClr val="0070C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44" name="Text 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3507" y="3277306"/>
                <a:ext cx="6247821" cy="590611"/>
              </a:xfrm>
              <a:prstGeom prst="rect">
                <a:avLst/>
              </a:prstGeom>
              <a:blipFill rotWithShape="1">
                <a:blip r:embed="rId5"/>
                <a:stretch>
                  <a:fillRect l="-3" t="-12" r="4" b="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表格 44"/>
              <p:cNvGraphicFramePr>
                <a:graphicFrameLocks noGrp="1"/>
              </p:cNvGraphicFramePr>
              <p:nvPr/>
            </p:nvGraphicFramePr>
            <p:xfrm>
              <a:off x="4724012" y="1123549"/>
              <a:ext cx="3233546" cy="18516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172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344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表格 44"/>
              <p:cNvGraphicFramePr>
                <a:graphicFrameLocks noGrp="1"/>
              </p:cNvGraphicFramePr>
              <p:nvPr/>
            </p:nvGraphicFramePr>
            <p:xfrm>
              <a:off x="4724012" y="1123549"/>
              <a:ext cx="3233546" cy="18516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/>
                    <a:gridCol w="554322"/>
                    <a:gridCol w="554322"/>
                    <a:gridCol w="554322"/>
                  </a:tblGrid>
                  <a:tr h="6172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  <a:tr h="12344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  <a:endParaRPr lang="zh-CN" sz="2000" dirty="0"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46" name="矩形 45"/>
          <p:cNvSpPr/>
          <p:nvPr/>
        </p:nvSpPr>
        <p:spPr>
          <a:xfrm>
            <a:off x="4978874" y="767183"/>
            <a:ext cx="30390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 dirty="0">
                <a:latin typeface="Arial" panose="020B0604020202020204" pitchFamily="34" charset="0"/>
                <a:ea typeface="楷体" panose="02010609060101010101" pitchFamily="49" charset="-122"/>
              </a:rPr>
              <a:t>第二</a:t>
            </a:r>
            <a:r>
              <a:rPr lang="zh-CN" altLang="zh-CN" b="1" dirty="0">
                <a:latin typeface="Arial" panose="020B0604020202020204" pitchFamily="34" charset="0"/>
                <a:ea typeface="楷体" panose="02010609060101010101" pitchFamily="49" charset="-122"/>
              </a:rPr>
              <a:t>小组剪纸情况统计表</a:t>
            </a:r>
            <a:endParaRPr lang="zh-CN" altLang="en-US" b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1126092" y="951918"/>
            <a:ext cx="215482" cy="2154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2402855" y="2690834"/>
                <a:ext cx="833883" cy="593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855" y="2690834"/>
                <a:ext cx="833883" cy="593624"/>
              </a:xfrm>
              <a:prstGeom prst="rect">
                <a:avLst/>
              </a:prstGeom>
              <a:blipFill rotWithShape="1">
                <a:blip r:embed="rId7"/>
                <a:stretch>
                  <a:fillRect l="-2" t="-57" r="-3105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/>
              <p:cNvSpPr/>
              <p:nvPr/>
            </p:nvSpPr>
            <p:spPr>
              <a:xfrm>
                <a:off x="2309156" y="3895520"/>
                <a:ext cx="1235210" cy="594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  <m:r>
                      <a:rPr lang="en-US" altLang="zh-CN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i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m:t>=</m:t>
                    </m:r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48" name="矩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156" y="3895520"/>
                <a:ext cx="1235210" cy="594586"/>
              </a:xfrm>
              <a:prstGeom prst="rect">
                <a:avLst/>
              </a:prstGeom>
              <a:blipFill rotWithShape="1">
                <a:blip r:embed="rId8"/>
                <a:stretch>
                  <a:fillRect l="-24" t="-72" r="-5363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1194748" y="1764059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ea typeface="楷体" panose="02010609060101010101" pitchFamily="49" charset="-122"/>
              </a:rPr>
              <a:t>方法二：</a:t>
            </a:r>
            <a:endParaRPr lang="en-US" altLang="zh-CN" b="1" dirty="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88336" y="2684929"/>
            <a:ext cx="34274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计算法则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：</a:t>
            </a:r>
            <a:endParaRPr lang="en-US" altLang="zh-CN" sz="2000" b="1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r>
              <a:rPr lang="zh-CN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分母不变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分子相减。计算结果要化成最简分数。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4" grpId="0" animBg="1"/>
      <p:bldP spid="3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344078" y="871713"/>
            <a:ext cx="32140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000" b="1" dirty="0">
                <a:ea typeface="楷体" panose="02010609060101010101" pitchFamily="49" charset="-122"/>
              </a:rPr>
              <a:t>第二小组作品中，其他类作品占总数的几分之几？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表格 44"/>
              <p:cNvGraphicFramePr>
                <a:graphicFrameLocks noGrp="1"/>
              </p:cNvGraphicFramePr>
              <p:nvPr/>
            </p:nvGraphicFramePr>
            <p:xfrm>
              <a:off x="4724012" y="1123549"/>
              <a:ext cx="3233546" cy="18516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172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344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表格 44"/>
              <p:cNvGraphicFramePr>
                <a:graphicFrameLocks noGrp="1"/>
              </p:cNvGraphicFramePr>
              <p:nvPr/>
            </p:nvGraphicFramePr>
            <p:xfrm>
              <a:off x="4724012" y="1123549"/>
              <a:ext cx="3233546" cy="18516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/>
                    <a:gridCol w="554322"/>
                    <a:gridCol w="554322"/>
                    <a:gridCol w="554322"/>
                  </a:tblGrid>
                  <a:tr h="6172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  <a:tr h="12344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  <a:endParaRPr lang="zh-CN" sz="2000" dirty="0"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46" name="矩形 45"/>
          <p:cNvSpPr/>
          <p:nvPr/>
        </p:nvSpPr>
        <p:spPr>
          <a:xfrm>
            <a:off x="4830344" y="696054"/>
            <a:ext cx="32140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 dirty="0">
                <a:latin typeface="Arial" panose="020B0604020202020204" pitchFamily="34" charset="0"/>
                <a:ea typeface="楷体" panose="02010609060101010101" pitchFamily="49" charset="-122"/>
              </a:rPr>
              <a:t>第二小组剪纸情况统计表</a:t>
            </a:r>
            <a:endParaRPr lang="zh-CN" altLang="en-US" sz="2000" b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1126092" y="951918"/>
            <a:ext cx="215482" cy="2154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374242" y="1727888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综合算式：</a:t>
            </a:r>
            <a:endParaRPr lang="en-US" altLang="zh-CN" sz="2400" b="1" dirty="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619673" y="2337838"/>
                <a:ext cx="962186" cy="593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b="1" i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m:t>−</m:t>
                    </m:r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i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m:t>−</m:t>
                    </m:r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3" y="2337838"/>
                <a:ext cx="962186" cy="593624"/>
              </a:xfrm>
              <a:prstGeom prst="rect">
                <a:avLst/>
              </a:prstGeom>
              <a:blipFill rotWithShape="1">
                <a:blip r:embed="rId6"/>
                <a:stretch>
                  <a:fillRect l="-44" t="-68" r="-15712" b="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20"/>
          <p:cNvGrpSpPr/>
          <p:nvPr/>
        </p:nvGrpSpPr>
        <p:grpSpPr bwMode="auto">
          <a:xfrm>
            <a:off x="4331174" y="2996945"/>
            <a:ext cx="2430066" cy="404813"/>
            <a:chOff x="2744" y="2115"/>
            <a:chExt cx="2041" cy="340"/>
          </a:xfrm>
        </p:grpSpPr>
        <p:sp>
          <p:nvSpPr>
            <p:cNvPr id="20" name="Rectangle 111"/>
            <p:cNvSpPr>
              <a:spLocks noChangeArrowheads="1"/>
            </p:cNvSpPr>
            <p:nvPr/>
          </p:nvSpPr>
          <p:spPr bwMode="auto">
            <a:xfrm>
              <a:off x="2744" y="2115"/>
              <a:ext cx="227" cy="340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1" name="Rectangle 112"/>
            <p:cNvSpPr>
              <a:spLocks noChangeArrowheads="1"/>
            </p:cNvSpPr>
            <p:nvPr/>
          </p:nvSpPr>
          <p:spPr bwMode="auto">
            <a:xfrm>
              <a:off x="2971" y="2115"/>
              <a:ext cx="227" cy="340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2" name="Rectangle 113"/>
            <p:cNvSpPr>
              <a:spLocks noChangeArrowheads="1"/>
            </p:cNvSpPr>
            <p:nvPr/>
          </p:nvSpPr>
          <p:spPr bwMode="auto">
            <a:xfrm>
              <a:off x="3198" y="2115"/>
              <a:ext cx="227" cy="340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3" name="Rectangle 114"/>
            <p:cNvSpPr>
              <a:spLocks noChangeArrowheads="1"/>
            </p:cNvSpPr>
            <p:nvPr/>
          </p:nvSpPr>
          <p:spPr bwMode="auto">
            <a:xfrm>
              <a:off x="3424" y="2115"/>
              <a:ext cx="227" cy="340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4" name="Rectangle 115"/>
            <p:cNvSpPr>
              <a:spLocks noChangeArrowheads="1"/>
            </p:cNvSpPr>
            <p:nvPr/>
          </p:nvSpPr>
          <p:spPr bwMode="auto">
            <a:xfrm>
              <a:off x="3651" y="2115"/>
              <a:ext cx="227" cy="340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5" name="Rectangle 116"/>
            <p:cNvSpPr>
              <a:spLocks noChangeArrowheads="1"/>
            </p:cNvSpPr>
            <p:nvPr/>
          </p:nvSpPr>
          <p:spPr bwMode="auto">
            <a:xfrm>
              <a:off x="3878" y="2115"/>
              <a:ext cx="227" cy="340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6" name="Rectangle 117"/>
            <p:cNvSpPr>
              <a:spLocks noChangeArrowheads="1"/>
            </p:cNvSpPr>
            <p:nvPr/>
          </p:nvSpPr>
          <p:spPr bwMode="auto">
            <a:xfrm>
              <a:off x="4105" y="2115"/>
              <a:ext cx="227" cy="340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7" name="Rectangle 118"/>
            <p:cNvSpPr>
              <a:spLocks noChangeArrowheads="1"/>
            </p:cNvSpPr>
            <p:nvPr/>
          </p:nvSpPr>
          <p:spPr bwMode="auto">
            <a:xfrm>
              <a:off x="4332" y="2115"/>
              <a:ext cx="227" cy="340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8" name="Rectangle 119"/>
            <p:cNvSpPr>
              <a:spLocks noChangeArrowheads="1"/>
            </p:cNvSpPr>
            <p:nvPr/>
          </p:nvSpPr>
          <p:spPr bwMode="auto">
            <a:xfrm>
              <a:off x="4558" y="2115"/>
              <a:ext cx="227" cy="340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sp>
        <p:nvSpPr>
          <p:cNvPr id="29" name="Rectangle 121"/>
          <p:cNvSpPr>
            <a:spLocks noChangeArrowheads="1"/>
          </p:cNvSpPr>
          <p:nvPr/>
        </p:nvSpPr>
        <p:spPr bwMode="auto">
          <a:xfrm>
            <a:off x="6490968" y="2996945"/>
            <a:ext cx="270272" cy="40481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30" name="Group 131"/>
          <p:cNvGrpSpPr/>
          <p:nvPr/>
        </p:nvGrpSpPr>
        <p:grpSpPr bwMode="auto">
          <a:xfrm>
            <a:off x="5140803" y="2996945"/>
            <a:ext cx="1350169" cy="404813"/>
            <a:chOff x="3152" y="2704"/>
            <a:chExt cx="1134" cy="340"/>
          </a:xfrm>
        </p:grpSpPr>
        <p:sp>
          <p:nvSpPr>
            <p:cNvPr id="31" name="Rectangle 122"/>
            <p:cNvSpPr>
              <a:spLocks noChangeArrowheads="1"/>
            </p:cNvSpPr>
            <p:nvPr/>
          </p:nvSpPr>
          <p:spPr bwMode="auto">
            <a:xfrm>
              <a:off x="3152" y="2704"/>
              <a:ext cx="227" cy="340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32" name="Rectangle 127"/>
            <p:cNvSpPr>
              <a:spLocks noChangeArrowheads="1"/>
            </p:cNvSpPr>
            <p:nvPr/>
          </p:nvSpPr>
          <p:spPr bwMode="auto">
            <a:xfrm>
              <a:off x="3379" y="2704"/>
              <a:ext cx="227" cy="340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33" name="Rectangle 128"/>
            <p:cNvSpPr>
              <a:spLocks noChangeArrowheads="1"/>
            </p:cNvSpPr>
            <p:nvPr/>
          </p:nvSpPr>
          <p:spPr bwMode="auto">
            <a:xfrm>
              <a:off x="3606" y="2704"/>
              <a:ext cx="227" cy="340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34" name="Rectangle 129"/>
            <p:cNvSpPr>
              <a:spLocks noChangeArrowheads="1"/>
            </p:cNvSpPr>
            <p:nvPr/>
          </p:nvSpPr>
          <p:spPr bwMode="auto">
            <a:xfrm>
              <a:off x="3833" y="2704"/>
              <a:ext cx="227" cy="340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35" name="Rectangle 130"/>
            <p:cNvSpPr>
              <a:spLocks noChangeArrowheads="1"/>
            </p:cNvSpPr>
            <p:nvPr/>
          </p:nvSpPr>
          <p:spPr bwMode="auto">
            <a:xfrm>
              <a:off x="4059" y="2704"/>
              <a:ext cx="227" cy="340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sp>
        <p:nvSpPr>
          <p:cNvPr id="36" name="Line 132"/>
          <p:cNvSpPr>
            <a:spLocks noChangeShapeType="1"/>
          </p:cNvSpPr>
          <p:nvPr/>
        </p:nvSpPr>
        <p:spPr bwMode="auto">
          <a:xfrm>
            <a:off x="6437394" y="2888596"/>
            <a:ext cx="378619" cy="594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7" name="Line 133"/>
          <p:cNvSpPr>
            <a:spLocks noChangeShapeType="1"/>
          </p:cNvSpPr>
          <p:nvPr/>
        </p:nvSpPr>
        <p:spPr bwMode="auto">
          <a:xfrm>
            <a:off x="6167122" y="2888596"/>
            <a:ext cx="378619" cy="594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8" name="Line 134"/>
          <p:cNvSpPr>
            <a:spLocks noChangeShapeType="1"/>
          </p:cNvSpPr>
          <p:nvPr/>
        </p:nvSpPr>
        <p:spPr bwMode="auto">
          <a:xfrm>
            <a:off x="5896851" y="2888596"/>
            <a:ext cx="378619" cy="594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9" name="Line 135"/>
          <p:cNvSpPr>
            <a:spLocks noChangeShapeType="1"/>
          </p:cNvSpPr>
          <p:nvPr/>
        </p:nvSpPr>
        <p:spPr bwMode="auto">
          <a:xfrm>
            <a:off x="5627769" y="2888596"/>
            <a:ext cx="378619" cy="594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40" name="Line 136"/>
          <p:cNvSpPr>
            <a:spLocks noChangeShapeType="1"/>
          </p:cNvSpPr>
          <p:nvPr/>
        </p:nvSpPr>
        <p:spPr bwMode="auto">
          <a:xfrm>
            <a:off x="5357497" y="2888596"/>
            <a:ext cx="378619" cy="594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41" name="Line 139"/>
          <p:cNvSpPr>
            <a:spLocks noChangeShapeType="1"/>
          </p:cNvSpPr>
          <p:nvPr/>
        </p:nvSpPr>
        <p:spPr bwMode="auto">
          <a:xfrm>
            <a:off x="5087226" y="2888596"/>
            <a:ext cx="378619" cy="594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42" name="AutoShape 143"/>
          <p:cNvSpPr/>
          <p:nvPr/>
        </p:nvSpPr>
        <p:spPr bwMode="auto">
          <a:xfrm rot="16200000">
            <a:off x="5492038" y="1727737"/>
            <a:ext cx="108347" cy="2430066"/>
          </a:xfrm>
          <a:prstGeom prst="rightBrace">
            <a:avLst>
              <a:gd name="adj1" fmla="val 18690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43" name="Group 146"/>
          <p:cNvGrpSpPr/>
          <p:nvPr/>
        </p:nvGrpSpPr>
        <p:grpSpPr bwMode="auto">
          <a:xfrm>
            <a:off x="4978878" y="2511171"/>
            <a:ext cx="1026319" cy="432197"/>
            <a:chOff x="3334" y="1752"/>
            <a:chExt cx="862" cy="363"/>
          </a:xfrm>
        </p:grpSpPr>
        <p:sp>
          <p:nvSpPr>
            <p:cNvPr id="49" name="Text Box 144"/>
            <p:cNvSpPr txBox="1">
              <a:spLocks noChangeArrowheads="1"/>
            </p:cNvSpPr>
            <p:nvPr/>
          </p:nvSpPr>
          <p:spPr bwMode="auto">
            <a:xfrm>
              <a:off x="3334" y="1842"/>
              <a:ext cx="86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350" b="1">
                  <a:solidFill>
                    <a:srgbClr val="DE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 </a:t>
              </a:r>
              <a:r>
                <a:rPr lang="zh-CN" altLang="en-US" sz="1350" b="1">
                  <a:solidFill>
                    <a:srgbClr val="DE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</a:t>
              </a:r>
            </a:p>
          </p:txBody>
        </p:sp>
        <p:graphicFrame>
          <p:nvGraphicFramePr>
            <p:cNvPr id="50" name="Object 145"/>
            <p:cNvGraphicFramePr>
              <a:graphicFrameLocks noChangeAspect="1"/>
            </p:cNvGraphicFramePr>
            <p:nvPr/>
          </p:nvGraphicFramePr>
          <p:xfrm>
            <a:off x="3930" y="1752"/>
            <a:ext cx="129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4" name="公式" r:id="rId7" imgW="139700" imgH="393700" progId="Equation.3">
                    <p:embed/>
                  </p:oleObj>
                </mc:Choice>
                <mc:Fallback>
                  <p:oleObj name="公式" r:id="rId7" imgW="139700" imgH="393700" progId="Equation.3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0" y="1752"/>
                          <a:ext cx="129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" name="AutoShape 147"/>
          <p:cNvSpPr/>
          <p:nvPr/>
        </p:nvSpPr>
        <p:spPr bwMode="auto">
          <a:xfrm rot="16200000" flipV="1">
            <a:off x="6599317" y="3320794"/>
            <a:ext cx="53578" cy="270272"/>
          </a:xfrm>
          <a:prstGeom prst="leftBrace">
            <a:avLst>
              <a:gd name="adj1" fmla="val 42037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52" name="Group 151"/>
          <p:cNvGrpSpPr/>
          <p:nvPr/>
        </p:nvGrpSpPr>
        <p:grpSpPr bwMode="auto">
          <a:xfrm>
            <a:off x="6294519" y="3429142"/>
            <a:ext cx="1026319" cy="432197"/>
            <a:chOff x="4483" y="2568"/>
            <a:chExt cx="862" cy="363"/>
          </a:xfrm>
        </p:grpSpPr>
        <p:sp>
          <p:nvSpPr>
            <p:cNvPr id="53" name="Text Box 149"/>
            <p:cNvSpPr txBox="1">
              <a:spLocks noChangeArrowheads="1"/>
            </p:cNvSpPr>
            <p:nvPr/>
          </p:nvSpPr>
          <p:spPr bwMode="auto">
            <a:xfrm>
              <a:off x="4483" y="2633"/>
              <a:ext cx="86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350" b="1" dirty="0">
                  <a:solidFill>
                    <a:srgbClr val="DE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1350" b="1" dirty="0">
                  <a:solidFill>
                    <a:srgbClr val="DE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</a:t>
              </a:r>
            </a:p>
          </p:txBody>
        </p:sp>
        <p:graphicFrame>
          <p:nvGraphicFramePr>
            <p:cNvPr id="54" name="Object 150"/>
            <p:cNvGraphicFramePr>
              <a:graphicFrameLocks noChangeAspect="1"/>
            </p:cNvGraphicFramePr>
            <p:nvPr/>
          </p:nvGraphicFramePr>
          <p:xfrm>
            <a:off x="4785" y="2568"/>
            <a:ext cx="129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5" name="公式" r:id="rId9" imgW="139700" imgH="393700" progId="Equation.3">
                    <p:embed/>
                  </p:oleObj>
                </mc:Choice>
                <mc:Fallback>
                  <p:oleObj name="公式" r:id="rId9" imgW="139700" imgH="39370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5" y="2568"/>
                          <a:ext cx="129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AutoShape 152"/>
          <p:cNvSpPr/>
          <p:nvPr/>
        </p:nvSpPr>
        <p:spPr bwMode="auto">
          <a:xfrm rot="16200000" flipV="1">
            <a:off x="5775406" y="2794539"/>
            <a:ext cx="80963" cy="1350169"/>
          </a:xfrm>
          <a:prstGeom prst="leftBrace">
            <a:avLst>
              <a:gd name="adj1" fmla="val 138971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56" name="Group 153"/>
          <p:cNvGrpSpPr/>
          <p:nvPr/>
        </p:nvGrpSpPr>
        <p:grpSpPr bwMode="auto">
          <a:xfrm>
            <a:off x="5519423" y="3429142"/>
            <a:ext cx="1026319" cy="432197"/>
            <a:chOff x="3561" y="1752"/>
            <a:chExt cx="862" cy="363"/>
          </a:xfrm>
        </p:grpSpPr>
        <p:sp>
          <p:nvSpPr>
            <p:cNvPr id="57" name="Text Box 154"/>
            <p:cNvSpPr txBox="1">
              <a:spLocks noChangeArrowheads="1"/>
            </p:cNvSpPr>
            <p:nvPr/>
          </p:nvSpPr>
          <p:spPr bwMode="auto">
            <a:xfrm>
              <a:off x="3561" y="1829"/>
              <a:ext cx="86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350" b="1" dirty="0">
                  <a:solidFill>
                    <a:srgbClr val="DE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 </a:t>
              </a:r>
              <a:r>
                <a:rPr lang="zh-CN" altLang="en-US" sz="1350" b="1" dirty="0">
                  <a:solidFill>
                    <a:srgbClr val="DE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</a:t>
              </a:r>
            </a:p>
          </p:txBody>
        </p:sp>
        <p:graphicFrame>
          <p:nvGraphicFramePr>
            <p:cNvPr id="58" name="Object 155"/>
            <p:cNvGraphicFramePr>
              <a:graphicFrameLocks noChangeAspect="1"/>
            </p:cNvGraphicFramePr>
            <p:nvPr/>
          </p:nvGraphicFramePr>
          <p:xfrm>
            <a:off x="3930" y="1752"/>
            <a:ext cx="129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6" name="公式" r:id="rId10" imgW="139700" imgH="393700" progId="Equation.3">
                    <p:embed/>
                  </p:oleObj>
                </mc:Choice>
                <mc:Fallback>
                  <p:oleObj name="公式" r:id="rId10" imgW="139700" imgH="39370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0" y="1752"/>
                          <a:ext cx="129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/>
              <p:cNvSpPr/>
              <p:nvPr/>
            </p:nvSpPr>
            <p:spPr>
              <a:xfrm>
                <a:off x="1479359" y="2948770"/>
                <a:ext cx="1320746" cy="594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  <m:r>
                      <a:rPr lang="en-US" altLang="zh-CN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b="1" i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m:t>−</m:t>
                    </m:r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i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m:t>−</m:t>
                    </m:r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59" name="矩形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359" y="2948770"/>
                <a:ext cx="1320746" cy="594586"/>
              </a:xfrm>
              <a:prstGeom prst="rect">
                <a:avLst/>
              </a:prstGeom>
              <a:blipFill rotWithShape="1">
                <a:blip r:embed="rId11"/>
                <a:stretch>
                  <a:fillRect l="-34" t="-78" r="-11221" b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390061" y="3530091"/>
                <a:ext cx="750270" cy="11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sz="2000" b="1" i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m:t>=</m:t>
                      </m:r>
                      <m:f>
                        <m:fPr>
                          <m:ctrlPr>
                            <a:rPr lang="zh-CN" altLang="zh-CN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0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0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061" y="3530091"/>
                <a:ext cx="750270" cy="1178208"/>
              </a:xfrm>
              <a:prstGeom prst="rect">
                <a:avLst/>
              </a:prstGeom>
              <a:blipFill rotWithShape="1">
                <a:blip r:embed="rId12"/>
                <a:stretch>
                  <a:fillRect l="-6" t="-11" r="51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29" grpId="0" animBg="1"/>
      <p:bldP spid="42" grpId="0" animBg="1"/>
      <p:bldP spid="51" grpId="0" animBg="1"/>
      <p:bldP spid="55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344078" y="871713"/>
            <a:ext cx="32140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000" b="1" dirty="0">
                <a:ea typeface="楷体" panose="02010609060101010101" pitchFamily="49" charset="-122"/>
              </a:rPr>
              <a:t>第二小组作品中，其他类作品占总数的几分之几？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表格 44"/>
              <p:cNvGraphicFramePr>
                <a:graphicFrameLocks noGrp="1"/>
              </p:cNvGraphicFramePr>
              <p:nvPr/>
            </p:nvGraphicFramePr>
            <p:xfrm>
              <a:off x="4724012" y="1123549"/>
              <a:ext cx="3233546" cy="18516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172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344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表格 44"/>
              <p:cNvGraphicFramePr>
                <a:graphicFrameLocks noGrp="1"/>
              </p:cNvGraphicFramePr>
              <p:nvPr/>
            </p:nvGraphicFramePr>
            <p:xfrm>
              <a:off x="4724012" y="1123549"/>
              <a:ext cx="3233546" cy="18516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/>
                    <a:gridCol w="554322"/>
                    <a:gridCol w="554322"/>
                    <a:gridCol w="554322"/>
                  </a:tblGrid>
                  <a:tr h="6172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20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  <a:tr h="12344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  <a:endParaRPr lang="zh-CN" sz="2000" dirty="0"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20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46" name="矩形 45"/>
          <p:cNvSpPr/>
          <p:nvPr/>
        </p:nvSpPr>
        <p:spPr>
          <a:xfrm>
            <a:off x="4849137" y="695688"/>
            <a:ext cx="31445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 dirty="0">
                <a:latin typeface="Arial" panose="020B0604020202020204" pitchFamily="34" charset="0"/>
                <a:ea typeface="楷体" panose="02010609060101010101" pitchFamily="49" charset="-122"/>
              </a:rPr>
              <a:t>第二小组剪纸情况统计表</a:t>
            </a:r>
            <a:endParaRPr lang="zh-CN" altLang="en-US" sz="2000" b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1126092" y="951918"/>
            <a:ext cx="215482" cy="2154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374242" y="1727888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综合算式：</a:t>
            </a:r>
            <a:endParaRPr lang="en-US" altLang="zh-CN" sz="2400" b="1" dirty="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619673" y="2337838"/>
                <a:ext cx="962186" cy="593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b="1" i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m:t>−</m:t>
                    </m:r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i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m:t>−</m:t>
                    </m:r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3" y="2337838"/>
                <a:ext cx="962186" cy="593624"/>
              </a:xfrm>
              <a:prstGeom prst="rect">
                <a:avLst/>
              </a:prstGeom>
              <a:blipFill rotWithShape="1">
                <a:blip r:embed="rId5"/>
                <a:stretch>
                  <a:fillRect l="-44" t="-68" r="-15712" b="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/>
              <p:cNvSpPr/>
              <p:nvPr/>
            </p:nvSpPr>
            <p:spPr>
              <a:xfrm>
                <a:off x="1479359" y="2948770"/>
                <a:ext cx="1320746" cy="594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  <m:r>
                      <a:rPr lang="en-US" altLang="zh-CN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b="1" i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m:t>−</m:t>
                    </m:r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i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m:t>−</m:t>
                    </m:r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59" name="矩形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359" y="2948770"/>
                <a:ext cx="1320746" cy="594586"/>
              </a:xfrm>
              <a:prstGeom prst="rect">
                <a:avLst/>
              </a:prstGeom>
              <a:blipFill rotWithShape="1">
                <a:blip r:embed="rId6"/>
                <a:stretch>
                  <a:fillRect l="-34" t="-78" r="-11221" b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390061" y="3530091"/>
                <a:ext cx="750270" cy="11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sz="2000" b="1" i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m:t>=</m:t>
                      </m:r>
                      <m:f>
                        <m:fPr>
                          <m:ctrlPr>
                            <a:rPr lang="zh-CN" altLang="zh-CN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0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0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061" y="3530091"/>
                <a:ext cx="750270" cy="1178208"/>
              </a:xfrm>
              <a:prstGeom prst="rect">
                <a:avLst/>
              </a:prstGeom>
              <a:blipFill rotWithShape="1">
                <a:blip r:embed="rId7"/>
                <a:stretch>
                  <a:fillRect l="-6" t="-11" r="51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110"/>
          <p:cNvGrpSpPr/>
          <p:nvPr/>
        </p:nvGrpSpPr>
        <p:grpSpPr bwMode="auto">
          <a:xfrm>
            <a:off x="2502351" y="4151917"/>
            <a:ext cx="4902118" cy="400050"/>
            <a:chOff x="1202" y="3702"/>
            <a:chExt cx="3719" cy="336"/>
          </a:xfrm>
        </p:grpSpPr>
        <p:sp>
          <p:nvSpPr>
            <p:cNvPr id="60" name="AutoShape 109"/>
            <p:cNvSpPr>
              <a:spLocks noChangeArrowheads="1"/>
            </p:cNvSpPr>
            <p:nvPr/>
          </p:nvSpPr>
          <p:spPr bwMode="auto">
            <a:xfrm>
              <a:off x="1202" y="3702"/>
              <a:ext cx="3492" cy="31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400" b="1">
                <a:ea typeface="楷体" panose="02010609060101010101" pitchFamily="49" charset="-122"/>
              </a:endParaRPr>
            </a:p>
          </p:txBody>
        </p:sp>
        <p:sp>
          <p:nvSpPr>
            <p:cNvPr id="61" name="Text Box 102"/>
            <p:cNvSpPr txBox="1">
              <a:spLocks noChangeArrowheads="1"/>
            </p:cNvSpPr>
            <p:nvPr/>
          </p:nvSpPr>
          <p:spPr bwMode="auto">
            <a:xfrm>
              <a:off x="1202" y="3702"/>
              <a:ext cx="371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同分母分数连减，分母不变，分子相减。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 flipV="1">
            <a:off x="4378989" y="2660872"/>
            <a:ext cx="2972119" cy="1118204"/>
            <a:chOff x="5187551" y="3215121"/>
            <a:chExt cx="2972119" cy="1118204"/>
          </a:xfrm>
        </p:grpSpPr>
        <p:sp>
          <p:nvSpPr>
            <p:cNvPr id="65" name="云形标注 82"/>
            <p:cNvSpPr>
              <a:spLocks noChangeArrowheads="1"/>
            </p:cNvSpPr>
            <p:nvPr/>
          </p:nvSpPr>
          <p:spPr bwMode="auto">
            <a:xfrm rot="170006">
              <a:off x="5187551" y="3215121"/>
              <a:ext cx="2972119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6" name="矩形 4"/>
            <p:cNvSpPr>
              <a:spLocks noChangeArrowheads="1"/>
            </p:cNvSpPr>
            <p:nvPr/>
          </p:nvSpPr>
          <p:spPr bwMode="auto">
            <a:xfrm flipV="1">
              <a:off x="5315626" y="3418906"/>
              <a:ext cx="2140386" cy="6463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None/>
              </a:pPr>
              <a:r>
                <a:rPr lang="zh-CN" altLang="en-US" sz="2000" b="1" dirty="0">
                  <a:ea typeface="楷体" panose="02010609060101010101" pitchFamily="49" charset="-122"/>
                </a:rPr>
                <a:t>怎样进行同分母分数连减？</a:t>
              </a:r>
              <a:endParaRPr lang="zh-CN" altLang="en-US" sz="1600" b="1" dirty="0"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84349" y="1050661"/>
            <a:ext cx="1778000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算一算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480220" y="1623509"/>
                <a:ext cx="8199784" cy="6951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zh-CN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　　　　　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    </a:t>
                </a:r>
                <a:r>
                  <a:rPr lang="zh-CN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　　</a:t>
                </a:r>
                <a:r>
                  <a:rPr lang="en-US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zh-CN" altLang="zh-CN" sz="2400" b="1" dirty="0"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220" y="1623509"/>
                <a:ext cx="8199784" cy="695127"/>
              </a:xfrm>
              <a:prstGeom prst="rect">
                <a:avLst/>
              </a:prstGeom>
              <a:blipFill rotWithShape="1">
                <a:blip r:embed="rId6"/>
                <a:stretch>
                  <a:fillRect t="-65" r="1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矩形 142"/>
              <p:cNvSpPr/>
              <p:nvPr/>
            </p:nvSpPr>
            <p:spPr>
              <a:xfrm>
                <a:off x="1115616" y="2571752"/>
                <a:ext cx="1496548" cy="13954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 i="0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9</m:t>
                          </m:r>
                          <m:r>
                            <m:rPr>
                              <m:nor/>
                            </m:rPr>
                            <a:rPr lang="en-US" altLang="zh-CN" sz="2400" b="1" i="0" smtClean="0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−2+3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 i="0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　　　　　　　　　　　　　</a:t>
                </a:r>
              </a:p>
            </p:txBody>
          </p:sp>
        </mc:Choice>
        <mc:Fallback xmlns="">
          <p:sp>
            <p:nvSpPr>
              <p:cNvPr id="143" name="矩形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571752"/>
                <a:ext cx="1496548" cy="1395447"/>
              </a:xfrm>
              <a:prstGeom prst="rect">
                <a:avLst/>
              </a:prstGeom>
              <a:blipFill rotWithShape="1">
                <a:blip r:embed="rId7"/>
                <a:stretch>
                  <a:fillRect l="-37" r="27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5364092" y="2345897"/>
                <a:ext cx="1946367" cy="1899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="1" i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13</m:t>
                        </m:r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−3−4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="1" i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="1" i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92" y="2345897"/>
                <a:ext cx="1946367" cy="1899494"/>
              </a:xfrm>
              <a:prstGeom prst="rect">
                <a:avLst/>
              </a:prstGeom>
              <a:blipFill rotWithShape="1">
                <a:blip r:embed="rId8"/>
                <a:stretch>
                  <a:fillRect l="-13" t="-11" r="17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84349" y="1050661"/>
            <a:ext cx="1778000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算一算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484784" y="1704660"/>
                <a:ext cx="8415808" cy="6963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29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29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29</m:t>
                        </m:r>
                      </m:den>
                    </m:f>
                  </m:oMath>
                </a14:m>
                <a:r>
                  <a:rPr lang="zh-CN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　　　</a:t>
                </a:r>
                <a:r>
                  <a:rPr lang="en-US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	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zh-CN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　　　</a:t>
                </a:r>
                <a:r>
                  <a:rPr lang="en-US" altLang="zh-CN" sz="2400" b="1" dirty="0">
                    <a:solidFill>
                      <a:srgbClr val="00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	</a:t>
                </a:r>
                <a:endParaRPr lang="zh-CN" altLang="zh-CN" sz="2400" b="1" dirty="0"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784" y="1704660"/>
                <a:ext cx="8415808" cy="696344"/>
              </a:xfrm>
              <a:prstGeom prst="rect">
                <a:avLst/>
              </a:prstGeom>
              <a:blipFill rotWithShape="1">
                <a:blip r:embed="rId6"/>
                <a:stretch>
                  <a:fillRect l="-2" t="-46" r="4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1305753" y="2510974"/>
                <a:ext cx="1513156" cy="245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altLang="zh-CN" sz="24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+9+11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29</m:t>
                        </m:r>
                      </m:den>
                    </m:f>
                  </m:oMath>
                </a14:m>
                <a:endParaRPr lang="en-US" altLang="zh-CN" sz="24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altLang="zh-CN" sz="24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29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="1" i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　　　</a:t>
                </a:r>
                <a:r>
                  <a:rPr lang="en-US" altLang="zh-CN" sz="24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	</a:t>
                </a:r>
                <a:endParaRPr lang="zh-CN" altLang="zh-CN" sz="24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753" y="2510974"/>
                <a:ext cx="1513156" cy="2454775"/>
              </a:xfrm>
              <a:prstGeom prst="rect">
                <a:avLst/>
              </a:prstGeom>
              <a:blipFill rotWithShape="1">
                <a:blip r:embed="rId7"/>
                <a:stretch>
                  <a:fillRect l="-13" t="-7" r="10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4860034" y="2531785"/>
                <a:ext cx="2031325" cy="19043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−1+7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方正书宋_GBK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　　　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	</a:t>
                </a:r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4" y="2531785"/>
                <a:ext cx="2031325" cy="1904367"/>
              </a:xfrm>
              <a:prstGeom prst="rect">
                <a:avLst/>
              </a:prstGeom>
              <a:blipFill rotWithShape="1">
                <a:blip r:embed="rId8"/>
                <a:stretch>
                  <a:fillRect l="-19" t="-2" r="-2015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611560" y="627536"/>
                <a:ext cx="8136904" cy="1209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2.</a:t>
                </a:r>
                <a:r>
                  <a:rPr lang="zh-CN" altLang="zh-CN" sz="20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我国是受荒漠化危害较为严重的国家之一。在荒漠化总面积中</a:t>
                </a:r>
                <a:r>
                  <a:rPr lang="en-US" altLang="zh-CN" sz="20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:r>
                  <a:rPr lang="zh-CN" altLang="zh-CN" sz="20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轻度荒漠化面积约占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:r>
                  <a:rPr lang="zh-CN" altLang="zh-CN" sz="20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中度荒漠化面积约占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00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:r>
                  <a:rPr lang="zh-CN" altLang="zh-CN" sz="20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其余的是重度荒漠化。重度荒漠化面积约占几分之几</a:t>
                </a:r>
                <a:r>
                  <a:rPr lang="en-US" altLang="zh-CN" sz="20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?</a:t>
                </a:r>
                <a:endParaRPr lang="zh-CN" altLang="en-US" sz="20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627536"/>
                <a:ext cx="8136904" cy="1209177"/>
              </a:xfrm>
              <a:prstGeom prst="rect">
                <a:avLst/>
              </a:prstGeom>
              <a:blipFill rotWithShape="1">
                <a:blip r:embed="rId4"/>
                <a:stretch>
                  <a:fillRect l="-1" t="-13" r="1" b="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259632" y="2107198"/>
                <a:ext cx="4572000" cy="29025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266700">
                  <a:spcAft>
                    <a:spcPts val="0"/>
                  </a:spcAft>
                </a:pP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1-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indent="266700">
                  <a:spcAft>
                    <a:spcPts val="0"/>
                  </a:spcAft>
                </a:pPr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indent="266700">
                  <a:spcAft>
                    <a:spcPts val="0"/>
                  </a:spcAft>
                </a:pPr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indent="266700">
                  <a:spcAft>
                    <a:spcPts val="0"/>
                  </a:spcAft>
                </a:pPr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indent="266700">
                  <a:spcAft>
                    <a:spcPts val="0"/>
                  </a:spcAft>
                </a:pPr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endParaRPr lang="zh-CN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107198"/>
                <a:ext cx="4572000" cy="2902589"/>
              </a:xfrm>
              <a:prstGeom prst="rect">
                <a:avLst/>
              </a:prstGeom>
              <a:blipFill rotWithShape="1">
                <a:blip r:embed="rId5"/>
                <a:stretch>
                  <a:fillRect l="-9" t="-9" r="9" b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4337043" y="2107198"/>
                <a:ext cx="4572000" cy="26387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zh-CN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或</a:t>
                </a:r>
                <a:r>
                  <a:rPr lang="zh-CN" altLang="en-US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：</a:t>
                </a:r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1-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20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CN" sz="2000" b="1" i="0">
                                <a:solidFill>
                                  <a:srgbClr val="FF0000"/>
                                </a:solidFill>
                                <a:latin typeface="楷体" panose="02010609060101010101" pitchFamily="49" charset="-122"/>
                                <a:ea typeface="楷体" panose="02010609060101010101" pitchFamily="49" charset="-122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CN" sz="2000" b="1" i="0">
                                <a:solidFill>
                                  <a:srgbClr val="FF0000"/>
                                </a:solidFill>
                                <a:latin typeface="楷体" panose="02010609060101010101" pitchFamily="49" charset="-122"/>
                                <a:ea typeface="楷体" panose="02010609060101010101" pitchFamily="49" charset="-122"/>
                                <a:cs typeface="Times New Roman" panose="02020603050405020304" pitchFamily="18" charset="0"/>
                              </a:rPr>
                              <m:t>14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zh-CN" altLang="zh-CN" sz="20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CN" sz="2000" b="1" i="0">
                                <a:solidFill>
                                  <a:srgbClr val="FF0000"/>
                                </a:solidFill>
                                <a:latin typeface="楷体" panose="02010609060101010101" pitchFamily="49" charset="-122"/>
                                <a:ea typeface="楷体" panose="02010609060101010101" pitchFamily="49" charset="-122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CN" sz="2000" b="1" i="0">
                                <a:solidFill>
                                  <a:srgbClr val="FF0000"/>
                                </a:solidFill>
                                <a:latin typeface="楷体" panose="02010609060101010101" pitchFamily="49" charset="-122"/>
                                <a:ea typeface="楷体" panose="02010609060101010101" pitchFamily="49" charset="-122"/>
                                <a:cs typeface="Times New Roman" panose="02020603050405020304" pitchFamily="18" charset="0"/>
                              </a:rPr>
                              <m:t>14</m:t>
                            </m:r>
                          </m:den>
                        </m:f>
                      </m:e>
                    </m:d>
                  </m:oMath>
                </a14:m>
                <a:endParaRPr lang="en-US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答</a:t>
                </a:r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:</a:t>
                </a:r>
                <a:r>
                  <a:rPr lang="zh-CN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重度荒漠化面积约占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。</a:t>
                </a: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043" y="2107198"/>
                <a:ext cx="4572000" cy="2638799"/>
              </a:xfrm>
              <a:prstGeom prst="rect">
                <a:avLst/>
              </a:prstGeom>
              <a:blipFill rotWithShape="1">
                <a:blip r:embed="rId6"/>
                <a:stretch>
                  <a:fillRect l="-14" t="-10" r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616" y="1962524"/>
            <a:ext cx="6697354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同分母分数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连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加、连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减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既可以按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从左到右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的顺序依次进行计算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也可以将分子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连续相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加、相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减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分母不变。最后结果不是最简分数的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要约分成最简分数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0099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0" name="图片 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458772" y="1713701"/>
            <a:ext cx="4392488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39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6" name="图片 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7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6" name="图片 3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39" name="QJ5.eps" descr="id:2147501671;FounderCES"/>
          <p:cNvPicPr/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491" y="1070589"/>
            <a:ext cx="3830784" cy="1249534"/>
          </a:xfrm>
          <a:prstGeom prst="rect">
            <a:avLst/>
          </a:prstGeom>
        </p:spPr>
      </p:pic>
      <p:grpSp>
        <p:nvGrpSpPr>
          <p:cNvPr id="40" name="Group 95"/>
          <p:cNvGrpSpPr/>
          <p:nvPr/>
        </p:nvGrpSpPr>
        <p:grpSpPr bwMode="auto">
          <a:xfrm>
            <a:off x="4626031" y="975399"/>
            <a:ext cx="3690654" cy="523882"/>
            <a:chOff x="3356" y="709"/>
            <a:chExt cx="2301" cy="362"/>
          </a:xfrm>
        </p:grpSpPr>
        <p:sp>
          <p:nvSpPr>
            <p:cNvPr id="41" name="Text Box 87"/>
            <p:cNvSpPr txBox="1">
              <a:spLocks noChangeArrowheads="1"/>
            </p:cNvSpPr>
            <p:nvPr/>
          </p:nvSpPr>
          <p:spPr bwMode="auto">
            <a:xfrm>
              <a:off x="3356" y="774"/>
              <a:ext cx="229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王芳的作品占小组作品总数的             </a:t>
              </a:r>
            </a:p>
          </p:txBody>
        </p:sp>
        <p:graphicFrame>
          <p:nvGraphicFramePr>
            <p:cNvPr id="42" name="Object 88"/>
            <p:cNvGraphicFramePr>
              <a:graphicFrameLocks noChangeAspect="1"/>
            </p:cNvGraphicFramePr>
            <p:nvPr/>
          </p:nvGraphicFramePr>
          <p:xfrm>
            <a:off x="5470" y="709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8" name="公式" r:id="rId7" imgW="203200" imgH="393700" progId="Equation.3">
                    <p:embed/>
                  </p:oleObj>
                </mc:Choice>
                <mc:Fallback>
                  <p:oleObj name="公式" r:id="rId7" imgW="203200" imgH="393700" progId="Equation.3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0" y="709"/>
                          <a:ext cx="187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96"/>
          <p:cNvGrpSpPr/>
          <p:nvPr/>
        </p:nvGrpSpPr>
        <p:grpSpPr bwMode="auto">
          <a:xfrm>
            <a:off x="4626031" y="1674004"/>
            <a:ext cx="3690654" cy="523883"/>
            <a:chOff x="3288" y="1060"/>
            <a:chExt cx="2301" cy="362"/>
          </a:xfrm>
        </p:grpSpPr>
        <p:sp>
          <p:nvSpPr>
            <p:cNvPr id="45" name="Text Box 89"/>
            <p:cNvSpPr txBox="1">
              <a:spLocks noChangeArrowheads="1"/>
            </p:cNvSpPr>
            <p:nvPr/>
          </p:nvSpPr>
          <p:spPr bwMode="auto">
            <a:xfrm>
              <a:off x="3288" y="1117"/>
              <a:ext cx="229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李军的作品占小组作品总数的             </a:t>
              </a:r>
            </a:p>
          </p:txBody>
        </p:sp>
        <p:graphicFrame>
          <p:nvGraphicFramePr>
            <p:cNvPr id="46" name="Object 90"/>
            <p:cNvGraphicFramePr>
              <a:graphicFrameLocks noChangeAspect="1"/>
            </p:cNvGraphicFramePr>
            <p:nvPr/>
          </p:nvGraphicFramePr>
          <p:xfrm>
            <a:off x="5402" y="1060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9" name="公式" r:id="rId9" imgW="203200" imgH="393700" progId="Equation.3">
                    <p:embed/>
                  </p:oleObj>
                </mc:Choice>
                <mc:Fallback>
                  <p:oleObj name="公式" r:id="rId9" imgW="203200" imgH="393700" progId="Equation.3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2" y="1060"/>
                          <a:ext cx="187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" name="Group 97"/>
          <p:cNvGrpSpPr/>
          <p:nvPr/>
        </p:nvGrpSpPr>
        <p:grpSpPr bwMode="auto">
          <a:xfrm>
            <a:off x="4626035" y="2372610"/>
            <a:ext cx="3673747" cy="523883"/>
            <a:chOff x="3188" y="1391"/>
            <a:chExt cx="2491" cy="362"/>
          </a:xfrm>
        </p:grpSpPr>
        <p:sp>
          <p:nvSpPr>
            <p:cNvPr id="48" name="Text Box 91"/>
            <p:cNvSpPr txBox="1">
              <a:spLocks noChangeArrowheads="1"/>
            </p:cNvSpPr>
            <p:nvPr/>
          </p:nvSpPr>
          <p:spPr bwMode="auto">
            <a:xfrm>
              <a:off x="3188" y="1457"/>
              <a:ext cx="249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刘虎的作品占小组作品总数的             </a:t>
              </a:r>
            </a:p>
          </p:txBody>
        </p:sp>
        <p:graphicFrame>
          <p:nvGraphicFramePr>
            <p:cNvPr id="49" name="Object 92"/>
            <p:cNvGraphicFramePr>
              <a:graphicFrameLocks noChangeAspect="1"/>
            </p:cNvGraphicFramePr>
            <p:nvPr/>
          </p:nvGraphicFramePr>
          <p:xfrm>
            <a:off x="5492" y="1391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0" name="公式" r:id="rId11" imgW="203200" imgH="393700" progId="Equation.3">
                    <p:embed/>
                  </p:oleObj>
                </mc:Choice>
                <mc:Fallback>
                  <p:oleObj name="公式" r:id="rId11" imgW="203200" imgH="393700" progId="Equation.3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2" y="1391"/>
                          <a:ext cx="187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Group 98"/>
          <p:cNvGrpSpPr/>
          <p:nvPr/>
        </p:nvGrpSpPr>
        <p:grpSpPr bwMode="auto">
          <a:xfrm>
            <a:off x="4626031" y="3071215"/>
            <a:ext cx="3700278" cy="523883"/>
            <a:chOff x="3301" y="1743"/>
            <a:chExt cx="2307" cy="362"/>
          </a:xfrm>
        </p:grpSpPr>
        <p:sp>
          <p:nvSpPr>
            <p:cNvPr id="51" name="Text Box 93"/>
            <p:cNvSpPr txBox="1">
              <a:spLocks noChangeArrowheads="1"/>
            </p:cNvSpPr>
            <p:nvPr/>
          </p:nvSpPr>
          <p:spPr bwMode="auto">
            <a:xfrm>
              <a:off x="3301" y="1802"/>
              <a:ext cx="229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杨华的作品占小组作品总数的             </a:t>
              </a:r>
            </a:p>
          </p:txBody>
        </p:sp>
        <p:graphicFrame>
          <p:nvGraphicFramePr>
            <p:cNvPr id="52" name="Object 94"/>
            <p:cNvGraphicFramePr>
              <a:graphicFrameLocks noChangeAspect="1"/>
            </p:cNvGraphicFramePr>
            <p:nvPr/>
          </p:nvGraphicFramePr>
          <p:xfrm>
            <a:off x="5421" y="1743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1" name="公式" r:id="rId13" imgW="203200" imgH="393700" progId="Equation.3">
                    <p:embed/>
                  </p:oleObj>
                </mc:Choice>
                <mc:Fallback>
                  <p:oleObj name="公式" r:id="rId13" imgW="203200" imgH="393700" progId="Equation.3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1" y="1743"/>
                          <a:ext cx="187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" name="Text Box 105"/>
          <p:cNvSpPr txBox="1">
            <a:spLocks noChangeArrowheads="1"/>
          </p:cNvSpPr>
          <p:nvPr/>
        </p:nvSpPr>
        <p:spPr bwMode="auto">
          <a:xfrm>
            <a:off x="2412210" y="2409825"/>
            <a:ext cx="485775" cy="92333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4" name="Text Box 106"/>
          <p:cNvSpPr txBox="1">
            <a:spLocks noChangeArrowheads="1"/>
          </p:cNvSpPr>
          <p:nvPr/>
        </p:nvSpPr>
        <p:spPr bwMode="auto">
          <a:xfrm>
            <a:off x="2951563" y="2409825"/>
            <a:ext cx="485775" cy="92333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5" name="Text Box 107"/>
          <p:cNvSpPr txBox="1">
            <a:spLocks noChangeArrowheads="1"/>
          </p:cNvSpPr>
          <p:nvPr/>
        </p:nvSpPr>
        <p:spPr bwMode="auto">
          <a:xfrm>
            <a:off x="3437339" y="2409825"/>
            <a:ext cx="486965" cy="92333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6" name="表格 55"/>
              <p:cNvGraphicFramePr>
                <a:graphicFrameLocks noGrp="1"/>
              </p:cNvGraphicFramePr>
              <p:nvPr/>
            </p:nvGraphicFramePr>
            <p:xfrm>
              <a:off x="723343" y="2718530"/>
              <a:ext cx="355159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6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8845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040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1986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5061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姓　名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王芳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李军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刘虎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杨华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6" name="表格 55"/>
              <p:cNvGraphicFramePr>
                <a:graphicFrameLocks noGrp="1"/>
              </p:cNvGraphicFramePr>
              <p:nvPr/>
            </p:nvGraphicFramePr>
            <p:xfrm>
              <a:off x="723343" y="2718530"/>
              <a:ext cx="355159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607"/>
                    <a:gridCol w="488459"/>
                    <a:gridCol w="504056"/>
                    <a:gridCol w="519860"/>
                    <a:gridCol w="550614"/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姓　名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王芳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李军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刘虎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杨华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  <a:endParaRPr lang="zh-CN" sz="1800" dirty="0"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900672" y="2329284"/>
            <a:ext cx="32933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ea typeface="楷体" panose="02010609060101010101" pitchFamily="49" charset="-122"/>
              </a:rPr>
              <a:t>第一小组剪纸情况统计表</a:t>
            </a:r>
          </a:p>
        </p:txBody>
      </p:sp>
      <p:grpSp>
        <p:nvGrpSpPr>
          <p:cNvPr id="59" name="组合 58"/>
          <p:cNvGrpSpPr/>
          <p:nvPr/>
        </p:nvGrpSpPr>
        <p:grpSpPr>
          <a:xfrm flipH="1" flipV="1">
            <a:off x="1164327" y="3569215"/>
            <a:ext cx="2861458" cy="1118204"/>
            <a:chOff x="5298143" y="3217856"/>
            <a:chExt cx="2861458" cy="1118204"/>
          </a:xfrm>
        </p:grpSpPr>
        <p:sp>
          <p:nvSpPr>
            <p:cNvPr id="60" name="云形标注 82"/>
            <p:cNvSpPr>
              <a:spLocks noChangeArrowheads="1"/>
            </p:cNvSpPr>
            <p:nvPr/>
          </p:nvSpPr>
          <p:spPr bwMode="auto">
            <a:xfrm rot="170006">
              <a:off x="5298143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1" name="矩形 4"/>
            <p:cNvSpPr>
              <a:spLocks noChangeArrowheads="1"/>
            </p:cNvSpPr>
            <p:nvPr/>
          </p:nvSpPr>
          <p:spPr bwMode="auto">
            <a:xfrm flipV="1">
              <a:off x="5347518" y="3282862"/>
              <a:ext cx="2140386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buNone/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从图中，你了解到哪些数学信息？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6" name="图片 3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7" name="QJ5.eps" descr="id:2147501671;FounderCES"/>
          <p:cNvPicPr/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491" y="1070589"/>
            <a:ext cx="3830784" cy="1249534"/>
          </a:xfrm>
          <a:prstGeom prst="rect">
            <a:avLst/>
          </a:prstGeom>
        </p:spPr>
      </p:pic>
      <p:sp>
        <p:nvSpPr>
          <p:cNvPr id="79" name="Text Box 81"/>
          <p:cNvSpPr txBox="1">
            <a:spLocks noChangeArrowheads="1"/>
          </p:cNvSpPr>
          <p:nvPr/>
        </p:nvSpPr>
        <p:spPr bwMode="auto">
          <a:xfrm>
            <a:off x="4572004" y="3731596"/>
            <a:ext cx="38950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ea typeface="楷体" panose="02010609060101010101" pitchFamily="49" charset="-122"/>
              </a:rPr>
              <a:t>王芳、李军和刘虎的作品一共占第一小组作品总数的几分之几？</a:t>
            </a:r>
          </a:p>
        </p:txBody>
      </p:sp>
      <p:grpSp>
        <p:nvGrpSpPr>
          <p:cNvPr id="81" name="Group 95"/>
          <p:cNvGrpSpPr/>
          <p:nvPr/>
        </p:nvGrpSpPr>
        <p:grpSpPr bwMode="auto">
          <a:xfrm>
            <a:off x="4626031" y="975399"/>
            <a:ext cx="3690654" cy="523882"/>
            <a:chOff x="3356" y="709"/>
            <a:chExt cx="2301" cy="362"/>
          </a:xfrm>
        </p:grpSpPr>
        <p:sp>
          <p:nvSpPr>
            <p:cNvPr id="82" name="Text Box 87"/>
            <p:cNvSpPr txBox="1">
              <a:spLocks noChangeArrowheads="1"/>
            </p:cNvSpPr>
            <p:nvPr/>
          </p:nvSpPr>
          <p:spPr bwMode="auto">
            <a:xfrm>
              <a:off x="3356" y="774"/>
              <a:ext cx="229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王芳的作品占小组作品总数的             </a:t>
              </a:r>
            </a:p>
          </p:txBody>
        </p:sp>
        <p:graphicFrame>
          <p:nvGraphicFramePr>
            <p:cNvPr id="83" name="Object 88"/>
            <p:cNvGraphicFramePr>
              <a:graphicFrameLocks noChangeAspect="1"/>
            </p:cNvGraphicFramePr>
            <p:nvPr/>
          </p:nvGraphicFramePr>
          <p:xfrm>
            <a:off x="5470" y="709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4" name="公式" r:id="rId7" imgW="203200" imgH="393700" progId="Equation.3">
                    <p:embed/>
                  </p:oleObj>
                </mc:Choice>
                <mc:Fallback>
                  <p:oleObj name="公式" r:id="rId7" imgW="203200" imgH="393700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0" y="709"/>
                          <a:ext cx="187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" name="Group 96"/>
          <p:cNvGrpSpPr/>
          <p:nvPr/>
        </p:nvGrpSpPr>
        <p:grpSpPr bwMode="auto">
          <a:xfrm>
            <a:off x="4626031" y="1674004"/>
            <a:ext cx="3690654" cy="523883"/>
            <a:chOff x="3288" y="1060"/>
            <a:chExt cx="2301" cy="362"/>
          </a:xfrm>
        </p:grpSpPr>
        <p:sp>
          <p:nvSpPr>
            <p:cNvPr id="85" name="Text Box 89"/>
            <p:cNvSpPr txBox="1">
              <a:spLocks noChangeArrowheads="1"/>
            </p:cNvSpPr>
            <p:nvPr/>
          </p:nvSpPr>
          <p:spPr bwMode="auto">
            <a:xfrm>
              <a:off x="3288" y="1117"/>
              <a:ext cx="229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李军的作品占小组作品总数的             </a:t>
              </a:r>
            </a:p>
          </p:txBody>
        </p:sp>
        <p:graphicFrame>
          <p:nvGraphicFramePr>
            <p:cNvPr id="86" name="Object 90"/>
            <p:cNvGraphicFramePr>
              <a:graphicFrameLocks noChangeAspect="1"/>
            </p:cNvGraphicFramePr>
            <p:nvPr/>
          </p:nvGraphicFramePr>
          <p:xfrm>
            <a:off x="5402" y="1060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5" name="公式" r:id="rId9" imgW="203200" imgH="393700" progId="Equation.3">
                    <p:embed/>
                  </p:oleObj>
                </mc:Choice>
                <mc:Fallback>
                  <p:oleObj name="公式" r:id="rId9" imgW="203200" imgH="393700" progId="Equation.3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2" y="1060"/>
                          <a:ext cx="187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7" name="Group 97"/>
          <p:cNvGrpSpPr/>
          <p:nvPr/>
        </p:nvGrpSpPr>
        <p:grpSpPr bwMode="auto">
          <a:xfrm>
            <a:off x="4626035" y="2372610"/>
            <a:ext cx="3673747" cy="523883"/>
            <a:chOff x="3188" y="1391"/>
            <a:chExt cx="2491" cy="362"/>
          </a:xfrm>
        </p:grpSpPr>
        <p:sp>
          <p:nvSpPr>
            <p:cNvPr id="88" name="Text Box 91"/>
            <p:cNvSpPr txBox="1">
              <a:spLocks noChangeArrowheads="1"/>
            </p:cNvSpPr>
            <p:nvPr/>
          </p:nvSpPr>
          <p:spPr bwMode="auto">
            <a:xfrm>
              <a:off x="3188" y="1457"/>
              <a:ext cx="249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刘虎的作品占小组作品总数的             </a:t>
              </a:r>
            </a:p>
          </p:txBody>
        </p:sp>
        <p:graphicFrame>
          <p:nvGraphicFramePr>
            <p:cNvPr id="89" name="Object 92"/>
            <p:cNvGraphicFramePr>
              <a:graphicFrameLocks noChangeAspect="1"/>
            </p:cNvGraphicFramePr>
            <p:nvPr/>
          </p:nvGraphicFramePr>
          <p:xfrm>
            <a:off x="5492" y="1391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6" name="公式" r:id="rId11" imgW="203200" imgH="393700" progId="Equation.3">
                    <p:embed/>
                  </p:oleObj>
                </mc:Choice>
                <mc:Fallback>
                  <p:oleObj name="公式" r:id="rId11" imgW="203200" imgH="393700" progId="Equation.3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2" y="1391"/>
                          <a:ext cx="187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0" name="Group 98"/>
          <p:cNvGrpSpPr/>
          <p:nvPr/>
        </p:nvGrpSpPr>
        <p:grpSpPr bwMode="auto">
          <a:xfrm>
            <a:off x="4626031" y="3071215"/>
            <a:ext cx="3700278" cy="523883"/>
            <a:chOff x="3301" y="1743"/>
            <a:chExt cx="2307" cy="362"/>
          </a:xfrm>
        </p:grpSpPr>
        <p:sp>
          <p:nvSpPr>
            <p:cNvPr id="91" name="Text Box 93"/>
            <p:cNvSpPr txBox="1">
              <a:spLocks noChangeArrowheads="1"/>
            </p:cNvSpPr>
            <p:nvPr/>
          </p:nvSpPr>
          <p:spPr bwMode="auto">
            <a:xfrm>
              <a:off x="3301" y="1802"/>
              <a:ext cx="229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杨华的作品占小组作品总数的             </a:t>
              </a:r>
            </a:p>
          </p:txBody>
        </p:sp>
        <p:graphicFrame>
          <p:nvGraphicFramePr>
            <p:cNvPr id="92" name="Object 94"/>
            <p:cNvGraphicFramePr>
              <a:graphicFrameLocks noChangeAspect="1"/>
            </p:cNvGraphicFramePr>
            <p:nvPr/>
          </p:nvGraphicFramePr>
          <p:xfrm>
            <a:off x="5421" y="1743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7" name="公式" r:id="rId13" imgW="203200" imgH="393700" progId="Equation.3">
                    <p:embed/>
                  </p:oleObj>
                </mc:Choice>
                <mc:Fallback>
                  <p:oleObj name="公式" r:id="rId13" imgW="203200" imgH="39370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1" y="1743"/>
                          <a:ext cx="187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" name="Text Box 105"/>
          <p:cNvSpPr txBox="1">
            <a:spLocks noChangeArrowheads="1"/>
          </p:cNvSpPr>
          <p:nvPr/>
        </p:nvSpPr>
        <p:spPr bwMode="auto">
          <a:xfrm>
            <a:off x="2412210" y="2409825"/>
            <a:ext cx="485775" cy="92333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00" name="Text Box 106"/>
          <p:cNvSpPr txBox="1">
            <a:spLocks noChangeArrowheads="1"/>
          </p:cNvSpPr>
          <p:nvPr/>
        </p:nvSpPr>
        <p:spPr bwMode="auto">
          <a:xfrm>
            <a:off x="2951563" y="2409825"/>
            <a:ext cx="485775" cy="92333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01" name="Text Box 107"/>
          <p:cNvSpPr txBox="1">
            <a:spLocks noChangeArrowheads="1"/>
          </p:cNvSpPr>
          <p:nvPr/>
        </p:nvSpPr>
        <p:spPr bwMode="auto">
          <a:xfrm>
            <a:off x="3437339" y="2409825"/>
            <a:ext cx="486965" cy="92333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/>
              <p:cNvGraphicFramePr>
                <a:graphicFrameLocks noGrp="1"/>
              </p:cNvGraphicFramePr>
              <p:nvPr/>
            </p:nvGraphicFramePr>
            <p:xfrm>
              <a:off x="723343" y="2718530"/>
              <a:ext cx="355159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6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8845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040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1986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5061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姓　名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王芳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李军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刘虎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杨华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/>
              <p:cNvGraphicFramePr>
                <a:graphicFrameLocks noGrp="1"/>
              </p:cNvGraphicFramePr>
              <p:nvPr/>
            </p:nvGraphicFramePr>
            <p:xfrm>
              <a:off x="723343" y="2718530"/>
              <a:ext cx="355159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607"/>
                    <a:gridCol w="488459"/>
                    <a:gridCol w="504056"/>
                    <a:gridCol w="519860"/>
                    <a:gridCol w="550614"/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姓　名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王芳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李军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刘虎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杨华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  <a:endParaRPr lang="zh-CN" sz="1800" dirty="0"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5" name="Text Box 16"/>
          <p:cNvSpPr txBox="1">
            <a:spLocks noChangeArrowheads="1"/>
          </p:cNvSpPr>
          <p:nvPr/>
        </p:nvSpPr>
        <p:spPr bwMode="auto">
          <a:xfrm>
            <a:off x="900672" y="2329284"/>
            <a:ext cx="32933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ea typeface="楷体" panose="02010609060101010101" pitchFamily="49" charset="-122"/>
              </a:rPr>
              <a:t>第一小组剪纸情况统计表</a:t>
            </a:r>
          </a:p>
        </p:txBody>
      </p:sp>
      <p:grpSp>
        <p:nvGrpSpPr>
          <p:cNvPr id="30" name="组合 29"/>
          <p:cNvGrpSpPr/>
          <p:nvPr/>
        </p:nvGrpSpPr>
        <p:grpSpPr>
          <a:xfrm flipH="1" flipV="1">
            <a:off x="1164258" y="3571951"/>
            <a:ext cx="2979202" cy="1131541"/>
            <a:chOff x="5180468" y="3201784"/>
            <a:chExt cx="2979202" cy="1131541"/>
          </a:xfrm>
        </p:grpSpPr>
        <p:sp>
          <p:nvSpPr>
            <p:cNvPr id="31" name="云形标注 82"/>
            <p:cNvSpPr>
              <a:spLocks noChangeArrowheads="1"/>
            </p:cNvSpPr>
            <p:nvPr/>
          </p:nvSpPr>
          <p:spPr bwMode="auto">
            <a:xfrm rot="170006">
              <a:off x="5187551" y="3215121"/>
              <a:ext cx="2972119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2" name="矩形 4"/>
            <p:cNvSpPr>
              <a:spLocks noChangeArrowheads="1"/>
            </p:cNvSpPr>
            <p:nvPr/>
          </p:nvSpPr>
          <p:spPr bwMode="auto">
            <a:xfrm flipV="1">
              <a:off x="5180468" y="3201784"/>
              <a:ext cx="2140386" cy="92333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None/>
              </a:pPr>
              <a:r>
                <a:rPr lang="zh-CN" altLang="en-US" sz="2000" b="1" dirty="0">
                  <a:ea typeface="楷体" panose="02010609060101010101" pitchFamily="49" charset="-122"/>
                </a:rPr>
                <a:t>根据这些信息，你能提出什么问题？</a:t>
              </a:r>
              <a:endParaRPr lang="zh-CN" altLang="en-US" sz="1600" b="1" dirty="0"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6" name="图片 3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7" name="QJ5.eps" descr="id:2147501671;FounderCES"/>
          <p:cNvPicPr/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491" y="1070589"/>
            <a:ext cx="3830784" cy="1249534"/>
          </a:xfrm>
          <a:prstGeom prst="rect">
            <a:avLst/>
          </a:prstGeom>
        </p:spPr>
      </p:pic>
      <p:grpSp>
        <p:nvGrpSpPr>
          <p:cNvPr id="93" name="Group 99"/>
          <p:cNvGrpSpPr/>
          <p:nvPr/>
        </p:nvGrpSpPr>
        <p:grpSpPr bwMode="auto">
          <a:xfrm>
            <a:off x="4731532" y="1328491"/>
            <a:ext cx="3619163" cy="523883"/>
            <a:chOff x="3288" y="782"/>
            <a:chExt cx="2290" cy="362"/>
          </a:xfrm>
        </p:grpSpPr>
        <p:sp>
          <p:nvSpPr>
            <p:cNvPr id="94" name="Text Box 100"/>
            <p:cNvSpPr txBox="1">
              <a:spLocks noChangeArrowheads="1"/>
            </p:cNvSpPr>
            <p:nvPr/>
          </p:nvSpPr>
          <p:spPr bwMode="auto">
            <a:xfrm>
              <a:off x="3288" y="799"/>
              <a:ext cx="229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花鸟类作品占小组作品总数的             </a:t>
              </a:r>
            </a:p>
          </p:txBody>
        </p:sp>
        <p:graphicFrame>
          <p:nvGraphicFramePr>
            <p:cNvPr id="95" name="Object 101"/>
            <p:cNvGraphicFramePr>
              <a:graphicFrameLocks noChangeAspect="1"/>
            </p:cNvGraphicFramePr>
            <p:nvPr/>
          </p:nvGraphicFramePr>
          <p:xfrm>
            <a:off x="5431" y="782"/>
            <a:ext cx="129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8" name="公式" r:id="rId7" imgW="139700" imgH="393700" progId="Equation.3">
                    <p:embed/>
                  </p:oleObj>
                </mc:Choice>
                <mc:Fallback>
                  <p:oleObj name="公式" r:id="rId7" imgW="139700" imgH="393700" progId="Equation.3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1" y="782"/>
                          <a:ext cx="129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6" name="Group 102"/>
          <p:cNvGrpSpPr/>
          <p:nvPr/>
        </p:nvGrpSpPr>
        <p:grpSpPr bwMode="auto">
          <a:xfrm>
            <a:off x="4731532" y="2191267"/>
            <a:ext cx="3625485" cy="523883"/>
            <a:chOff x="3288" y="780"/>
            <a:chExt cx="2294" cy="362"/>
          </a:xfrm>
        </p:grpSpPr>
        <p:sp>
          <p:nvSpPr>
            <p:cNvPr id="97" name="Text Box 103"/>
            <p:cNvSpPr txBox="1">
              <a:spLocks noChangeArrowheads="1"/>
            </p:cNvSpPr>
            <p:nvPr/>
          </p:nvSpPr>
          <p:spPr bwMode="auto">
            <a:xfrm>
              <a:off x="3288" y="799"/>
              <a:ext cx="229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人物类作品占小组作品总数的             </a:t>
              </a:r>
            </a:p>
          </p:txBody>
        </p:sp>
        <p:graphicFrame>
          <p:nvGraphicFramePr>
            <p:cNvPr id="98" name="Object 104"/>
            <p:cNvGraphicFramePr>
              <a:graphicFrameLocks noChangeAspect="1"/>
            </p:cNvGraphicFramePr>
            <p:nvPr/>
          </p:nvGraphicFramePr>
          <p:xfrm>
            <a:off x="5453" y="780"/>
            <a:ext cx="129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9" name="公式" r:id="rId9" imgW="139700" imgH="393700" progId="Equation.3">
                    <p:embed/>
                  </p:oleObj>
                </mc:Choice>
                <mc:Fallback>
                  <p:oleObj name="公式" r:id="rId9" imgW="139700" imgH="39370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3" y="780"/>
                          <a:ext cx="129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956387" y="2700300"/>
              <a:ext cx="323354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956387" y="2700300"/>
              <a:ext cx="323354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/>
                    <a:gridCol w="554322"/>
                    <a:gridCol w="554322"/>
                    <a:gridCol w="554322"/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  <a:endParaRPr lang="zh-CN" sz="1800" dirty="0"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矩形 4"/>
          <p:cNvSpPr/>
          <p:nvPr/>
        </p:nvSpPr>
        <p:spPr>
          <a:xfrm>
            <a:off x="1290859" y="2343934"/>
            <a:ext cx="2723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1" dirty="0">
                <a:latin typeface="Arial" panose="020B0604020202020204" pitchFamily="34" charset="0"/>
                <a:ea typeface="楷体" panose="02010609060101010101" pitchFamily="49" charset="-122"/>
              </a:rPr>
              <a:t>第二小组剪纸情况统计表</a:t>
            </a:r>
            <a:endParaRPr lang="zh-CN" altLang="en-US" b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 flipH="1" flipV="1">
            <a:off x="1164327" y="3569215"/>
            <a:ext cx="2861458" cy="1118204"/>
            <a:chOff x="5298143" y="3217856"/>
            <a:chExt cx="2861458" cy="1118204"/>
          </a:xfrm>
        </p:grpSpPr>
        <p:sp>
          <p:nvSpPr>
            <p:cNvPr id="41" name="云形标注 82"/>
            <p:cNvSpPr>
              <a:spLocks noChangeArrowheads="1"/>
            </p:cNvSpPr>
            <p:nvPr/>
          </p:nvSpPr>
          <p:spPr bwMode="auto">
            <a:xfrm rot="170006">
              <a:off x="5298143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2" name="矩形 4"/>
            <p:cNvSpPr>
              <a:spLocks noChangeArrowheads="1"/>
            </p:cNvSpPr>
            <p:nvPr/>
          </p:nvSpPr>
          <p:spPr bwMode="auto">
            <a:xfrm flipV="1">
              <a:off x="5347518" y="3282862"/>
              <a:ext cx="2140386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buNone/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从图中，你了解到哪些数学信息？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6" name="图片 3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7" name="QJ5.eps" descr="id:2147501671;FounderCES"/>
          <p:cNvPicPr/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491" y="1070589"/>
            <a:ext cx="3830784" cy="1249534"/>
          </a:xfrm>
          <a:prstGeom prst="rect">
            <a:avLst/>
          </a:prstGeom>
        </p:spPr>
      </p:pic>
      <p:sp>
        <p:nvSpPr>
          <p:cNvPr id="80" name="Text Box 82"/>
          <p:cNvSpPr txBox="1">
            <a:spLocks noChangeArrowheads="1"/>
          </p:cNvSpPr>
          <p:nvPr/>
        </p:nvSpPr>
        <p:spPr bwMode="auto">
          <a:xfrm>
            <a:off x="4731528" y="3275816"/>
            <a:ext cx="361180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ea typeface="楷体" panose="02010609060101010101" pitchFamily="49" charset="-122"/>
              </a:rPr>
              <a:t>第二小组作品中，其他类作品占总数的几分之几？</a:t>
            </a:r>
          </a:p>
        </p:txBody>
      </p:sp>
      <p:grpSp>
        <p:nvGrpSpPr>
          <p:cNvPr id="93" name="Group 99"/>
          <p:cNvGrpSpPr/>
          <p:nvPr/>
        </p:nvGrpSpPr>
        <p:grpSpPr bwMode="auto">
          <a:xfrm>
            <a:off x="4731532" y="1328491"/>
            <a:ext cx="3619163" cy="523883"/>
            <a:chOff x="3288" y="782"/>
            <a:chExt cx="2290" cy="362"/>
          </a:xfrm>
        </p:grpSpPr>
        <p:sp>
          <p:nvSpPr>
            <p:cNvPr id="94" name="Text Box 100"/>
            <p:cNvSpPr txBox="1">
              <a:spLocks noChangeArrowheads="1"/>
            </p:cNvSpPr>
            <p:nvPr/>
          </p:nvSpPr>
          <p:spPr bwMode="auto">
            <a:xfrm>
              <a:off x="3288" y="799"/>
              <a:ext cx="229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花鸟类作品占小组作品总数的             </a:t>
              </a:r>
            </a:p>
          </p:txBody>
        </p:sp>
        <p:graphicFrame>
          <p:nvGraphicFramePr>
            <p:cNvPr id="95" name="Object 101"/>
            <p:cNvGraphicFramePr>
              <a:graphicFrameLocks noChangeAspect="1"/>
            </p:cNvGraphicFramePr>
            <p:nvPr/>
          </p:nvGraphicFramePr>
          <p:xfrm>
            <a:off x="5431" y="782"/>
            <a:ext cx="129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4" name="公式" r:id="rId7" imgW="139700" imgH="393700" progId="Equation.3">
                    <p:embed/>
                  </p:oleObj>
                </mc:Choice>
                <mc:Fallback>
                  <p:oleObj name="公式" r:id="rId7" imgW="139700" imgH="39370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1" y="782"/>
                          <a:ext cx="129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6" name="Group 102"/>
          <p:cNvGrpSpPr/>
          <p:nvPr/>
        </p:nvGrpSpPr>
        <p:grpSpPr bwMode="auto">
          <a:xfrm>
            <a:off x="4731532" y="2191267"/>
            <a:ext cx="3625485" cy="523883"/>
            <a:chOff x="3288" y="780"/>
            <a:chExt cx="2294" cy="362"/>
          </a:xfrm>
        </p:grpSpPr>
        <p:sp>
          <p:nvSpPr>
            <p:cNvPr id="97" name="Text Box 103"/>
            <p:cNvSpPr txBox="1">
              <a:spLocks noChangeArrowheads="1"/>
            </p:cNvSpPr>
            <p:nvPr/>
          </p:nvSpPr>
          <p:spPr bwMode="auto">
            <a:xfrm>
              <a:off x="3288" y="799"/>
              <a:ext cx="229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人物类作品占小组作品总数的             </a:t>
              </a:r>
            </a:p>
          </p:txBody>
        </p:sp>
        <p:graphicFrame>
          <p:nvGraphicFramePr>
            <p:cNvPr id="98" name="Object 104"/>
            <p:cNvGraphicFramePr>
              <a:graphicFrameLocks noChangeAspect="1"/>
            </p:cNvGraphicFramePr>
            <p:nvPr/>
          </p:nvGraphicFramePr>
          <p:xfrm>
            <a:off x="5453" y="780"/>
            <a:ext cx="129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5" name="公式" r:id="rId9" imgW="139700" imgH="393700" progId="Equation.3">
                    <p:embed/>
                  </p:oleObj>
                </mc:Choice>
                <mc:Fallback>
                  <p:oleObj name="公式" r:id="rId9" imgW="139700" imgH="39370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3" y="780"/>
                          <a:ext cx="129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956387" y="2700300"/>
              <a:ext cx="323354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956387" y="2700300"/>
              <a:ext cx="323354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/>
                    <a:gridCol w="554322"/>
                    <a:gridCol w="554322"/>
                    <a:gridCol w="554322"/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  <a:endParaRPr lang="zh-CN" sz="1800" dirty="0"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1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矩形 4"/>
          <p:cNvSpPr/>
          <p:nvPr/>
        </p:nvSpPr>
        <p:spPr>
          <a:xfrm>
            <a:off x="1290859" y="2343934"/>
            <a:ext cx="2723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1" dirty="0">
                <a:latin typeface="Arial" panose="020B0604020202020204" pitchFamily="34" charset="0"/>
                <a:ea typeface="楷体" panose="02010609060101010101" pitchFamily="49" charset="-122"/>
              </a:rPr>
              <a:t>第二小组剪纸情况统计表</a:t>
            </a:r>
            <a:endParaRPr lang="zh-CN" altLang="en-US" b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 flipH="1" flipV="1">
            <a:off x="1164258" y="3571951"/>
            <a:ext cx="2979202" cy="1131541"/>
            <a:chOff x="5180468" y="3201784"/>
            <a:chExt cx="2979202" cy="1131541"/>
          </a:xfrm>
        </p:grpSpPr>
        <p:sp>
          <p:nvSpPr>
            <p:cNvPr id="22" name="云形标注 82"/>
            <p:cNvSpPr>
              <a:spLocks noChangeArrowheads="1"/>
            </p:cNvSpPr>
            <p:nvPr/>
          </p:nvSpPr>
          <p:spPr bwMode="auto">
            <a:xfrm rot="170006">
              <a:off x="5187551" y="3215121"/>
              <a:ext cx="2972119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矩形 4"/>
            <p:cNvSpPr>
              <a:spLocks noChangeArrowheads="1"/>
            </p:cNvSpPr>
            <p:nvPr/>
          </p:nvSpPr>
          <p:spPr bwMode="auto">
            <a:xfrm flipV="1">
              <a:off x="5180468" y="3201784"/>
              <a:ext cx="2140386" cy="92333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None/>
              </a:pPr>
              <a:r>
                <a:rPr lang="zh-CN" altLang="en-US" sz="2000" b="1" dirty="0">
                  <a:ea typeface="楷体" panose="02010609060101010101" pitchFamily="49" charset="-122"/>
                </a:rPr>
                <a:t>根据这些信息，你能提出什么问题？</a:t>
              </a:r>
              <a:endParaRPr lang="zh-CN" altLang="en-US" sz="1600" b="1" dirty="0"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57" name="Text Box 94"/>
          <p:cNvSpPr txBox="1">
            <a:spLocks noChangeArrowheads="1"/>
          </p:cNvSpPr>
          <p:nvPr/>
        </p:nvSpPr>
        <p:spPr bwMode="auto">
          <a:xfrm>
            <a:off x="1007333" y="2393958"/>
            <a:ext cx="77220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70C0"/>
                </a:solidFill>
                <a:ea typeface="楷体" panose="02010609060101010101" pitchFamily="49" charset="-122"/>
              </a:rPr>
              <a:t>先算王芳和李军的作品一共占第一小组作品总数的几分之几？</a:t>
            </a:r>
          </a:p>
        </p:txBody>
      </p:sp>
      <p:sp>
        <p:nvSpPr>
          <p:cNvPr id="72" name="Text Box 105"/>
          <p:cNvSpPr txBox="1">
            <a:spLocks noChangeArrowheads="1"/>
          </p:cNvSpPr>
          <p:nvPr/>
        </p:nvSpPr>
        <p:spPr bwMode="auto">
          <a:xfrm>
            <a:off x="1008937" y="3515213"/>
            <a:ext cx="8636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70C0"/>
                </a:solidFill>
                <a:ea typeface="楷体" panose="02010609060101010101" pitchFamily="49" charset="-122"/>
              </a:rPr>
              <a:t>再算王芳、李军和刘虎的作品一共占第一小组作品总数的几分之几？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899592" y="1068349"/>
            <a:ext cx="3908980" cy="923330"/>
            <a:chOff x="375513" y="1065222"/>
            <a:chExt cx="3908980" cy="923329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09766" y="1065222"/>
              <a:ext cx="3674727" cy="923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1" dirty="0">
                  <a:ea typeface="楷体" panose="02010609060101010101" pitchFamily="49" charset="-122"/>
                </a:rPr>
                <a:t>王芳、李军和刘虎的作品一共占第</a:t>
              </a:r>
              <a:endParaRPr lang="en-US" altLang="zh-CN" b="1" dirty="0">
                <a:ea typeface="楷体" panose="02010609060101010101" pitchFamily="49" charset="-122"/>
              </a:endParaRPr>
            </a:p>
            <a:p>
              <a:pPr algn="l" eaLnBrk="1" hangingPunct="1">
                <a:lnSpc>
                  <a:spcPct val="150000"/>
                </a:lnSpc>
              </a:pPr>
              <a:r>
                <a:rPr lang="zh-CN" altLang="en-US" b="1" dirty="0">
                  <a:ea typeface="楷体" panose="02010609060101010101" pitchFamily="49" charset="-122"/>
                </a:rPr>
                <a:t>一小组作品总数的几分之几？</a:t>
              </a:r>
            </a:p>
          </p:txBody>
        </p:sp>
        <p:sp>
          <p:nvSpPr>
            <p:cNvPr id="3" name="椭圆 2"/>
            <p:cNvSpPr/>
            <p:nvPr/>
          </p:nvSpPr>
          <p:spPr>
            <a:xfrm>
              <a:off x="375513" y="1268624"/>
              <a:ext cx="215482" cy="2154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7" name="表格 86"/>
              <p:cNvGraphicFramePr>
                <a:graphicFrameLocks noGrp="1"/>
              </p:cNvGraphicFramePr>
              <p:nvPr/>
            </p:nvGraphicFramePr>
            <p:xfrm>
              <a:off x="5053050" y="1318910"/>
              <a:ext cx="355159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6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8845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040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1986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5061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姓　名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王芳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李军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刘虎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杨华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7" name="表格 86"/>
              <p:cNvGraphicFramePr>
                <a:graphicFrameLocks noGrp="1"/>
              </p:cNvGraphicFramePr>
              <p:nvPr/>
            </p:nvGraphicFramePr>
            <p:xfrm>
              <a:off x="5053050" y="1318910"/>
              <a:ext cx="355159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607"/>
                    <a:gridCol w="488459"/>
                    <a:gridCol w="504056"/>
                    <a:gridCol w="519860"/>
                    <a:gridCol w="550614"/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姓　名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王芳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李军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刘虎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杨华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  <a:endParaRPr lang="zh-CN" sz="1800" dirty="0"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5436099" y="902419"/>
            <a:ext cx="32933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ea typeface="楷体" panose="02010609060101010101" pitchFamily="49" charset="-122"/>
              </a:rPr>
              <a:t>第一小组剪纸情况统计表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3772895" y="2804102"/>
                <a:ext cx="1296124" cy="590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0" i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0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895" y="2804102"/>
                <a:ext cx="1296124" cy="590611"/>
              </a:xfrm>
              <a:prstGeom prst="rect">
                <a:avLst/>
              </a:prstGeom>
              <a:blipFill rotWithShape="1">
                <a:blip r:embed="rId6"/>
                <a:stretch>
                  <a:fillRect l="-28" t="-98" r="-1876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3772895" y="3925358"/>
                <a:ext cx="1296124" cy="590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0" i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0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895" y="3925358"/>
                <a:ext cx="1296124" cy="590611"/>
              </a:xfrm>
              <a:prstGeom prst="rect">
                <a:avLst/>
              </a:prstGeom>
              <a:blipFill rotWithShape="1">
                <a:blip r:embed="rId7"/>
                <a:stretch>
                  <a:fillRect l="-28" t="-72" r="-1876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2" grpId="0"/>
      <p:bldP spid="88" grpId="0"/>
      <p:bldP spid="2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99595" y="1068349"/>
            <a:ext cx="4374579" cy="1015663"/>
            <a:chOff x="375513" y="1065222"/>
            <a:chExt cx="3908980" cy="1015663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09766" y="1065222"/>
              <a:ext cx="367472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sz="2000" b="1" dirty="0">
                  <a:ea typeface="楷体" panose="02010609060101010101" pitchFamily="49" charset="-122"/>
                </a:rPr>
                <a:t>王芳、李军和刘虎的作品一共占第</a:t>
              </a:r>
              <a:endParaRPr lang="en-US" altLang="zh-CN" sz="2000" b="1" dirty="0">
                <a:ea typeface="楷体" panose="02010609060101010101" pitchFamily="49" charset="-122"/>
              </a:endParaRPr>
            </a:p>
            <a:p>
              <a:pPr algn="l" eaLnBrk="1" hangingPunct="1">
                <a:lnSpc>
                  <a:spcPct val="150000"/>
                </a:lnSpc>
              </a:pPr>
              <a:r>
                <a:rPr lang="zh-CN" altLang="en-US" sz="2000" b="1" dirty="0">
                  <a:ea typeface="楷体" panose="02010609060101010101" pitchFamily="49" charset="-122"/>
                </a:rPr>
                <a:t>一小组作品总数的几分之几？</a:t>
              </a:r>
            </a:p>
          </p:txBody>
        </p:sp>
        <p:sp>
          <p:nvSpPr>
            <p:cNvPr id="3" name="椭圆 2"/>
            <p:cNvSpPr/>
            <p:nvPr/>
          </p:nvSpPr>
          <p:spPr>
            <a:xfrm>
              <a:off x="375513" y="1268624"/>
              <a:ext cx="215482" cy="2154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7" name="表格 86"/>
              <p:cNvGraphicFramePr>
                <a:graphicFrameLocks noGrp="1"/>
              </p:cNvGraphicFramePr>
              <p:nvPr/>
            </p:nvGraphicFramePr>
            <p:xfrm>
              <a:off x="5053050" y="1318910"/>
              <a:ext cx="355159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6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8845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040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1986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5061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姓　名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王芳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李军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刘虎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杨华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7" name="表格 86"/>
              <p:cNvGraphicFramePr>
                <a:graphicFrameLocks noGrp="1"/>
              </p:cNvGraphicFramePr>
              <p:nvPr/>
            </p:nvGraphicFramePr>
            <p:xfrm>
              <a:off x="5053050" y="1318910"/>
              <a:ext cx="355159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607"/>
                    <a:gridCol w="488459"/>
                    <a:gridCol w="504056"/>
                    <a:gridCol w="519860"/>
                    <a:gridCol w="550614"/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姓　名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王芳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李军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刘虎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杨华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  <a:endParaRPr lang="zh-CN" sz="1800" dirty="0"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6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5436099" y="902419"/>
            <a:ext cx="32933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ea typeface="楷体" panose="02010609060101010101" pitchFamily="49" charset="-122"/>
              </a:rPr>
              <a:t>第一小组剪纸情况统计表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38647" y="1981140"/>
                <a:ext cx="1492716" cy="593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266700"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647" y="1981140"/>
                <a:ext cx="1492716" cy="593624"/>
              </a:xfrm>
              <a:prstGeom prst="rect">
                <a:avLst/>
              </a:prstGeom>
              <a:blipFill rotWithShape="1">
                <a:blip r:embed="rId7"/>
                <a:stretch>
                  <a:fillRect l="-6" t="-97" r="-1239" b="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241"/>
          <p:cNvGrpSpPr/>
          <p:nvPr/>
        </p:nvGrpSpPr>
        <p:grpSpPr bwMode="auto">
          <a:xfrm>
            <a:off x="2292474" y="4332614"/>
            <a:ext cx="5148824" cy="434578"/>
            <a:chOff x="1156" y="3748"/>
            <a:chExt cx="3765" cy="365"/>
          </a:xfrm>
        </p:grpSpPr>
        <p:sp>
          <p:nvSpPr>
            <p:cNvPr id="18" name="AutoShape 240"/>
            <p:cNvSpPr>
              <a:spLocks noChangeArrowheads="1"/>
            </p:cNvSpPr>
            <p:nvPr/>
          </p:nvSpPr>
          <p:spPr bwMode="auto">
            <a:xfrm>
              <a:off x="1156" y="3748"/>
              <a:ext cx="3493" cy="362"/>
            </a:xfrm>
            <a:prstGeom prst="flowChartAlternateProcess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400" b="1">
                <a:ea typeface="楷体" panose="02010609060101010101" pitchFamily="49" charset="-122"/>
              </a:endParaRPr>
            </a:p>
          </p:txBody>
        </p:sp>
        <p:sp>
          <p:nvSpPr>
            <p:cNvPr id="19" name="Text Box 106"/>
            <p:cNvSpPr txBox="1">
              <a:spLocks noChangeArrowheads="1"/>
            </p:cNvSpPr>
            <p:nvPr/>
          </p:nvSpPr>
          <p:spPr bwMode="auto">
            <a:xfrm>
              <a:off x="1202" y="3777"/>
              <a:ext cx="371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同分母分数连加，分母不变，分子相加。</a:t>
              </a:r>
            </a:p>
          </p:txBody>
        </p:sp>
      </p:grpSp>
      <p:sp>
        <p:nvSpPr>
          <p:cNvPr id="25" name="Text Box 123"/>
          <p:cNvSpPr txBox="1">
            <a:spLocks noChangeArrowheads="1"/>
          </p:cNvSpPr>
          <p:nvPr/>
        </p:nvSpPr>
        <p:spPr bwMode="auto">
          <a:xfrm>
            <a:off x="1083078" y="2781169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ea typeface="楷体" panose="02010609060101010101" pitchFamily="49" charset="-122"/>
              </a:rPr>
              <a:t>＝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393341" y="2589267"/>
            <a:ext cx="1280525" cy="765645"/>
            <a:chOff x="2078647" y="2787774"/>
            <a:chExt cx="917972" cy="765644"/>
          </a:xfrm>
        </p:grpSpPr>
        <p:grpSp>
          <p:nvGrpSpPr>
            <p:cNvPr id="26" name="Group 144"/>
            <p:cNvGrpSpPr/>
            <p:nvPr/>
          </p:nvGrpSpPr>
          <p:grpSpPr bwMode="auto">
            <a:xfrm>
              <a:off x="2106814" y="3153369"/>
              <a:ext cx="754356" cy="400049"/>
              <a:chOff x="612" y="2709"/>
              <a:chExt cx="726" cy="336"/>
            </a:xfrm>
          </p:grpSpPr>
          <p:sp>
            <p:nvSpPr>
              <p:cNvPr id="27" name="Line 124"/>
              <p:cNvSpPr>
                <a:spLocks noChangeShapeType="1"/>
              </p:cNvSpPr>
              <p:nvPr/>
            </p:nvSpPr>
            <p:spPr bwMode="auto">
              <a:xfrm>
                <a:off x="612" y="2709"/>
                <a:ext cx="7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 Box 125"/>
              <p:cNvSpPr txBox="1">
                <a:spLocks noChangeArrowheads="1"/>
              </p:cNvSpPr>
              <p:nvPr/>
            </p:nvSpPr>
            <p:spPr bwMode="auto">
              <a:xfrm>
                <a:off x="748" y="2709"/>
                <a:ext cx="409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15</a:t>
                </a:r>
              </a:p>
            </p:txBody>
          </p:sp>
        </p:grpSp>
        <p:sp>
          <p:nvSpPr>
            <p:cNvPr id="30" name="Text Box 126"/>
            <p:cNvSpPr txBox="1">
              <a:spLocks noChangeArrowheads="1"/>
            </p:cNvSpPr>
            <p:nvPr/>
          </p:nvSpPr>
          <p:spPr bwMode="auto">
            <a:xfrm>
              <a:off x="2078647" y="2787774"/>
              <a:ext cx="917972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＋</a:t>
              </a: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＋</a:t>
              </a: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100"/>
              <p:cNvSpPr txBox="1">
                <a:spLocks noChangeArrowheads="1"/>
              </p:cNvSpPr>
              <p:nvPr/>
            </p:nvSpPr>
            <p:spPr bwMode="auto">
              <a:xfrm>
                <a:off x="777059" y="3852181"/>
                <a:ext cx="7580147" cy="592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000" b="1" dirty="0">
                    <a:ea typeface="楷体" panose="02010609060101010101" pitchFamily="49" charset="-122"/>
                  </a:rPr>
                  <a:t>答：王芳、李军和刘虎的作品一共占第一小组作品总数的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zh-CN" altLang="en-US" sz="2000" b="1" dirty="0">
                    <a:ea typeface="楷体" panose="02010609060101010101" pitchFamily="49" charset="-122"/>
                  </a:rPr>
                  <a:t>。</a:t>
                </a:r>
              </a:p>
            </p:txBody>
          </p:sp>
        </mc:Choice>
        <mc:Fallback xmlns="">
          <p:sp>
            <p:nvSpPr>
              <p:cNvPr id="37" name="Text 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7059" y="3852181"/>
                <a:ext cx="7580147" cy="592663"/>
              </a:xfrm>
              <a:prstGeom prst="rect">
                <a:avLst/>
              </a:prstGeom>
              <a:blipFill rotWithShape="1">
                <a:blip r:embed="rId8"/>
                <a:stretch>
                  <a:fillRect l="-6" t="-46" r="8" b="8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191"/>
          <p:cNvGrpSpPr/>
          <p:nvPr/>
        </p:nvGrpSpPr>
        <p:grpSpPr bwMode="auto">
          <a:xfrm>
            <a:off x="3930145" y="2411916"/>
            <a:ext cx="4050506" cy="404813"/>
            <a:chOff x="2154" y="1979"/>
            <a:chExt cx="3402" cy="340"/>
          </a:xfrm>
        </p:grpSpPr>
        <p:sp>
          <p:nvSpPr>
            <p:cNvPr id="43" name="Rectangle 174"/>
            <p:cNvSpPr>
              <a:spLocks noChangeArrowheads="1"/>
            </p:cNvSpPr>
            <p:nvPr/>
          </p:nvSpPr>
          <p:spPr bwMode="auto">
            <a:xfrm>
              <a:off x="2381" y="1979"/>
              <a:ext cx="227" cy="3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44" name="Rectangle 175"/>
            <p:cNvSpPr>
              <a:spLocks noChangeArrowheads="1"/>
            </p:cNvSpPr>
            <p:nvPr/>
          </p:nvSpPr>
          <p:spPr bwMode="auto">
            <a:xfrm>
              <a:off x="2608" y="1979"/>
              <a:ext cx="227" cy="3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45" name="Rectangle 176"/>
            <p:cNvSpPr>
              <a:spLocks noChangeArrowheads="1"/>
            </p:cNvSpPr>
            <p:nvPr/>
          </p:nvSpPr>
          <p:spPr bwMode="auto">
            <a:xfrm>
              <a:off x="2835" y="1979"/>
              <a:ext cx="227" cy="3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46" name="Rectangle 177"/>
            <p:cNvSpPr>
              <a:spLocks noChangeArrowheads="1"/>
            </p:cNvSpPr>
            <p:nvPr/>
          </p:nvSpPr>
          <p:spPr bwMode="auto">
            <a:xfrm>
              <a:off x="3061" y="1979"/>
              <a:ext cx="227" cy="3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47" name="Rectangle 178"/>
            <p:cNvSpPr>
              <a:spLocks noChangeArrowheads="1"/>
            </p:cNvSpPr>
            <p:nvPr/>
          </p:nvSpPr>
          <p:spPr bwMode="auto">
            <a:xfrm>
              <a:off x="3288" y="1979"/>
              <a:ext cx="227" cy="3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48" name="Rectangle 179"/>
            <p:cNvSpPr>
              <a:spLocks noChangeArrowheads="1"/>
            </p:cNvSpPr>
            <p:nvPr/>
          </p:nvSpPr>
          <p:spPr bwMode="auto">
            <a:xfrm>
              <a:off x="3515" y="1979"/>
              <a:ext cx="227" cy="3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49" name="Rectangle 180"/>
            <p:cNvSpPr>
              <a:spLocks noChangeArrowheads="1"/>
            </p:cNvSpPr>
            <p:nvPr/>
          </p:nvSpPr>
          <p:spPr bwMode="auto">
            <a:xfrm>
              <a:off x="3742" y="1979"/>
              <a:ext cx="227" cy="3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0" name="Rectangle 181"/>
            <p:cNvSpPr>
              <a:spLocks noChangeArrowheads="1"/>
            </p:cNvSpPr>
            <p:nvPr/>
          </p:nvSpPr>
          <p:spPr bwMode="auto">
            <a:xfrm>
              <a:off x="3969" y="1979"/>
              <a:ext cx="227" cy="3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1" name="Rectangle 182"/>
            <p:cNvSpPr>
              <a:spLocks noChangeArrowheads="1"/>
            </p:cNvSpPr>
            <p:nvPr/>
          </p:nvSpPr>
          <p:spPr bwMode="auto">
            <a:xfrm>
              <a:off x="4195" y="1979"/>
              <a:ext cx="227" cy="3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2" name="Rectangle 183"/>
            <p:cNvSpPr>
              <a:spLocks noChangeArrowheads="1"/>
            </p:cNvSpPr>
            <p:nvPr/>
          </p:nvSpPr>
          <p:spPr bwMode="auto">
            <a:xfrm>
              <a:off x="4422" y="1979"/>
              <a:ext cx="227" cy="3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3" name="Rectangle 184"/>
            <p:cNvSpPr>
              <a:spLocks noChangeArrowheads="1"/>
            </p:cNvSpPr>
            <p:nvPr/>
          </p:nvSpPr>
          <p:spPr bwMode="auto">
            <a:xfrm>
              <a:off x="4649" y="1979"/>
              <a:ext cx="227" cy="34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4" name="Rectangle 185"/>
            <p:cNvSpPr>
              <a:spLocks noChangeArrowheads="1"/>
            </p:cNvSpPr>
            <p:nvPr/>
          </p:nvSpPr>
          <p:spPr bwMode="auto">
            <a:xfrm>
              <a:off x="4876" y="1979"/>
              <a:ext cx="227" cy="34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5" name="Rectangle 186"/>
            <p:cNvSpPr>
              <a:spLocks noChangeArrowheads="1"/>
            </p:cNvSpPr>
            <p:nvPr/>
          </p:nvSpPr>
          <p:spPr bwMode="auto">
            <a:xfrm>
              <a:off x="5103" y="1979"/>
              <a:ext cx="227" cy="34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6" name="Rectangle 187"/>
            <p:cNvSpPr>
              <a:spLocks noChangeArrowheads="1"/>
            </p:cNvSpPr>
            <p:nvPr/>
          </p:nvSpPr>
          <p:spPr bwMode="auto">
            <a:xfrm>
              <a:off x="5329" y="1979"/>
              <a:ext cx="227" cy="34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8" name="Rectangle 188"/>
            <p:cNvSpPr>
              <a:spLocks noChangeArrowheads="1"/>
            </p:cNvSpPr>
            <p:nvPr/>
          </p:nvSpPr>
          <p:spPr bwMode="auto">
            <a:xfrm>
              <a:off x="2154" y="1979"/>
              <a:ext cx="227" cy="3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sp>
        <p:nvSpPr>
          <p:cNvPr id="59" name="Rectangle 190"/>
          <p:cNvSpPr>
            <a:spLocks noChangeArrowheads="1"/>
          </p:cNvSpPr>
          <p:nvPr/>
        </p:nvSpPr>
        <p:spPr bwMode="auto">
          <a:xfrm>
            <a:off x="3930144" y="2411916"/>
            <a:ext cx="4049316" cy="40481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0" name="Rectangle 192"/>
          <p:cNvSpPr>
            <a:spLocks noChangeArrowheads="1"/>
          </p:cNvSpPr>
          <p:nvPr/>
        </p:nvSpPr>
        <p:spPr bwMode="auto">
          <a:xfrm>
            <a:off x="3930145" y="2411916"/>
            <a:ext cx="270272" cy="404813"/>
          </a:xfrm>
          <a:prstGeom prst="rect">
            <a:avLst/>
          </a:prstGeom>
          <a:solidFill>
            <a:srgbClr val="CCECFF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graphicFrame>
        <p:nvGraphicFramePr>
          <p:cNvPr id="61" name="Object 193"/>
          <p:cNvGraphicFramePr>
            <a:graphicFrameLocks noChangeAspect="1"/>
          </p:cNvGraphicFramePr>
          <p:nvPr/>
        </p:nvGraphicFramePr>
        <p:xfrm>
          <a:off x="3984917" y="2411915"/>
          <a:ext cx="195263" cy="377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公式" r:id="rId9" imgW="203200" imgH="393700" progId="Equation.3">
                  <p:embed/>
                </p:oleObj>
              </mc:Choice>
              <mc:Fallback>
                <p:oleObj name="公式" r:id="rId9" imgW="203200" imgH="3937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917" y="2411915"/>
                        <a:ext cx="195263" cy="377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oup 196"/>
          <p:cNvGrpSpPr/>
          <p:nvPr/>
        </p:nvGrpSpPr>
        <p:grpSpPr bwMode="auto">
          <a:xfrm>
            <a:off x="4200417" y="2411916"/>
            <a:ext cx="540544" cy="404813"/>
            <a:chOff x="2381" y="1979"/>
            <a:chExt cx="454" cy="340"/>
          </a:xfrm>
        </p:grpSpPr>
        <p:sp>
          <p:nvSpPr>
            <p:cNvPr id="63" name="Rectangle 194"/>
            <p:cNvSpPr>
              <a:spLocks noChangeArrowheads="1"/>
            </p:cNvSpPr>
            <p:nvPr/>
          </p:nvSpPr>
          <p:spPr bwMode="auto">
            <a:xfrm>
              <a:off x="2381" y="1979"/>
              <a:ext cx="227" cy="340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64" name="Rectangle 195"/>
            <p:cNvSpPr>
              <a:spLocks noChangeArrowheads="1"/>
            </p:cNvSpPr>
            <p:nvPr/>
          </p:nvSpPr>
          <p:spPr bwMode="auto">
            <a:xfrm>
              <a:off x="2608" y="1979"/>
              <a:ext cx="227" cy="340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graphicFrame>
        <p:nvGraphicFramePr>
          <p:cNvPr id="65" name="Object 197"/>
          <p:cNvGraphicFramePr>
            <a:graphicFrameLocks noChangeAspect="1"/>
          </p:cNvGraphicFramePr>
          <p:nvPr/>
        </p:nvGraphicFramePr>
        <p:xfrm>
          <a:off x="4384964" y="2411916"/>
          <a:ext cx="194072" cy="375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公式" r:id="rId11" imgW="203200" imgH="393700" progId="Equation.3">
                  <p:embed/>
                </p:oleObj>
              </mc:Choice>
              <mc:Fallback>
                <p:oleObj name="公式" r:id="rId11" imgW="203200" imgH="3937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964" y="2411916"/>
                        <a:ext cx="194072" cy="375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228"/>
          <p:cNvGrpSpPr/>
          <p:nvPr/>
        </p:nvGrpSpPr>
        <p:grpSpPr bwMode="auto">
          <a:xfrm>
            <a:off x="4740961" y="2411916"/>
            <a:ext cx="2159794" cy="404813"/>
            <a:chOff x="2835" y="1979"/>
            <a:chExt cx="1814" cy="340"/>
          </a:xfrm>
        </p:grpSpPr>
        <p:grpSp>
          <p:nvGrpSpPr>
            <p:cNvPr id="67" name="Group 198"/>
            <p:cNvGrpSpPr/>
            <p:nvPr/>
          </p:nvGrpSpPr>
          <p:grpSpPr bwMode="auto">
            <a:xfrm>
              <a:off x="2835" y="1979"/>
              <a:ext cx="454" cy="340"/>
              <a:chOff x="2381" y="1979"/>
              <a:chExt cx="454" cy="340"/>
            </a:xfrm>
          </p:grpSpPr>
          <p:sp>
            <p:nvSpPr>
              <p:cNvPr id="78" name="Rectangle 199"/>
              <p:cNvSpPr>
                <a:spLocks noChangeArrowheads="1"/>
              </p:cNvSpPr>
              <p:nvPr/>
            </p:nvSpPr>
            <p:spPr bwMode="auto">
              <a:xfrm>
                <a:off x="2381" y="1979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algn="ctr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350" b="1">
                  <a:ea typeface="楷体" panose="02010609060101010101" pitchFamily="49" charset="-122"/>
                </a:endParaRPr>
              </a:p>
            </p:txBody>
          </p:sp>
          <p:sp>
            <p:nvSpPr>
              <p:cNvPr id="79" name="Rectangle 200"/>
              <p:cNvSpPr>
                <a:spLocks noChangeArrowheads="1"/>
              </p:cNvSpPr>
              <p:nvPr/>
            </p:nvSpPr>
            <p:spPr bwMode="auto">
              <a:xfrm>
                <a:off x="2608" y="1979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algn="ctr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350" b="1"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8" name="Group 201"/>
            <p:cNvGrpSpPr/>
            <p:nvPr/>
          </p:nvGrpSpPr>
          <p:grpSpPr bwMode="auto">
            <a:xfrm>
              <a:off x="3288" y="1979"/>
              <a:ext cx="454" cy="340"/>
              <a:chOff x="2381" y="1979"/>
              <a:chExt cx="454" cy="340"/>
            </a:xfrm>
          </p:grpSpPr>
          <p:sp>
            <p:nvSpPr>
              <p:cNvPr id="76" name="Rectangle 202"/>
              <p:cNvSpPr>
                <a:spLocks noChangeArrowheads="1"/>
              </p:cNvSpPr>
              <p:nvPr/>
            </p:nvSpPr>
            <p:spPr bwMode="auto">
              <a:xfrm>
                <a:off x="2381" y="1979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algn="ctr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350" b="1">
                  <a:ea typeface="楷体" panose="02010609060101010101" pitchFamily="49" charset="-122"/>
                </a:endParaRPr>
              </a:p>
            </p:txBody>
          </p:sp>
          <p:sp>
            <p:nvSpPr>
              <p:cNvPr id="77" name="Rectangle 203"/>
              <p:cNvSpPr>
                <a:spLocks noChangeArrowheads="1"/>
              </p:cNvSpPr>
              <p:nvPr/>
            </p:nvSpPr>
            <p:spPr bwMode="auto">
              <a:xfrm>
                <a:off x="2608" y="1979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algn="ctr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350" b="1"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9" name="Group 204"/>
            <p:cNvGrpSpPr/>
            <p:nvPr/>
          </p:nvGrpSpPr>
          <p:grpSpPr bwMode="auto">
            <a:xfrm>
              <a:off x="3742" y="1979"/>
              <a:ext cx="454" cy="340"/>
              <a:chOff x="2381" y="1979"/>
              <a:chExt cx="454" cy="340"/>
            </a:xfrm>
          </p:grpSpPr>
          <p:sp>
            <p:nvSpPr>
              <p:cNvPr id="74" name="Rectangle 205"/>
              <p:cNvSpPr>
                <a:spLocks noChangeArrowheads="1"/>
              </p:cNvSpPr>
              <p:nvPr/>
            </p:nvSpPr>
            <p:spPr bwMode="auto">
              <a:xfrm>
                <a:off x="2381" y="1979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algn="ctr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350" b="1">
                  <a:ea typeface="楷体" panose="02010609060101010101" pitchFamily="49" charset="-122"/>
                </a:endParaRPr>
              </a:p>
            </p:txBody>
          </p:sp>
          <p:sp>
            <p:nvSpPr>
              <p:cNvPr id="75" name="Rectangle 206"/>
              <p:cNvSpPr>
                <a:spLocks noChangeArrowheads="1"/>
              </p:cNvSpPr>
              <p:nvPr/>
            </p:nvSpPr>
            <p:spPr bwMode="auto">
              <a:xfrm>
                <a:off x="2608" y="1979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algn="ctr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350" b="1"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0" name="Group 207"/>
            <p:cNvGrpSpPr/>
            <p:nvPr/>
          </p:nvGrpSpPr>
          <p:grpSpPr bwMode="auto">
            <a:xfrm>
              <a:off x="4195" y="1979"/>
              <a:ext cx="454" cy="340"/>
              <a:chOff x="2381" y="1979"/>
              <a:chExt cx="454" cy="340"/>
            </a:xfrm>
          </p:grpSpPr>
          <p:sp>
            <p:nvSpPr>
              <p:cNvPr id="71" name="Rectangle 208"/>
              <p:cNvSpPr>
                <a:spLocks noChangeArrowheads="1"/>
              </p:cNvSpPr>
              <p:nvPr/>
            </p:nvSpPr>
            <p:spPr bwMode="auto">
              <a:xfrm>
                <a:off x="2381" y="1979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algn="ctr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350" b="1">
                  <a:ea typeface="楷体" panose="02010609060101010101" pitchFamily="49" charset="-122"/>
                </a:endParaRPr>
              </a:p>
            </p:txBody>
          </p:sp>
          <p:sp>
            <p:nvSpPr>
              <p:cNvPr id="73" name="Rectangle 209"/>
              <p:cNvSpPr>
                <a:spLocks noChangeArrowheads="1"/>
              </p:cNvSpPr>
              <p:nvPr/>
            </p:nvSpPr>
            <p:spPr bwMode="auto">
              <a:xfrm>
                <a:off x="2608" y="1979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algn="ctr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350" b="1">
                  <a:ea typeface="楷体" panose="02010609060101010101" pitchFamily="49" charset="-122"/>
                </a:endParaRPr>
              </a:p>
            </p:txBody>
          </p:sp>
        </p:grpSp>
      </p:grpSp>
      <p:graphicFrame>
        <p:nvGraphicFramePr>
          <p:cNvPr id="80" name="Object 210"/>
          <p:cNvGraphicFramePr>
            <a:graphicFrameLocks noChangeAspect="1"/>
          </p:cNvGraphicFramePr>
          <p:nvPr/>
        </p:nvGraphicFramePr>
        <p:xfrm>
          <a:off x="5735132" y="2411916"/>
          <a:ext cx="194072" cy="375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公式" r:id="rId13" imgW="203200" imgH="393700" progId="Equation.3">
                  <p:embed/>
                </p:oleObj>
              </mc:Choice>
              <mc:Fallback>
                <p:oleObj name="公式" r:id="rId13" imgW="203200" imgH="3937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132" y="2411916"/>
                        <a:ext cx="194072" cy="375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Line 211"/>
          <p:cNvSpPr>
            <a:spLocks noChangeShapeType="1"/>
          </p:cNvSpPr>
          <p:nvPr/>
        </p:nvSpPr>
        <p:spPr bwMode="auto">
          <a:xfrm>
            <a:off x="4064685" y="2950079"/>
            <a:ext cx="0" cy="1631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2" name="Text Box 214"/>
          <p:cNvSpPr txBox="1">
            <a:spLocks noChangeArrowheads="1"/>
          </p:cNvSpPr>
          <p:nvPr/>
        </p:nvSpPr>
        <p:spPr bwMode="auto">
          <a:xfrm>
            <a:off x="3876567" y="3114383"/>
            <a:ext cx="377428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  <a:p>
            <a:pPr eaLnBrk="1" hangingPunct="1"/>
            <a:r>
              <a:rPr lang="zh-CN" altLang="en-US" sz="1400" b="1">
                <a:ea typeface="楷体" panose="02010609060101010101" pitchFamily="49" charset="-122"/>
              </a:rPr>
              <a:t>个</a:t>
            </a:r>
          </a:p>
          <a:p>
            <a:pPr eaLnBrk="1" hangingPunct="1">
              <a:spcBef>
                <a:spcPct val="50000"/>
              </a:spcBef>
            </a:pPr>
            <a:endParaRPr lang="zh-CN" altLang="en-US" sz="1400" b="1">
              <a:ea typeface="楷体" panose="02010609060101010101" pitchFamily="49" charset="-122"/>
            </a:endParaRPr>
          </a:p>
        </p:txBody>
      </p:sp>
      <p:graphicFrame>
        <p:nvGraphicFramePr>
          <p:cNvPr id="83" name="Object 215"/>
          <p:cNvGraphicFramePr>
            <a:graphicFrameLocks noChangeAspect="1"/>
          </p:cNvGraphicFramePr>
          <p:nvPr/>
        </p:nvGraphicFramePr>
        <p:xfrm>
          <a:off x="3969438" y="3546581"/>
          <a:ext cx="195263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公式" r:id="rId15" imgW="203200" imgH="393700" progId="Equation.3">
                  <p:embed/>
                </p:oleObj>
              </mc:Choice>
              <mc:Fallback>
                <p:oleObj name="公式" r:id="rId15" imgW="203200" imgH="3937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9438" y="3546581"/>
                        <a:ext cx="195263" cy="3774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 Box 218"/>
          <p:cNvSpPr txBox="1">
            <a:spLocks noChangeArrowheads="1"/>
          </p:cNvSpPr>
          <p:nvPr/>
        </p:nvSpPr>
        <p:spPr bwMode="auto">
          <a:xfrm>
            <a:off x="4280192" y="3114383"/>
            <a:ext cx="377429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  <a:p>
            <a:pPr eaLnBrk="1" hangingPunct="1"/>
            <a:r>
              <a:rPr lang="zh-CN" altLang="en-US" sz="1400" b="1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</a:p>
          <a:p>
            <a:pPr eaLnBrk="1" hangingPunct="1">
              <a:spcBef>
                <a:spcPct val="50000"/>
              </a:spcBef>
            </a:pPr>
            <a:endParaRPr lang="zh-CN" altLang="en-US" sz="1400" b="1">
              <a:ea typeface="楷体" panose="02010609060101010101" pitchFamily="49" charset="-122"/>
            </a:endParaRPr>
          </a:p>
        </p:txBody>
      </p:sp>
      <p:graphicFrame>
        <p:nvGraphicFramePr>
          <p:cNvPr id="85" name="Object 219"/>
          <p:cNvGraphicFramePr>
            <a:graphicFrameLocks noChangeAspect="1"/>
          </p:cNvGraphicFramePr>
          <p:nvPr/>
        </p:nvGraphicFramePr>
        <p:xfrm>
          <a:off x="4371870" y="3546581"/>
          <a:ext cx="195263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公式" r:id="rId16" imgW="203200" imgH="393700" progId="Equation.3">
                  <p:embed/>
                </p:oleObj>
              </mc:Choice>
              <mc:Fallback>
                <p:oleObj name="公式" r:id="rId16" imgW="203200" imgH="3937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870" y="3546581"/>
                        <a:ext cx="195263" cy="3774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Line 220"/>
          <p:cNvSpPr>
            <a:spLocks noChangeShapeType="1"/>
          </p:cNvSpPr>
          <p:nvPr/>
        </p:nvSpPr>
        <p:spPr bwMode="auto">
          <a:xfrm>
            <a:off x="4470688" y="2950079"/>
            <a:ext cx="0" cy="1631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9" name="AutoShape 222"/>
          <p:cNvSpPr/>
          <p:nvPr/>
        </p:nvSpPr>
        <p:spPr bwMode="auto">
          <a:xfrm rot="16200000">
            <a:off x="4443902" y="2599438"/>
            <a:ext cx="53578" cy="540544"/>
          </a:xfrm>
          <a:prstGeom prst="leftBrace">
            <a:avLst>
              <a:gd name="adj1" fmla="val 8407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90" name="AutoShape 223"/>
          <p:cNvSpPr/>
          <p:nvPr/>
        </p:nvSpPr>
        <p:spPr bwMode="auto">
          <a:xfrm rot="16200000">
            <a:off x="5794070" y="1789813"/>
            <a:ext cx="53578" cy="2159794"/>
          </a:xfrm>
          <a:prstGeom prst="leftBrace">
            <a:avLst>
              <a:gd name="adj1" fmla="val 33592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91" name="Line 224"/>
          <p:cNvSpPr>
            <a:spLocks noChangeShapeType="1"/>
          </p:cNvSpPr>
          <p:nvPr/>
        </p:nvSpPr>
        <p:spPr bwMode="auto">
          <a:xfrm>
            <a:off x="5820857" y="2950079"/>
            <a:ext cx="0" cy="1631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92" name="Text Box 226"/>
          <p:cNvSpPr txBox="1">
            <a:spLocks noChangeArrowheads="1"/>
          </p:cNvSpPr>
          <p:nvPr/>
        </p:nvSpPr>
        <p:spPr bwMode="auto">
          <a:xfrm>
            <a:off x="5632741" y="3113192"/>
            <a:ext cx="377429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  <a:p>
            <a:pPr eaLnBrk="1" hangingPunct="1"/>
            <a:r>
              <a:rPr lang="zh-CN" altLang="en-US" sz="1400" b="1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</a:p>
          <a:p>
            <a:pPr eaLnBrk="1" hangingPunct="1">
              <a:spcBef>
                <a:spcPct val="50000"/>
              </a:spcBef>
            </a:pPr>
            <a:endParaRPr lang="zh-CN" altLang="en-US" sz="1400" b="1">
              <a:ea typeface="楷体" panose="02010609060101010101" pitchFamily="49" charset="-122"/>
            </a:endParaRPr>
          </a:p>
        </p:txBody>
      </p:sp>
      <p:graphicFrame>
        <p:nvGraphicFramePr>
          <p:cNvPr id="93" name="Object 227"/>
          <p:cNvGraphicFramePr>
            <a:graphicFrameLocks noChangeAspect="1"/>
          </p:cNvGraphicFramePr>
          <p:nvPr/>
        </p:nvGraphicFramePr>
        <p:xfrm>
          <a:off x="5716086" y="3545391"/>
          <a:ext cx="195263" cy="377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公式" r:id="rId17" imgW="203200" imgH="393700" progId="Equation.3">
                  <p:embed/>
                </p:oleObj>
              </mc:Choice>
              <mc:Fallback>
                <p:oleObj name="公式" r:id="rId17" imgW="203200" imgH="393700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086" y="3545391"/>
                        <a:ext cx="195263" cy="377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 Box 234"/>
          <p:cNvSpPr txBox="1">
            <a:spLocks noChangeArrowheads="1"/>
          </p:cNvSpPr>
          <p:nvPr/>
        </p:nvSpPr>
        <p:spPr bwMode="auto">
          <a:xfrm>
            <a:off x="4146838" y="3108431"/>
            <a:ext cx="33480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400" b="1" dirty="0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        +            =       </a:t>
            </a:r>
          </a:p>
        </p:txBody>
      </p:sp>
      <p:sp>
        <p:nvSpPr>
          <p:cNvPr id="95" name="Text Box 238"/>
          <p:cNvSpPr txBox="1">
            <a:spLocks noChangeArrowheads="1"/>
          </p:cNvSpPr>
          <p:nvPr/>
        </p:nvSpPr>
        <p:spPr bwMode="auto">
          <a:xfrm>
            <a:off x="6468561" y="3113192"/>
            <a:ext cx="377429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 dirty="0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</a:p>
          <a:p>
            <a:pPr eaLnBrk="1" hangingPunct="1"/>
            <a:r>
              <a:rPr lang="zh-CN" altLang="en-US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</a:p>
          <a:p>
            <a:pPr eaLnBrk="1" hangingPunct="1">
              <a:spcBef>
                <a:spcPct val="50000"/>
              </a:spcBef>
            </a:pPr>
            <a:endParaRPr lang="zh-CN" altLang="en-US" sz="1400" b="1" dirty="0">
              <a:ea typeface="楷体" panose="02010609060101010101" pitchFamily="49" charset="-122"/>
            </a:endParaRPr>
          </a:p>
        </p:txBody>
      </p:sp>
      <p:graphicFrame>
        <p:nvGraphicFramePr>
          <p:cNvPr id="96" name="Object 239"/>
          <p:cNvGraphicFramePr>
            <a:graphicFrameLocks noChangeAspect="1"/>
          </p:cNvGraphicFramePr>
          <p:nvPr/>
        </p:nvGraphicFramePr>
        <p:xfrm>
          <a:off x="6560239" y="3545391"/>
          <a:ext cx="195263" cy="377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公式" r:id="rId18" imgW="203200" imgH="393700" progId="Equation.3">
                  <p:embed/>
                </p:oleObj>
              </mc:Choice>
              <mc:Fallback>
                <p:oleObj name="公式" r:id="rId18" imgW="203200" imgH="39370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0239" y="3545391"/>
                        <a:ext cx="195263" cy="377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 Box 148"/>
          <p:cNvSpPr txBox="1">
            <a:spLocks noChangeArrowheads="1"/>
          </p:cNvSpPr>
          <p:nvPr/>
        </p:nvSpPr>
        <p:spPr bwMode="auto">
          <a:xfrm>
            <a:off x="2487298" y="4381108"/>
            <a:ext cx="46524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ea typeface="楷体" panose="02010609060101010101" pitchFamily="49" charset="-122"/>
              </a:rPr>
              <a:t>想一想：怎样进行同分母分数连加？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115075" y="3235662"/>
                <a:ext cx="674672" cy="675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b="1" smtClean="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0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0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zh-CN" alt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075" y="3235662"/>
                <a:ext cx="674672" cy="675954"/>
              </a:xfrm>
              <a:prstGeom prst="rect">
                <a:avLst/>
              </a:prstGeom>
              <a:blipFill rotWithShape="1">
                <a:blip r:embed="rId19"/>
                <a:stretch>
                  <a:fillRect l="-2" t="-50" r="47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/>
      <p:bldP spid="37" grpId="0" animBg="1"/>
      <p:bldP spid="59" grpId="0" animBg="1"/>
      <p:bldP spid="60" grpId="0" animBg="1"/>
      <p:bldP spid="82" grpId="0"/>
      <p:bldP spid="84" grpId="0"/>
      <p:bldP spid="89" grpId="0" animBg="1"/>
      <p:bldP spid="90" grpId="0" animBg="1"/>
      <p:bldP spid="92" grpId="0"/>
      <p:bldP spid="94" grpId="0"/>
      <p:bldP spid="95" grpId="0"/>
      <p:bldP spid="111" grpId="0"/>
      <p:bldP spid="111" grpId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99592" y="1068349"/>
            <a:ext cx="3908980" cy="923330"/>
            <a:chOff x="375513" y="1065222"/>
            <a:chExt cx="3908980" cy="923329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09766" y="1065222"/>
              <a:ext cx="3674727" cy="923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1" dirty="0">
                  <a:ea typeface="楷体" panose="02010609060101010101" pitchFamily="49" charset="-122"/>
                </a:rPr>
                <a:t>王芳、李军和刘虎的作品一共占第</a:t>
              </a:r>
              <a:endParaRPr lang="en-US" altLang="zh-CN" b="1" dirty="0">
                <a:ea typeface="楷体" panose="02010609060101010101" pitchFamily="49" charset="-122"/>
              </a:endParaRPr>
            </a:p>
            <a:p>
              <a:pPr algn="l" eaLnBrk="1" hangingPunct="1">
                <a:lnSpc>
                  <a:spcPct val="150000"/>
                </a:lnSpc>
              </a:pPr>
              <a:r>
                <a:rPr lang="zh-CN" altLang="en-US" b="1" dirty="0">
                  <a:ea typeface="楷体" panose="02010609060101010101" pitchFamily="49" charset="-122"/>
                </a:rPr>
                <a:t>一小组作品总数的几分之几？</a:t>
              </a:r>
            </a:p>
          </p:txBody>
        </p:sp>
        <p:sp>
          <p:nvSpPr>
            <p:cNvPr id="3" name="椭圆 2"/>
            <p:cNvSpPr/>
            <p:nvPr/>
          </p:nvSpPr>
          <p:spPr>
            <a:xfrm>
              <a:off x="375513" y="1268624"/>
              <a:ext cx="215482" cy="2154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7" name="表格 86"/>
              <p:cNvGraphicFramePr>
                <a:graphicFrameLocks noGrp="1"/>
              </p:cNvGraphicFramePr>
              <p:nvPr/>
            </p:nvGraphicFramePr>
            <p:xfrm>
              <a:off x="5053050" y="1318910"/>
              <a:ext cx="355159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6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8845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040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1986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5061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姓　名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王芳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李军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刘虎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杨华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7" name="表格 86"/>
              <p:cNvGraphicFramePr>
                <a:graphicFrameLocks noGrp="1"/>
              </p:cNvGraphicFramePr>
              <p:nvPr/>
            </p:nvGraphicFramePr>
            <p:xfrm>
              <a:off x="5053050" y="1318910"/>
              <a:ext cx="355159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607"/>
                    <a:gridCol w="488459"/>
                    <a:gridCol w="504056"/>
                    <a:gridCol w="519860"/>
                    <a:gridCol w="550614"/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姓　名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王芳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李军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刘虎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杨华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  <a:endParaRPr lang="zh-CN" sz="1800" dirty="0"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5436099" y="902419"/>
            <a:ext cx="32933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ea typeface="楷体" panose="02010609060101010101" pitchFamily="49" charset="-122"/>
              </a:rPr>
              <a:t>第一小组剪纸情况统计表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38647" y="1981140"/>
                <a:ext cx="1492716" cy="593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266700"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zh-CN" sz="2000" b="1" dirty="0"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647" y="1981140"/>
                <a:ext cx="1492716" cy="593624"/>
              </a:xfrm>
              <a:prstGeom prst="rect">
                <a:avLst/>
              </a:prstGeom>
              <a:blipFill rotWithShape="1">
                <a:blip r:embed="rId6"/>
                <a:stretch>
                  <a:fillRect l="-6" t="-97" r="-1239" b="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241"/>
          <p:cNvGrpSpPr/>
          <p:nvPr/>
        </p:nvGrpSpPr>
        <p:grpSpPr bwMode="auto">
          <a:xfrm>
            <a:off x="2265711" y="3977225"/>
            <a:ext cx="5111219" cy="434578"/>
            <a:chOff x="1156" y="3748"/>
            <a:chExt cx="3765" cy="365"/>
          </a:xfrm>
        </p:grpSpPr>
        <p:sp>
          <p:nvSpPr>
            <p:cNvPr id="18" name="AutoShape 240"/>
            <p:cNvSpPr>
              <a:spLocks noChangeArrowheads="1"/>
            </p:cNvSpPr>
            <p:nvPr/>
          </p:nvSpPr>
          <p:spPr bwMode="auto">
            <a:xfrm>
              <a:off x="1156" y="3748"/>
              <a:ext cx="3493" cy="362"/>
            </a:xfrm>
            <a:prstGeom prst="flowChartAlternateProcess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400" b="1">
                <a:ea typeface="楷体" panose="02010609060101010101" pitchFamily="49" charset="-122"/>
              </a:endParaRPr>
            </a:p>
          </p:txBody>
        </p:sp>
        <p:sp>
          <p:nvSpPr>
            <p:cNvPr id="19" name="Text Box 106"/>
            <p:cNvSpPr txBox="1">
              <a:spLocks noChangeArrowheads="1"/>
            </p:cNvSpPr>
            <p:nvPr/>
          </p:nvSpPr>
          <p:spPr bwMode="auto">
            <a:xfrm>
              <a:off x="1202" y="3777"/>
              <a:ext cx="371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ea typeface="楷体" panose="02010609060101010101" pitchFamily="49" charset="-122"/>
                </a:rPr>
                <a:t>同分母分数连加，分母不变，分子相加。</a:t>
              </a:r>
            </a:p>
          </p:txBody>
        </p:sp>
      </p:grpSp>
      <p:sp>
        <p:nvSpPr>
          <p:cNvPr id="25" name="Text Box 123"/>
          <p:cNvSpPr txBox="1">
            <a:spLocks noChangeArrowheads="1"/>
          </p:cNvSpPr>
          <p:nvPr/>
        </p:nvSpPr>
        <p:spPr bwMode="auto">
          <a:xfrm>
            <a:off x="1083078" y="2781169"/>
            <a:ext cx="809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ea typeface="楷体" panose="02010609060101010101" pitchFamily="49" charset="-122"/>
              </a:rPr>
              <a:t>＝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393341" y="2589267"/>
            <a:ext cx="1280525" cy="765645"/>
            <a:chOff x="2078647" y="2787774"/>
            <a:chExt cx="917972" cy="765644"/>
          </a:xfrm>
        </p:grpSpPr>
        <p:grpSp>
          <p:nvGrpSpPr>
            <p:cNvPr id="26" name="Group 144"/>
            <p:cNvGrpSpPr/>
            <p:nvPr/>
          </p:nvGrpSpPr>
          <p:grpSpPr bwMode="auto">
            <a:xfrm>
              <a:off x="2106814" y="3153369"/>
              <a:ext cx="754356" cy="400049"/>
              <a:chOff x="612" y="2709"/>
              <a:chExt cx="726" cy="336"/>
            </a:xfrm>
          </p:grpSpPr>
          <p:sp>
            <p:nvSpPr>
              <p:cNvPr id="27" name="Line 124"/>
              <p:cNvSpPr>
                <a:spLocks noChangeShapeType="1"/>
              </p:cNvSpPr>
              <p:nvPr/>
            </p:nvSpPr>
            <p:spPr bwMode="auto">
              <a:xfrm>
                <a:off x="612" y="2709"/>
                <a:ext cx="7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 Box 125"/>
              <p:cNvSpPr txBox="1">
                <a:spLocks noChangeArrowheads="1"/>
              </p:cNvSpPr>
              <p:nvPr/>
            </p:nvSpPr>
            <p:spPr bwMode="auto">
              <a:xfrm>
                <a:off x="748" y="2709"/>
                <a:ext cx="409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15</a:t>
                </a:r>
              </a:p>
            </p:txBody>
          </p:sp>
        </p:grpSp>
        <p:sp>
          <p:nvSpPr>
            <p:cNvPr id="30" name="Text Box 126"/>
            <p:cNvSpPr txBox="1">
              <a:spLocks noChangeArrowheads="1"/>
            </p:cNvSpPr>
            <p:nvPr/>
          </p:nvSpPr>
          <p:spPr bwMode="auto">
            <a:xfrm>
              <a:off x="2078647" y="2787774"/>
              <a:ext cx="917972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＋</a:t>
              </a: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＋</a:t>
              </a: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115075" y="3235662"/>
                <a:ext cx="674672" cy="675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b="1" smtClean="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0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0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zh-CN" alt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075" y="3235662"/>
                <a:ext cx="674672" cy="675954"/>
              </a:xfrm>
              <a:prstGeom prst="rect">
                <a:avLst/>
              </a:prstGeom>
              <a:blipFill rotWithShape="1">
                <a:blip r:embed="rId7"/>
                <a:stretch>
                  <a:fillRect l="-2" t="-50" r="47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8" name="组合 97"/>
          <p:cNvGrpSpPr/>
          <p:nvPr/>
        </p:nvGrpSpPr>
        <p:grpSpPr>
          <a:xfrm flipV="1">
            <a:off x="4378989" y="2660872"/>
            <a:ext cx="2972119" cy="1118204"/>
            <a:chOff x="5187551" y="3215121"/>
            <a:chExt cx="2972119" cy="1118204"/>
          </a:xfrm>
        </p:grpSpPr>
        <p:sp>
          <p:nvSpPr>
            <p:cNvPr id="99" name="云形标注 82"/>
            <p:cNvSpPr>
              <a:spLocks noChangeArrowheads="1"/>
            </p:cNvSpPr>
            <p:nvPr/>
          </p:nvSpPr>
          <p:spPr bwMode="auto">
            <a:xfrm rot="170006">
              <a:off x="5187551" y="3215121"/>
              <a:ext cx="2972119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0" name="矩形 4"/>
            <p:cNvSpPr>
              <a:spLocks noChangeArrowheads="1"/>
            </p:cNvSpPr>
            <p:nvPr/>
          </p:nvSpPr>
          <p:spPr bwMode="auto">
            <a:xfrm flipV="1">
              <a:off x="5315626" y="3418906"/>
              <a:ext cx="2140386" cy="6463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None/>
              </a:pPr>
              <a:r>
                <a:rPr lang="zh-CN" altLang="en-US" sz="2000" b="1" dirty="0">
                  <a:ea typeface="楷体" panose="02010609060101010101" pitchFamily="49" charset="-122"/>
                </a:rPr>
                <a:t>怎样进行同分母分数连加？</a:t>
              </a:r>
              <a:endParaRPr lang="zh-CN" altLang="en-US" sz="1600" b="1" dirty="0"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344078" y="871713"/>
            <a:ext cx="32140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000" b="1" dirty="0">
                <a:ea typeface="楷体" panose="02010609060101010101" pitchFamily="49" charset="-122"/>
              </a:rPr>
              <a:t>第二小组作品中，其他类作品占总数的几分之几？</a:t>
            </a:r>
          </a:p>
        </p:txBody>
      </p:sp>
      <p:sp>
        <p:nvSpPr>
          <p:cNvPr id="9" name="Text Box 78"/>
          <p:cNvSpPr txBox="1">
            <a:spLocks noChangeArrowheads="1"/>
          </p:cNvSpPr>
          <p:nvPr/>
        </p:nvSpPr>
        <p:spPr bwMode="auto">
          <a:xfrm>
            <a:off x="1126092" y="1761433"/>
            <a:ext cx="686942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ea typeface="楷体" panose="02010609060101010101" pitchFamily="49" charset="-122"/>
              </a:rPr>
              <a:t>方法一：</a:t>
            </a:r>
            <a:endParaRPr lang="en-US" altLang="zh-CN" sz="2000" b="1" dirty="0">
              <a:solidFill>
                <a:srgbClr val="FF0000"/>
              </a:solidFill>
              <a:ea typeface="楷体" panose="02010609060101010101" pitchFamily="49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70C0"/>
                </a:solidFill>
                <a:ea typeface="楷体" panose="02010609060101010101" pitchFamily="49" charset="-122"/>
              </a:rPr>
              <a:t>先算花鸟类和人物类作品一共占小组作品总数的几分之几？</a:t>
            </a:r>
          </a:p>
        </p:txBody>
      </p:sp>
      <p:sp>
        <p:nvSpPr>
          <p:cNvPr id="44" name="Text Box 102"/>
          <p:cNvSpPr txBox="1">
            <a:spLocks noChangeArrowheads="1"/>
          </p:cNvSpPr>
          <p:nvPr/>
        </p:nvSpPr>
        <p:spPr bwMode="auto">
          <a:xfrm>
            <a:off x="1079940" y="3238441"/>
            <a:ext cx="62478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70C0"/>
                </a:solidFill>
                <a:ea typeface="楷体" panose="02010609060101010101" pitchFamily="49" charset="-122"/>
              </a:rPr>
              <a:t>再算其他类作品占小组作品总数的几分之几？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表格 44"/>
              <p:cNvGraphicFramePr>
                <a:graphicFrameLocks noGrp="1"/>
              </p:cNvGraphicFramePr>
              <p:nvPr/>
            </p:nvGraphicFramePr>
            <p:xfrm>
              <a:off x="4724012" y="1123549"/>
              <a:ext cx="323354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5432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表格 44"/>
              <p:cNvGraphicFramePr>
                <a:graphicFrameLocks noGrp="1"/>
              </p:cNvGraphicFramePr>
              <p:nvPr/>
            </p:nvGraphicFramePr>
            <p:xfrm>
              <a:off x="4724012" y="1123549"/>
              <a:ext cx="3233546" cy="16459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0580"/>
                    <a:gridCol w="554322"/>
                    <a:gridCol w="554322"/>
                    <a:gridCol w="554322"/>
                  </a:tblGrid>
                  <a:tr h="5486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种　类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花鸟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人物</a:t>
                          </a:r>
                          <a:endParaRPr lang="zh-CN" sz="180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其他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  <a:tr h="10972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占小组作品总</a:t>
                          </a:r>
                          <a:endParaRPr lang="zh-CN" sz="1800" dirty="0"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数的几分之几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a:t> </a:t>
                          </a:r>
                          <a:endParaRPr lang="zh-CN" sz="1800" dirty="0">
                            <a:solidFill>
                              <a:srgbClr val="00000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46" name="矩形 45"/>
          <p:cNvSpPr/>
          <p:nvPr/>
        </p:nvSpPr>
        <p:spPr>
          <a:xfrm>
            <a:off x="4978875" y="767183"/>
            <a:ext cx="2723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1" dirty="0">
                <a:latin typeface="Arial" panose="020B0604020202020204" pitchFamily="34" charset="0"/>
                <a:ea typeface="楷体" panose="02010609060101010101" pitchFamily="49" charset="-122"/>
              </a:rPr>
              <a:t>第二小组剪纸情况统计表</a:t>
            </a:r>
            <a:endParaRPr lang="zh-CN" altLang="en-US" b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1126092" y="951918"/>
            <a:ext cx="215482" cy="2154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870383" y="2670280"/>
                <a:ext cx="769763" cy="543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zh-CN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83" y="2670280"/>
                <a:ext cx="769763" cy="543418"/>
              </a:xfrm>
              <a:prstGeom prst="rect">
                <a:avLst/>
              </a:prstGeom>
              <a:blipFill rotWithShape="1">
                <a:blip r:embed="rId5"/>
                <a:stretch>
                  <a:fillRect l="-40" t="-19" r="-1756" b="1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/>
              <p:cNvSpPr/>
              <p:nvPr/>
            </p:nvSpPr>
            <p:spPr>
              <a:xfrm>
                <a:off x="1870381" y="3795886"/>
                <a:ext cx="1080745" cy="5443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US" altLang="zh-CN" b="1" i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m:t>=</m:t>
                    </m:r>
                    <m:f>
                      <m:fPr>
                        <m:ctrlPr>
                          <a:rPr lang="zh-CN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48" name="矩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81" y="3795886"/>
                <a:ext cx="1080745" cy="544316"/>
              </a:xfrm>
              <a:prstGeom prst="rect">
                <a:avLst/>
              </a:prstGeom>
              <a:blipFill rotWithShape="1">
                <a:blip r:embed="rId6"/>
                <a:stretch>
                  <a:fillRect l="-28" t="-90" r="-1032" b="1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4572004" y="3786747"/>
                <a:ext cx="2588081" cy="5857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综合算式：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1-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CN" b="1" i="0">
                                <a:solidFill>
                                  <a:srgbClr val="FF0000"/>
                                </a:solidFill>
                                <a:latin typeface="楷体" panose="02010609060101010101" pitchFamily="49" charset="-122"/>
                                <a:ea typeface="楷体" panose="02010609060101010101" pitchFamily="49" charset="-122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CN" b="1" i="0">
                                <a:solidFill>
                                  <a:srgbClr val="FF0000"/>
                                </a:solidFill>
                                <a:latin typeface="楷体" panose="02010609060101010101" pitchFamily="49" charset="-122"/>
                                <a:ea typeface="楷体" panose="02010609060101010101" pitchFamily="49" charset="-122"/>
                              </a:rPr>
                              <m:t>9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CN" b="1" i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+</m:t>
                        </m:r>
                        <m:f>
                          <m:fPr>
                            <m:ctrlPr>
                              <a:rPr lang="zh-CN" altLang="zh-C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CN" b="1" i="0">
                                <a:solidFill>
                                  <a:srgbClr val="FF0000"/>
                                </a:solidFill>
                                <a:latin typeface="楷体" panose="02010609060101010101" pitchFamily="49" charset="-122"/>
                                <a:ea typeface="楷体" panose="02010609060101010101" pitchFamily="49" charset="-122"/>
                              </a:rPr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CN" b="1" i="0">
                                <a:solidFill>
                                  <a:srgbClr val="FF0000"/>
                                </a:solidFill>
                                <a:latin typeface="楷体" panose="02010609060101010101" pitchFamily="49" charset="-122"/>
                                <a:ea typeface="楷体" panose="02010609060101010101" pitchFamily="49" charset="-122"/>
                              </a:rPr>
                              <m:t>9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CN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4" y="3786747"/>
                <a:ext cx="2588081" cy="585738"/>
              </a:xfrm>
              <a:prstGeom prst="rect">
                <a:avLst/>
              </a:prstGeom>
              <a:blipFill rotWithShape="1">
                <a:blip r:embed="rId7"/>
                <a:stretch>
                  <a:fillRect t="-41" r="18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4" grpId="0"/>
      <p:bldP spid="46" grpId="0"/>
      <p:bldP spid="47" grpId="0" animBg="1"/>
      <p:bldP spid="3" grpId="0" animBg="1"/>
      <p:bldP spid="48" grpId="0" animBg="1"/>
      <p:bldP spid="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1072</Words>
  <Application>Microsoft Office PowerPoint</Application>
  <PresentationFormat>全屏显示(16:9)</PresentationFormat>
  <Paragraphs>275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等线</vt:lpstr>
      <vt:lpstr>方正书宋_GBK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2023-01-17T02:48:24Z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ABFDFC937199403A8733D5EBF2E391F0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