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27F0C6-0670-4E69-92AA-DD67B67BA15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7AA41E-2DA5-4CF7-89D8-10FE1C90B4D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GI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9.emf"/><Relationship Id="rId4" Type="http://schemas.openxmlformats.org/officeDocument/2006/relationships/image" Target="../media/image24.jpeg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325880"/>
          </a:xfrm>
        </p:spPr>
        <p:txBody>
          <a:bodyPr/>
          <a:lstStyle/>
          <a:p>
            <a:r>
              <a:rPr lang="zh-CN" altLang="en-US" sz="4800" dirty="0" smtClean="0"/>
              <a:t>积的乘方与幂的乘方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3075824" y="46531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838200"/>
            <a:ext cx="9220200" cy="197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】</a:t>
            </a:r>
            <a:r>
              <a:rPr kumimoji="1"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地球可以近似地看做是球体，如果用V， </a:t>
            </a:r>
            <a:r>
              <a:rPr kumimoji="1"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r分别代表球的体积和半径，那么</a:t>
            </a:r>
            <a:r>
              <a:rPr kumimoji="1"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。 地球的半径约为</a:t>
            </a:r>
            <a:r>
              <a:rPr kumimoji="1"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kumimoji="1"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10</a:t>
            </a:r>
            <a:r>
              <a:rPr kumimoji="1" lang="en-US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 </a:t>
            </a:r>
            <a:r>
              <a:rPr kumimoji="1"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千米，它的体积大约是多少立方千米</a:t>
            </a:r>
            <a:r>
              <a:rPr kumimoji="1"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？</a:t>
            </a:r>
            <a:endParaRPr kumimoji="1"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5127" name="WordArt 3"/>
          <p:cNvSpPr>
            <a:spLocks noChangeArrowheads="1" noChangeShapeType="1" noTextEdit="1"/>
          </p:cNvSpPr>
          <p:nvPr/>
        </p:nvSpPr>
        <p:spPr bwMode="auto">
          <a:xfrm>
            <a:off x="4495800" y="47625"/>
            <a:ext cx="31242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例题解析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" y="2819400"/>
            <a:ext cx="1066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</a:p>
        </p:txBody>
      </p:sp>
      <p:grpSp>
        <p:nvGrpSpPr>
          <p:cNvPr id="5130" name="Group 6"/>
          <p:cNvGrpSpPr/>
          <p:nvPr/>
        </p:nvGrpSpPr>
        <p:grpSpPr bwMode="auto">
          <a:xfrm>
            <a:off x="76200" y="0"/>
            <a:ext cx="3733800" cy="762000"/>
            <a:chOff x="2400" y="1104"/>
            <a:chExt cx="2352" cy="480"/>
          </a:xfrm>
        </p:grpSpPr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400" y="1104"/>
              <a:ext cx="2352" cy="4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76200">
              <a:pattFill prst="openDmnd">
                <a:fgClr>
                  <a:srgbClr val="FFFFFF"/>
                </a:fgClr>
                <a:bgClr>
                  <a:srgbClr val="006666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   </a:t>
              </a:r>
              <a:r>
                <a:rPr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  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阅读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ebdings" panose="05030102010509060703" pitchFamily="18" charset="2"/>
                </a:rPr>
                <a:t>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体验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en-US" sz="4000" b="1">
                  <a:solidFill>
                    <a:srgbClr val="000000"/>
                  </a:solidFill>
                  <a:latin typeface="Arial" panose="020B0604020202020204" pitchFamily="34" charset="0"/>
                  <a:ea typeface="Batang" pitchFamily="18" charset="-127"/>
                </a:rPr>
                <a:t>☞</a:t>
              </a:r>
              <a:endPara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Batang" pitchFamily="18" charset="-127"/>
              </a:endParaRPr>
            </a:p>
          </p:txBody>
        </p:sp>
        <p:pic>
          <p:nvPicPr>
            <p:cNvPr id="5145" name="Picture 8" descr="67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115"/>
              <a:ext cx="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3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5875"/>
            <a:ext cx="9461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4500562" y="1500174"/>
          <a:ext cx="16398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5" imgW="15936595" imgH="7576185" progId="Equation.3">
                  <p:embed/>
                </p:oleObj>
              </mc:Choice>
              <mc:Fallback>
                <p:oleObj name="Equation" r:id="rId5" imgW="15936595" imgH="7576185" progId="Equation.3">
                  <p:embed/>
                  <p:pic>
                    <p:nvPicPr>
                      <p:cNvPr id="0" name="图片 399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1500174"/>
                        <a:ext cx="16398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066800" y="2714620"/>
          <a:ext cx="18288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7" imgW="15936595" imgH="7576185" progId="Equation.3">
                  <p:embed/>
                </p:oleObj>
              </mc:Choice>
              <mc:Fallback>
                <p:oleObj name="Equation" r:id="rId7" imgW="15936595" imgH="7576185" progId="Equation.3">
                  <p:embed/>
                  <p:pic>
                    <p:nvPicPr>
                      <p:cNvPr id="0" name="图片 399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14620"/>
                        <a:ext cx="18288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1828800" y="3476620"/>
          <a:ext cx="6302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9" imgW="5486400" imgH="7576185" progId="Equation.3">
                  <p:embed/>
                </p:oleObj>
              </mc:Choice>
              <mc:Fallback>
                <p:oleObj name="Equation" r:id="rId9" imgW="5486400" imgH="7576185" progId="Equation.3">
                  <p:embed/>
                  <p:pic>
                    <p:nvPicPr>
                      <p:cNvPr id="0" name="图片 399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76620"/>
                        <a:ext cx="63023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3" descr="PE03255_"/>
          <p:cNvSpPr>
            <a:spLocks noChangeArrowheads="1"/>
          </p:cNvSpPr>
          <p:nvPr/>
        </p:nvSpPr>
        <p:spPr bwMode="auto">
          <a:xfrm>
            <a:off x="1430338" y="3643308"/>
            <a:ext cx="398462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endParaRPr kumimoji="1" lang="en-US" sz="2800" b="1" baseline="30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9470" name="Rectangle 14" descr="PE03255_"/>
          <p:cNvSpPr>
            <a:spLocks noChangeArrowheads="1"/>
          </p:cNvSpPr>
          <p:nvPr/>
        </p:nvSpPr>
        <p:spPr bwMode="auto">
          <a:xfrm>
            <a:off x="2362200" y="3629020"/>
            <a:ext cx="2138363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(6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endParaRPr kumimoji="1" lang="en-US" sz="28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宋体" panose="02010600030101010101" pitchFamily="2" charset="-122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>
            <a:off x="1447800" y="4314820"/>
            <a:ext cx="1354138" cy="871538"/>
            <a:chOff x="912" y="2832"/>
            <a:chExt cx="853" cy="549"/>
          </a:xfrm>
        </p:grpSpPr>
        <p:grpSp>
          <p:nvGrpSpPr>
            <p:cNvPr id="5141" name="Group 16"/>
            <p:cNvGrpSpPr/>
            <p:nvPr/>
          </p:nvGrpSpPr>
          <p:grpSpPr bwMode="auto">
            <a:xfrm>
              <a:off x="912" y="2832"/>
              <a:ext cx="648" cy="549"/>
              <a:chOff x="912" y="2832"/>
              <a:chExt cx="648" cy="549"/>
            </a:xfrm>
          </p:grpSpPr>
          <p:graphicFrame>
            <p:nvGraphicFramePr>
              <p:cNvPr id="5125" name="Object 17"/>
              <p:cNvGraphicFramePr>
                <a:graphicFrameLocks noChangeAspect="1"/>
              </p:cNvGraphicFramePr>
              <p:nvPr/>
            </p:nvGraphicFramePr>
            <p:xfrm>
              <a:off x="1163" y="2832"/>
              <a:ext cx="397" cy="5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59" name="Equation" r:id="rId11" imgW="228600" imgH="318135" progId="Equation.3">
                      <p:embed/>
                    </p:oleObj>
                  </mc:Choice>
                  <mc:Fallback>
                    <p:oleObj name="Equation" r:id="rId11" imgW="228600" imgH="318135" progId="Equation.3">
                      <p:embed/>
                      <p:pic>
                        <p:nvPicPr>
                          <p:cNvPr id="0" name="图片 399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63" y="2832"/>
                            <a:ext cx="397" cy="5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474" name="Rectangle 18" descr="PE03255_"/>
              <p:cNvSpPr>
                <a:spLocks noChangeArrowheads="1"/>
              </p:cNvSpPr>
              <p:nvPr/>
            </p:nvSpPr>
            <p:spPr bwMode="auto">
              <a:xfrm>
                <a:off x="912" y="2937"/>
                <a:ext cx="25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kumimoji="1" lang="en-US" altLang="zh-CN" sz="28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Lucida Console" panose="020B0609040504020204" pitchFamily="49" charset="0"/>
                    <a:ea typeface="华文中宋" panose="02010600040101010101" pitchFamily="2" charset="-122"/>
                  </a:rPr>
                  <a:t>=</a:t>
                </a:r>
                <a:endParaRPr kumimoji="1" lang="en-US" sz="2800" b="1" baseline="30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endParaRPr>
              </a:p>
            </p:txBody>
          </p:sp>
        </p:grpSp>
        <p:sp>
          <p:nvSpPr>
            <p:cNvPr id="19475" name="Rectangle 19" descr="PE03255_"/>
            <p:cNvSpPr>
              <a:spLocks noChangeArrowheads="1"/>
            </p:cNvSpPr>
            <p:nvPr/>
          </p:nvSpPr>
          <p:spPr bwMode="auto">
            <a:xfrm>
              <a:off x="1488" y="2966"/>
              <a:ext cx="277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kumimoji="1"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anose="02040602050305030304" pitchFamily="18" charset="0"/>
                </a:rPr>
                <a:t>×</a:t>
              </a:r>
              <a:endParaRPr kumimoji="1"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p:sp>
        <p:nvSpPr>
          <p:cNvPr id="19476" name="Rectangle 20" descr="PE03255_"/>
          <p:cNvSpPr>
            <a:spLocks noChangeArrowheads="1"/>
          </p:cNvSpPr>
          <p:nvPr/>
        </p:nvSpPr>
        <p:spPr bwMode="auto">
          <a:xfrm>
            <a:off x="2667000" y="448150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kumimoji="1"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en-US" altLang="zh-CN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kumimoji="1"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9</a:t>
            </a:r>
            <a:endParaRPr kumimoji="1" lang="en-US" sz="2800" b="1" baseline="30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9477" name="Rectangle 21" descr="PE03255_"/>
          <p:cNvSpPr>
            <a:spLocks noChangeArrowheads="1"/>
          </p:cNvSpPr>
          <p:nvPr/>
        </p:nvSpPr>
        <p:spPr bwMode="auto">
          <a:xfrm>
            <a:off x="1371600" y="530542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华文中宋" panose="02010600040101010101" pitchFamily="2" charset="-122"/>
              </a:rPr>
              <a:t>≈</a:t>
            </a:r>
            <a:endParaRPr kumimoji="1" lang="en-US" sz="2800" b="1">
              <a:effectLst>
                <a:outerShdw blurRad="38100" dist="38100" dir="2700000" algn="tl">
                  <a:srgbClr val="FFFFFF"/>
                </a:outerShdw>
              </a:effectLst>
              <a:latin typeface="Book Antiqua" panose="02040602050305030304" pitchFamily="18" charset="0"/>
              <a:ea typeface="华文中宋" panose="02010600040101010101" pitchFamily="2" charset="-122"/>
            </a:endParaRPr>
          </a:p>
        </p:txBody>
      </p:sp>
      <p:sp>
        <p:nvSpPr>
          <p:cNvPr id="19478" name="Rectangle 22" descr="PE03255_"/>
          <p:cNvSpPr>
            <a:spLocks noChangeArrowheads="1"/>
          </p:cNvSpPr>
          <p:nvPr/>
        </p:nvSpPr>
        <p:spPr bwMode="auto">
          <a:xfrm>
            <a:off x="1752600" y="531970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9.05</a:t>
            </a:r>
            <a:r>
              <a:rPr kumimoji="1" lang="en-US" altLang="zh-CN" sz="2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kumimoji="1"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11</a:t>
            </a:r>
            <a:endParaRPr kumimoji="1" lang="en-US" sz="2800" b="1" baseline="300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479" name="Rectangle 23" descr="PE03255_"/>
          <p:cNvSpPr>
            <a:spLocks noChangeArrowheads="1"/>
          </p:cNvSpPr>
          <p:nvPr/>
        </p:nvSpPr>
        <p:spPr bwMode="auto">
          <a:xfrm>
            <a:off x="3352800" y="530542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千米</a:t>
            </a:r>
            <a:r>
              <a:rPr kumimoji="1" lang="en-US" altLang="zh-CN" sz="28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11</a:t>
            </a:r>
            <a:r>
              <a:rPr kumimoji="1"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5000628" y="2928934"/>
            <a:ext cx="3929090" cy="1524000"/>
          </a:xfrm>
          <a:prstGeom prst="cloudCallout">
            <a:avLst>
              <a:gd name="adj1" fmla="val -77898"/>
              <a:gd name="adj2" fmla="val 62708"/>
            </a:avLst>
          </a:prstGeom>
          <a:gradFill rotWithShape="0">
            <a:gsLst>
              <a:gs pos="0">
                <a:srgbClr val="CCCCFF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rgbClr val="6600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zh-CN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注意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zh-CN" alt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运算</a:t>
            </a:r>
            <a:r>
              <a:rPr lang="zh-CN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顺序！</a:t>
            </a:r>
            <a:endParaRPr lang="en-US" altLang="zh-CN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84213" y="5840408"/>
            <a:ext cx="7416800" cy="690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kumimoji="1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答：它的体积大约是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9.05×10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11</a:t>
            </a:r>
            <a:r>
              <a:rPr kumimoji="1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立方千米。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69" grpId="0" build="p" autoUpdateAnimBg="0"/>
      <p:bldP spid="19470" grpId="0" build="p" autoUpdateAnimBg="0"/>
      <p:bldP spid="19476" grpId="0" build="p" autoUpdateAnimBg="0"/>
      <p:bldP spid="19477" grpId="0" build="p" autoUpdateAnimBg="0"/>
      <p:bldP spid="19478" grpId="0" build="p" autoUpdateAnimBg="0"/>
      <p:bldP spid="19479" grpId="0" build="p" autoUpdateAnimBg="0"/>
      <p:bldP spid="1948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Oval 26"/>
          <p:cNvSpPr>
            <a:spLocks noChangeArrowheads="1"/>
          </p:cNvSpPr>
          <p:nvPr/>
        </p:nvSpPr>
        <p:spPr bwMode="auto">
          <a:xfrm>
            <a:off x="2133600" y="238108"/>
            <a:ext cx="4743450" cy="476248"/>
          </a:xfrm>
          <a:prstGeom prst="ellipse">
            <a:avLst/>
          </a:prstGeom>
          <a:solidFill>
            <a:srgbClr val="E0F682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61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00125"/>
            <a:ext cx="8915400" cy="4724400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 smtClean="0"/>
              <a:t>1.</a:t>
            </a:r>
            <a:r>
              <a:rPr lang="zh-CN" altLang="en-US" sz="2600" b="1" dirty="0" smtClean="0"/>
              <a:t>填空</a:t>
            </a:r>
            <a:r>
              <a:rPr lang="zh-CN" altLang="en-US" sz="2600" b="1" dirty="0"/>
              <a:t>：                                       </a:t>
            </a:r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endParaRPr lang="zh-CN" altLang="en-US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endParaRPr lang="zh-CN" altLang="en-US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zh-CN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 smtClean="0"/>
              <a:t>2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选择</a:t>
            </a:r>
            <a:r>
              <a:rPr lang="zh-CN" altLang="en-US" sz="2600" b="1" dirty="0"/>
              <a:t>：      </a:t>
            </a:r>
            <a:r>
              <a:rPr lang="zh-CN" altLang="en-US" sz="2600" b="1" dirty="0" smtClean="0"/>
              <a:t>可以</a:t>
            </a:r>
            <a:r>
              <a:rPr lang="zh-CN" altLang="en-US" sz="2600" b="1" dirty="0"/>
              <a:t>写成</a:t>
            </a:r>
            <a:r>
              <a:rPr lang="en-US" altLang="zh-CN" sz="2600" b="1" dirty="0"/>
              <a:t>_____</a:t>
            </a:r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/>
              <a:t>    </a:t>
            </a:r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 smtClean="0"/>
              <a:t>A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            </a:t>
            </a:r>
            <a:r>
              <a:rPr lang="en-US" altLang="zh-CN" sz="2600" b="1" dirty="0" smtClean="0"/>
              <a:t>B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           </a:t>
            </a:r>
            <a:r>
              <a:rPr lang="en-US" altLang="zh-CN" sz="2600" b="1" dirty="0" smtClean="0"/>
              <a:t>C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          </a:t>
            </a:r>
            <a:r>
              <a:rPr lang="en-US" altLang="zh-CN" sz="2600" b="1" dirty="0" smtClean="0"/>
              <a:t>D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 </a:t>
            </a:r>
            <a:endParaRPr lang="zh-CN" altLang="en-US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endParaRPr lang="zh-CN" altLang="en-US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 smtClean="0"/>
              <a:t>3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填空</a:t>
            </a:r>
            <a:r>
              <a:rPr lang="zh-CN" altLang="en-US" sz="2600" b="1" dirty="0"/>
              <a:t>：如果               </a:t>
            </a:r>
            <a:r>
              <a:rPr lang="zh-CN" altLang="en-US" sz="2600" b="1" dirty="0" smtClean="0"/>
              <a:t>，那么</a:t>
            </a:r>
            <a:endParaRPr lang="en-US" altLang="zh-CN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endParaRPr lang="zh-CN" altLang="en-US" sz="2600" b="1" dirty="0"/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zh-CN" sz="2600" b="1" dirty="0" smtClean="0"/>
              <a:t>4</a:t>
            </a:r>
            <a:r>
              <a:rPr lang="en-US" altLang="zh-CN" sz="2600" b="1" dirty="0"/>
              <a:t>.</a:t>
            </a:r>
            <a:r>
              <a:rPr lang="zh-CN" altLang="en-US" sz="2600" b="1" dirty="0" smtClean="0"/>
              <a:t>计算</a:t>
            </a:r>
            <a:r>
              <a:rPr lang="zh-CN" altLang="en-US" sz="2600" b="1" dirty="0"/>
              <a:t>：</a:t>
            </a:r>
            <a:r>
              <a:rPr lang="zh-CN" altLang="en-US" sz="2600" b="1" dirty="0">
                <a:latin typeface="Times New Roman" panose="02020603050405020304" pitchFamily="18" charset="0"/>
              </a:rPr>
              <a:t> </a:t>
            </a:r>
            <a:endParaRPr lang="zh-CN" altLang="en-US" sz="2600" b="1" dirty="0"/>
          </a:p>
        </p:txBody>
      </p:sp>
      <p:sp>
        <p:nvSpPr>
          <p:cNvPr id="6159" name="Rectangle 4"/>
          <p:cNvSpPr>
            <a:spLocks noChangeArrowheads="1"/>
          </p:cNvSpPr>
          <p:nvPr/>
        </p:nvSpPr>
        <p:spPr bwMode="auto">
          <a:xfrm>
            <a:off x="3643306" y="214290"/>
            <a:ext cx="22987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拓展训练：</a:t>
            </a:r>
          </a:p>
        </p:txBody>
      </p:sp>
      <p:grpSp>
        <p:nvGrpSpPr>
          <p:cNvPr id="2" name="Group 29"/>
          <p:cNvGrpSpPr/>
          <p:nvPr/>
        </p:nvGrpSpPr>
        <p:grpSpPr bwMode="auto">
          <a:xfrm>
            <a:off x="428596" y="5500702"/>
            <a:ext cx="8072494" cy="1143000"/>
            <a:chOff x="144" y="3600"/>
            <a:chExt cx="5376" cy="720"/>
          </a:xfrm>
        </p:grpSpPr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144" y="3600"/>
              <a:ext cx="5376" cy="720"/>
            </a:xfrm>
            <a:prstGeom prst="ellipse">
              <a:avLst/>
            </a:prstGeom>
            <a:solidFill>
              <a:srgbClr val="D1FFF3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6173" name="Rectangle 5"/>
            <p:cNvSpPr>
              <a:spLocks noChangeArrowheads="1"/>
            </p:cNvSpPr>
            <p:nvPr/>
          </p:nvSpPr>
          <p:spPr bwMode="auto">
            <a:xfrm>
              <a:off x="1008" y="3676"/>
              <a:ext cx="4077" cy="6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kumimoji="1" lang="zh-CN" altLang="en-US" sz="2800" b="1" dirty="0" smtClean="0">
                  <a:solidFill>
                    <a:schemeClr val="hlink"/>
                  </a:solidFill>
                  <a:latin typeface="Times New Roman" panose="02020603050405020304" pitchFamily="18" charset="0"/>
                </a:rPr>
                <a:t>        </a:t>
              </a:r>
              <a:r>
                <a:rPr kumimoji="1" lang="zh-CN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点评</a:t>
              </a:r>
              <a:r>
                <a:rPr kumimoji="1"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：要根据具体情况灵活利用积的乘方运算性质（正用与逆用）。 </a:t>
              </a:r>
            </a:p>
          </p:txBody>
        </p:sp>
      </p:grp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571604" y="838200"/>
          <a:ext cx="27432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r:id="rId3" imgW="1129665" imgH="266700" progId="Equation.3">
                  <p:embed/>
                </p:oleObj>
              </mc:Choice>
              <mc:Fallback>
                <p:oleObj r:id="rId3" imgW="1129665" imgH="266700" progId="Equation.3">
                  <p:embed/>
                  <p:pic>
                    <p:nvPicPr>
                      <p:cNvPr id="0" name="图片 409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838200"/>
                        <a:ext cx="27432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1828800" y="1600200"/>
          <a:ext cx="51054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r:id="rId5" imgW="2132965" imgH="266700" progId="Equation.3">
                  <p:embed/>
                </p:oleObj>
              </mc:Choice>
              <mc:Fallback>
                <p:oleObj r:id="rId5" imgW="2132965" imgH="266700" progId="Equation.3">
                  <p:embed/>
                  <p:pic>
                    <p:nvPicPr>
                      <p:cNvPr id="0" name="图片 409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51054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1576374" y="2285992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r:id="rId7" imgW="342900" imgH="203200" progId="Equation.3">
                  <p:embed/>
                </p:oleObj>
              </mc:Choice>
              <mc:Fallback>
                <p:oleObj r:id="rId7" imgW="342900" imgH="203200" progId="Equation.3">
                  <p:embed/>
                  <p:pic>
                    <p:nvPicPr>
                      <p:cNvPr id="0" name="图片 409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74" y="2285992"/>
                        <a:ext cx="1066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714375" y="3106740"/>
          <a:ext cx="1143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r:id="rId9" imgW="443865" imgH="266700" progId="Equation.3">
                  <p:embed/>
                </p:oleObj>
              </mc:Choice>
              <mc:Fallback>
                <p:oleObj r:id="rId9" imgW="443865" imgH="266700" progId="Equation.3">
                  <p:embed/>
                  <p:pic>
                    <p:nvPicPr>
                      <p:cNvPr id="0" name="图片 409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106740"/>
                        <a:ext cx="11430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028"/>
          <p:cNvGraphicFramePr>
            <a:graphicFrameLocks noChangeAspect="1"/>
          </p:cNvGraphicFramePr>
          <p:nvPr/>
        </p:nvGraphicFramePr>
        <p:xfrm>
          <a:off x="3000364" y="3071810"/>
          <a:ext cx="12192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r:id="rId11" imgW="419100" imgH="266700" progId="Equation.3">
                  <p:embed/>
                </p:oleObj>
              </mc:Choice>
              <mc:Fallback>
                <p:oleObj r:id="rId11" imgW="419100" imgH="266700" progId="Equation.3">
                  <p:embed/>
                  <p:pic>
                    <p:nvPicPr>
                      <p:cNvPr id="0" name="图片 409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071810"/>
                        <a:ext cx="12192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1029"/>
          <p:cNvGraphicFramePr>
            <a:graphicFrameLocks noChangeAspect="1"/>
          </p:cNvGraphicFramePr>
          <p:nvPr/>
        </p:nvGraphicFramePr>
        <p:xfrm>
          <a:off x="5143504" y="3143248"/>
          <a:ext cx="1219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r:id="rId13" imgW="444500" imgH="203200" progId="Equation.3">
                  <p:embed/>
                </p:oleObj>
              </mc:Choice>
              <mc:Fallback>
                <p:oleObj r:id="rId13" imgW="444500" imgH="203200" progId="Equation.3">
                  <p:embed/>
                  <p:pic>
                    <p:nvPicPr>
                      <p:cNvPr id="0" name="图片 409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3143248"/>
                        <a:ext cx="12192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030"/>
          <p:cNvGraphicFramePr>
            <a:graphicFrameLocks noChangeAspect="1"/>
          </p:cNvGraphicFramePr>
          <p:nvPr/>
        </p:nvGraphicFramePr>
        <p:xfrm>
          <a:off x="7143768" y="3143248"/>
          <a:ext cx="12954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r:id="rId15" imgW="520700" imgH="266700" progId="Equation.3">
                  <p:embed/>
                </p:oleObj>
              </mc:Choice>
              <mc:Fallback>
                <p:oleObj r:id="rId15" imgW="520700" imgH="266700" progId="Equation.3">
                  <p:embed/>
                  <p:pic>
                    <p:nvPicPr>
                      <p:cNvPr id="0" name="图片 409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3143248"/>
                        <a:ext cx="12954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031"/>
          <p:cNvGraphicFramePr>
            <a:graphicFrameLocks noChangeAspect="1"/>
          </p:cNvGraphicFramePr>
          <p:nvPr/>
        </p:nvGraphicFramePr>
        <p:xfrm>
          <a:off x="2424114" y="3929067"/>
          <a:ext cx="23622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r:id="rId17" imgW="1015365" imgH="266700" progId="Equation.3">
                  <p:embed/>
                </p:oleObj>
              </mc:Choice>
              <mc:Fallback>
                <p:oleObj r:id="rId17" imgW="1015365" imgH="266700" progId="Equation.3">
                  <p:embed/>
                  <p:pic>
                    <p:nvPicPr>
                      <p:cNvPr id="0" name="图片 409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3929067"/>
                        <a:ext cx="23622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32"/>
          <p:cNvGraphicFramePr>
            <a:graphicFrameLocks noChangeAspect="1"/>
          </p:cNvGraphicFramePr>
          <p:nvPr/>
        </p:nvGraphicFramePr>
        <p:xfrm>
          <a:off x="5857884" y="4071943"/>
          <a:ext cx="29718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r:id="rId19" imgW="1396365" imgH="165100" progId="Equation.3">
                  <p:embed/>
                </p:oleObj>
              </mc:Choice>
              <mc:Fallback>
                <p:oleObj r:id="rId19" imgW="1396365" imgH="165100" progId="Equation.3">
                  <p:embed/>
                  <p:pic>
                    <p:nvPicPr>
                      <p:cNvPr id="0" name="图片 409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4071943"/>
                        <a:ext cx="29718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033"/>
          <p:cNvGraphicFramePr>
            <a:graphicFrameLocks noChangeAspect="1"/>
          </p:cNvGraphicFramePr>
          <p:nvPr/>
        </p:nvGraphicFramePr>
        <p:xfrm>
          <a:off x="1800228" y="4508516"/>
          <a:ext cx="32004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3" r:id="rId21" imgW="1155700" imgH="469900" progId="Equation.3">
                  <p:embed/>
                </p:oleObj>
              </mc:Choice>
              <mc:Fallback>
                <p:oleObj r:id="rId21" imgW="1155700" imgH="469900" progId="Equation.3">
                  <p:embed/>
                  <p:pic>
                    <p:nvPicPr>
                      <p:cNvPr id="0" name="图片 409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8" y="4508516"/>
                        <a:ext cx="320040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203575" y="928670"/>
            <a:ext cx="12969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8a</a:t>
            </a:r>
            <a:r>
              <a:rPr lang="en-US" altLang="zh-CN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286380" y="1558341"/>
            <a:ext cx="107273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3x</a:t>
            </a:r>
            <a:r>
              <a:rPr lang="en-US" altLang="zh-CN" sz="3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en-US" altLang="zh-CN" sz="3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4286248" y="2357430"/>
            <a:ext cx="6492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en-US" altLang="zh-CN" sz="2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6660232" y="3861048"/>
            <a:ext cx="649287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en-US" altLang="zh-CN" sz="2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8028384" y="3861048"/>
            <a:ext cx="6492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endParaRPr lang="en-US" altLang="zh-CN" sz="28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/>
      <p:bldP spid="10271" grpId="0"/>
      <p:bldP spid="10272" grpId="0"/>
      <p:bldP spid="10273" grpId="0"/>
      <p:bldP spid="102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0"/>
            <a:ext cx="4429155" cy="857232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kern="1200" spc="50" dirty="0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公式的反向使用</a:t>
            </a:r>
            <a:endParaRPr lang="zh-CN" altLang="en-US" kern="1200" spc="50" dirty="0">
              <a:ln w="12700">
                <a:noFill/>
                <a:prstDash val="solid"/>
              </a:ln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6627" name="Picture 3" descr="rw_0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4" descr="5%"/>
          <p:cNvSpPr>
            <a:spLocks noChangeArrowheads="1"/>
          </p:cNvSpPr>
          <p:nvPr/>
        </p:nvSpPr>
        <p:spPr bwMode="auto">
          <a:xfrm>
            <a:off x="1219200" y="685800"/>
            <a:ext cx="6972300" cy="2133600"/>
          </a:xfrm>
          <a:prstGeom prst="horizont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3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09" name="Rectangle 5" descr="PE03255_"/>
          <p:cNvSpPr>
            <a:spLocks noChangeArrowheads="1"/>
          </p:cNvSpPr>
          <p:nvPr/>
        </p:nvSpPr>
        <p:spPr bwMode="auto">
          <a:xfrm>
            <a:off x="-76200" y="30480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试用简便方法计算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:</a:t>
            </a:r>
            <a:endParaRPr lang="en-US" altLang="zh-CN" sz="2800" b="1" baseline="30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1510" name="Rectangle 6" descr="PE03255_"/>
          <p:cNvSpPr>
            <a:spLocks noChangeArrowheads="1"/>
          </p:cNvSpPr>
          <p:nvPr/>
        </p:nvSpPr>
        <p:spPr bwMode="auto">
          <a:xfrm>
            <a:off x="1533543" y="942975"/>
            <a:ext cx="3705225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3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3800" b="1" i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 </a:t>
            </a:r>
            <a:r>
              <a:rPr kumimoji="1"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kumimoji="1" lang="en-US" altLang="zh-CN" sz="3800" b="1" i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800" b="1" i="1" baseline="30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800" b="1" i="1" baseline="30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</p:txBody>
      </p:sp>
      <p:sp>
        <p:nvSpPr>
          <p:cNvPr id="21511" name="Rectangle 7" descr="PE03255_"/>
          <p:cNvSpPr>
            <a:spLocks noChangeArrowheads="1"/>
          </p:cNvSpPr>
          <p:nvPr/>
        </p:nvSpPr>
        <p:spPr bwMode="auto">
          <a:xfrm>
            <a:off x="3903681" y="1081088"/>
            <a:ext cx="354135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en-US" sz="28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都是正整数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1512" name="Rectangle 8" descr="PE03255_"/>
          <p:cNvSpPr>
            <a:spLocks noChangeArrowheads="1"/>
          </p:cNvSpPr>
          <p:nvPr/>
        </p:nvSpPr>
        <p:spPr bwMode="auto">
          <a:xfrm>
            <a:off x="1477963" y="1720850"/>
            <a:ext cx="2154237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zh-CN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反向使用</a:t>
            </a:r>
            <a:r>
              <a:rPr kumimoji="1" lang="en-US" altLang="zh-CN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  <a:endParaRPr kumimoji="1"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1513" name="Rectangle 9" descr="PE03255_"/>
          <p:cNvSpPr>
            <a:spLocks noChangeArrowheads="1"/>
          </p:cNvSpPr>
          <p:nvPr/>
        </p:nvSpPr>
        <p:spPr bwMode="auto">
          <a:xfrm>
            <a:off x="3733800" y="1720850"/>
            <a:ext cx="2560638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800" b="1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800" b="1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 </a:t>
            </a:r>
            <a:r>
              <a:rPr kumimoji="1"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kumimoji="1" lang="en-US" altLang="zh-CN" sz="3800" b="1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36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3800" b="1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 </a:t>
            </a:r>
          </a:p>
        </p:txBody>
      </p:sp>
      <p:sp>
        <p:nvSpPr>
          <p:cNvPr id="21514" name="Rectangle 10" descr="PE03255_"/>
          <p:cNvSpPr>
            <a:spLocks noChangeArrowheads="1"/>
          </p:cNvSpPr>
          <p:nvPr/>
        </p:nvSpPr>
        <p:spPr bwMode="auto">
          <a:xfrm>
            <a:off x="901700" y="3581400"/>
            <a:ext cx="2090637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(1)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   </a:t>
            </a: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；</a:t>
            </a:r>
            <a:endParaRPr kumimoji="1" lang="en-US" sz="28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1515" name="Rectangle 11" descr="PE03255_"/>
          <p:cNvSpPr>
            <a:spLocks noChangeArrowheads="1"/>
          </p:cNvSpPr>
          <p:nvPr/>
        </p:nvSpPr>
        <p:spPr bwMode="auto">
          <a:xfrm>
            <a:off x="885825" y="4191000"/>
            <a:ext cx="2031325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(2)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8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8  </a:t>
            </a: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；</a:t>
            </a:r>
            <a:endParaRPr kumimoji="1" lang="en-US" sz="28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0" y="4738690"/>
            <a:ext cx="4684713" cy="1195388"/>
            <a:chOff x="0" y="2985"/>
            <a:chExt cx="2951" cy="753"/>
          </a:xfrm>
        </p:grpSpPr>
        <p:sp>
          <p:nvSpPr>
            <p:cNvPr id="21517" name="Rectangle 13" descr="PE03255_"/>
            <p:cNvSpPr>
              <a:spLocks noChangeArrowheads="1"/>
            </p:cNvSpPr>
            <p:nvPr/>
          </p:nvSpPr>
          <p:spPr bwMode="auto">
            <a:xfrm>
              <a:off x="556" y="2985"/>
              <a:ext cx="2084" cy="3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kumimoji="1"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(3)</a:t>
              </a:r>
              <a:r>
                <a:rPr kumimoji="1"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2800" b="1" dirty="0">
                  <a:latin typeface="Lucida Console" panose="020B0609040504020204" pitchFamily="49" charset="0"/>
                </a:rPr>
                <a:t>-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5)</a:t>
              </a:r>
              <a:r>
                <a:rPr kumimoji="1" lang="en-US" altLang="zh-CN" sz="2800" b="1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16 </a:t>
              </a:r>
              <a:r>
                <a:rPr kumimoji="1" lang="en-US" altLang="zh-CN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anose="02040602050305030304" pitchFamily="18" charset="0"/>
                </a:rPr>
                <a:t>× 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2800" b="1" dirty="0">
                  <a:latin typeface="Lucida Console" panose="020B0609040504020204" pitchFamily="49" charset="0"/>
                </a:rPr>
                <a:t>-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2)</a:t>
              </a:r>
              <a:r>
                <a:rPr kumimoji="1" lang="en-US" altLang="zh-CN" sz="2800" b="1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15  </a:t>
              </a:r>
              <a:r>
                <a:rPr kumimoji="1" lang="zh-CN" altLang="en-US" sz="28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；</a:t>
              </a:r>
              <a:endParaRPr kumimoji="1"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1518" name="Rectangle 14" descr="PE03255_"/>
            <p:cNvSpPr>
              <a:spLocks noChangeArrowheads="1"/>
            </p:cNvSpPr>
            <p:nvPr/>
          </p:nvSpPr>
          <p:spPr bwMode="auto">
            <a:xfrm>
              <a:off x="556" y="3408"/>
              <a:ext cx="2395" cy="3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kumimoji="1"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(4)</a:t>
              </a:r>
              <a:r>
                <a:rPr kumimoji="1"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 </a:t>
              </a:r>
              <a:r>
                <a:rPr kumimoji="1" lang="en-US" altLang="zh-CN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anose="02040602050305030304" pitchFamily="18" charset="0"/>
                </a:rPr>
                <a:t>× 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kumimoji="1" lang="en-US" altLang="zh-CN" sz="2800" b="1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kumimoji="1" lang="en-US" altLang="zh-CN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anose="02040602050305030304" pitchFamily="18" charset="0"/>
                </a:rPr>
                <a:t> ×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2800" b="1" dirty="0">
                  <a:latin typeface="Lucida Console" panose="020B0609040504020204" pitchFamily="49" charset="0"/>
                </a:rPr>
                <a:t>-</a:t>
              </a:r>
              <a:r>
                <a:rPr kumimoji="1"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0.125)</a:t>
              </a:r>
              <a:r>
                <a:rPr kumimoji="1" lang="en-US" altLang="zh-CN" sz="2800" b="1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 </a:t>
              </a:r>
              <a:r>
                <a:rPr kumimoji="1" lang="zh-CN" altLang="en-US" sz="28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；</a:t>
              </a:r>
              <a:endParaRPr kumimoji="1"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endParaRPr>
            </a:p>
          </p:txBody>
        </p:sp>
        <p:pic>
          <p:nvPicPr>
            <p:cNvPr id="26648" name="Picture 15" descr="drunk_mouse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24"/>
              <a:ext cx="583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635253" y="3581400"/>
            <a:ext cx="17748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(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046540" y="3581400"/>
            <a:ext cx="9525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10</a:t>
            </a:r>
            <a:r>
              <a:rPr lang="en-US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636840" y="4191000"/>
            <a:ext cx="19177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(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sz="28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048128" y="4191000"/>
            <a:ext cx="9525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10</a:t>
            </a:r>
            <a:r>
              <a:rPr lang="en-US" sz="28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3779860" y="4738688"/>
            <a:ext cx="37179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(</a:t>
            </a:r>
            <a:r>
              <a:rPr kumimoji="1" lang="en-US" altLang="zh-CN" sz="2800" b="1" dirty="0">
                <a:latin typeface="Lucida Console" panose="020B0609040504020204" pitchFamily="49" charset="0"/>
              </a:rPr>
              <a:t>-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5)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[(</a:t>
            </a:r>
            <a:r>
              <a:rPr kumimoji="1" lang="en-US" altLang="zh-CN" sz="2800" b="1" dirty="0">
                <a:latin typeface="Lucida Console" panose="020B0609040504020204" pitchFamily="49" charset="0"/>
              </a:rPr>
              <a:t>-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5)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2800" b="1" dirty="0">
                <a:latin typeface="Lucida Console" panose="020B0609040504020204" pitchFamily="49" charset="0"/>
              </a:rPr>
              <a:t>-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2)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]</a:t>
            </a:r>
            <a:r>
              <a:rPr lang="en-US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15</a:t>
            </a:r>
            <a:endParaRPr kumimoji="1"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100918" y="4738688"/>
            <a:ext cx="215315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kumimoji="1" lang="en-US" altLang="zh-CN" sz="2800" b="1" dirty="0">
                <a:latin typeface="Lucida Console" panose="020B0609040504020204" pitchFamily="49" charset="0"/>
              </a:rPr>
              <a:t>-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lang="en-US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15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；</a:t>
            </a:r>
            <a:endParaRPr kumimoji="1"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4308498" y="5424488"/>
            <a:ext cx="347821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[2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×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2800" b="1">
                <a:latin typeface="Lucida Console" panose="020B0609040504020204" pitchFamily="49" charset="0"/>
              </a:rPr>
              <a:t>-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0.125)]</a:t>
            </a:r>
            <a:r>
              <a:rPr lang="en-US" sz="28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4267200" y="5943600"/>
            <a:ext cx="7747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1</a:t>
            </a:r>
            <a:r>
              <a:rPr lang="en-US" sz="28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4262438" y="6338888"/>
            <a:ext cx="74892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1 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2" grpId="0" build="p" autoUpdateAnimBg="0"/>
      <p:bldP spid="21513" grpId="0" build="p" autoUpdateAnimBg="0"/>
      <p:bldP spid="21514" grpId="0" build="p" autoUpdateAnimBg="0"/>
      <p:bldP spid="21515" grpId="0" build="p" autoUpdateAnimBg="0"/>
      <p:bldP spid="21520" grpId="0"/>
      <p:bldP spid="21521" grpId="0"/>
      <p:bldP spid="21522" grpId="0"/>
      <p:bldP spid="21523" grpId="0"/>
      <p:bldP spid="21524" grpId="0"/>
      <p:bldP spid="21525" grpId="0"/>
      <p:bldP spid="21526" grpId="0"/>
      <p:bldP spid="21527" grpId="0"/>
      <p:bldP spid="215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Oval 16"/>
          <p:cNvSpPr>
            <a:spLocks noChangeArrowheads="1"/>
          </p:cNvSpPr>
          <p:nvPr/>
        </p:nvSpPr>
        <p:spPr bwMode="auto">
          <a:xfrm>
            <a:off x="2133600" y="533400"/>
            <a:ext cx="4191000" cy="762000"/>
          </a:xfrm>
          <a:prstGeom prst="ellipse">
            <a:avLst/>
          </a:prstGeom>
          <a:solidFill>
            <a:srgbClr val="FF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717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133600"/>
            <a:ext cx="9144000" cy="2938474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336600"/>
                </a:solidFill>
              </a:rPr>
              <a:t>1.</a:t>
            </a:r>
            <a:r>
              <a:rPr lang="zh-CN" altLang="en-US" b="1" dirty="0" smtClean="0">
                <a:solidFill>
                  <a:srgbClr val="336600"/>
                </a:solidFill>
              </a:rPr>
              <a:t>不用计算器，你</a:t>
            </a:r>
            <a:r>
              <a:rPr lang="zh-CN" altLang="en-US" b="1" dirty="0">
                <a:solidFill>
                  <a:srgbClr val="336600"/>
                </a:solidFill>
              </a:rPr>
              <a:t>能很快求出下列各式的结果</a:t>
            </a:r>
            <a:r>
              <a:rPr lang="zh-CN" altLang="en-US" b="1" dirty="0" smtClean="0">
                <a:solidFill>
                  <a:srgbClr val="336600"/>
                </a:solidFill>
              </a:rPr>
              <a:t>吗？</a:t>
            </a:r>
            <a:endParaRPr lang="zh-CN" altLang="en-US" b="1" dirty="0">
              <a:solidFill>
                <a:srgbClr val="336600"/>
              </a:solidFill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336600"/>
                </a:solidFill>
              </a:rPr>
              <a:t>                       </a:t>
            </a:r>
            <a:r>
              <a:rPr lang="zh-CN" altLang="en-US" b="1" dirty="0" smtClean="0">
                <a:solidFill>
                  <a:srgbClr val="336600"/>
                </a:solidFill>
              </a:rPr>
              <a:t>，   </a:t>
            </a:r>
            <a:endParaRPr lang="zh-CN" altLang="en-US" b="1" dirty="0">
              <a:solidFill>
                <a:srgbClr val="336600"/>
              </a:solidFill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336600"/>
                </a:solidFill>
              </a:rPr>
              <a:t>2.</a:t>
            </a:r>
            <a:r>
              <a:rPr lang="zh-CN" altLang="en-US" b="1" dirty="0" smtClean="0">
                <a:solidFill>
                  <a:srgbClr val="336600"/>
                </a:solidFill>
              </a:rPr>
              <a:t>若</a:t>
            </a:r>
            <a:r>
              <a:rPr lang="en-US" altLang="zh-CN" b="1" dirty="0">
                <a:solidFill>
                  <a:srgbClr val="336600"/>
                </a:solidFill>
              </a:rPr>
              <a:t>n</a:t>
            </a:r>
            <a:r>
              <a:rPr lang="zh-CN" altLang="en-US" b="1" dirty="0">
                <a:solidFill>
                  <a:srgbClr val="336600"/>
                </a:solidFill>
              </a:rPr>
              <a:t>是</a:t>
            </a:r>
            <a:r>
              <a:rPr lang="zh-CN" altLang="en-US" b="1" dirty="0" smtClean="0">
                <a:solidFill>
                  <a:srgbClr val="336600"/>
                </a:solidFill>
              </a:rPr>
              <a:t>正整数，且                     ，求的</a:t>
            </a:r>
            <a:r>
              <a:rPr lang="zh-CN" altLang="en-US" b="1" dirty="0">
                <a:solidFill>
                  <a:srgbClr val="336600"/>
                </a:solidFill>
              </a:rPr>
              <a:t>值。</a:t>
            </a:r>
          </a:p>
          <a:p>
            <a:pPr algn="l">
              <a:buFont typeface="Wingdings" panose="05000000000000000000" pitchFamily="2" charset="2"/>
              <a:buNone/>
            </a:pPr>
            <a:endParaRPr lang="zh-CN" altLang="en-US" b="1" dirty="0">
              <a:solidFill>
                <a:srgbClr val="336600"/>
              </a:solidFill>
            </a:endParaRP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336600"/>
                </a:solidFill>
              </a:rPr>
              <a:t>3</a:t>
            </a:r>
            <a:r>
              <a:rPr lang="en-US" altLang="zh-CN" b="1" dirty="0">
                <a:solidFill>
                  <a:srgbClr val="336600"/>
                </a:solidFill>
              </a:rPr>
              <a:t>.</a:t>
            </a:r>
            <a:r>
              <a:rPr lang="zh-CN" altLang="en-US" b="1" dirty="0" smtClean="0">
                <a:solidFill>
                  <a:srgbClr val="336600"/>
                </a:solidFill>
              </a:rPr>
              <a:t>               等于</a:t>
            </a:r>
            <a:r>
              <a:rPr lang="zh-CN" altLang="en-US" b="1" dirty="0">
                <a:solidFill>
                  <a:srgbClr val="336600"/>
                </a:solidFill>
              </a:rPr>
              <a:t>什么？写出推理过程。</a:t>
            </a: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3109913" y="609600"/>
            <a:ext cx="22240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智能训练：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2000232" y="2643182"/>
          <a:ext cx="19812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r:id="rId3" imgW="647700" imgH="203200" progId="Equation.3">
                  <p:embed/>
                </p:oleObj>
              </mc:Choice>
              <mc:Fallback>
                <p:oleObj r:id="rId3" imgW="647700" imgH="203200" progId="Equation.3">
                  <p:embed/>
                  <p:pic>
                    <p:nvPicPr>
                      <p:cNvPr id="0" name="图片 419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643182"/>
                        <a:ext cx="19812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4643438" y="2643182"/>
          <a:ext cx="2209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r:id="rId5" imgW="977900" imgH="241300" progId="Equation.3">
                  <p:embed/>
                </p:oleObj>
              </mc:Choice>
              <mc:Fallback>
                <p:oleObj r:id="rId5" imgW="977900" imgH="241300" progId="Equation.3">
                  <p:embed/>
                  <p:pic>
                    <p:nvPicPr>
                      <p:cNvPr id="0" name="图片 419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43182"/>
                        <a:ext cx="22098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3428992" y="3071810"/>
          <a:ext cx="2286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r:id="rId7" imgW="889000" imgH="228600" progId="Equation.3">
                  <p:embed/>
                </p:oleObj>
              </mc:Choice>
              <mc:Fallback>
                <p:oleObj r:id="rId7" imgW="889000" imgH="228600" progId="Equation.3">
                  <p:embed/>
                  <p:pic>
                    <p:nvPicPr>
                      <p:cNvPr id="0" name="图片 419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071810"/>
                        <a:ext cx="2286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5786446" y="3071810"/>
          <a:ext cx="1066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r:id="rId9" imgW="393700" imgH="241300" progId="Equation.3">
                  <p:embed/>
                </p:oleObj>
              </mc:Choice>
              <mc:Fallback>
                <p:oleObj r:id="rId9" imgW="393700" imgH="241300" progId="Equation.3">
                  <p:embed/>
                  <p:pic>
                    <p:nvPicPr>
                      <p:cNvPr id="0" name="图片 419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071810"/>
                        <a:ext cx="10668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428596" y="4030672"/>
          <a:ext cx="26670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r:id="rId11" imgW="939165" imgH="241300" progId="Equation.3">
                  <p:embed/>
                </p:oleObj>
              </mc:Choice>
              <mc:Fallback>
                <p:oleObj r:id="rId11" imgW="939165" imgH="241300" progId="Equation.3">
                  <p:embed/>
                  <p:pic>
                    <p:nvPicPr>
                      <p:cNvPr id="0" name="图片 419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030672"/>
                        <a:ext cx="26670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7" name="AutoShape 25"/>
          <p:cNvSpPr/>
          <p:nvPr/>
        </p:nvSpPr>
        <p:spPr bwMode="auto">
          <a:xfrm rot="5400000">
            <a:off x="6274643" y="2014389"/>
            <a:ext cx="555625" cy="1944687"/>
          </a:xfrm>
          <a:prstGeom prst="leftBrace">
            <a:avLst>
              <a:gd name="adj1" fmla="val 29167"/>
              <a:gd name="adj2" fmla="val 50000"/>
            </a:avLst>
          </a:prstGeom>
          <a:noFill/>
          <a:ln w="38100">
            <a:solidFill>
              <a:srgbClr val="CC0000"/>
            </a:solidFill>
            <a:round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0" y="1052513"/>
            <a:ext cx="894187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猜想（</a:t>
            </a:r>
            <a:r>
              <a:rPr kumimoji="1"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en-US" altLang="zh-CN" sz="36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36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n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等于什么？你的猜想正确吗？ 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1773238"/>
            <a:ext cx="217880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一般地有 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57158" y="3279769"/>
            <a:ext cx="226535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en-US" altLang="zh-CN" sz="4400" b="1" dirty="0">
                <a:solidFill>
                  <a:srgbClr val="0000FF"/>
                </a:solidFill>
                <a:latin typeface="Tahoma" panose="020B0604030504040204" pitchFamily="34" charset="0"/>
              </a:rPr>
              <a:t>(a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m</a:t>
            </a:r>
            <a:r>
              <a:rPr kumimoji="1" lang="en-US" altLang="zh-CN" sz="4400" b="1" dirty="0">
                <a:solidFill>
                  <a:srgbClr val="0000FF"/>
                </a:solidFill>
                <a:latin typeface="Tahoma" panose="020B0604030504040204" pitchFamily="34" charset="0"/>
              </a:rPr>
              <a:t>)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n</a:t>
            </a:r>
            <a:r>
              <a:rPr kumimoji="1" lang="en-US" altLang="zh-CN" sz="44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=</a:t>
            </a:r>
            <a:r>
              <a:rPr kumimoji="1" lang="en-US" altLang="zh-CN" sz="4400" b="1" baseline="30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       </a:t>
            </a:r>
            <a:endParaRPr kumimoji="1" lang="en-US" altLang="zh-CN" sz="4400" b="1" baseline="300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38938" name="AutoShape 26"/>
          <p:cNvSpPr/>
          <p:nvPr/>
        </p:nvSpPr>
        <p:spPr bwMode="auto">
          <a:xfrm rot="5400000">
            <a:off x="3311649" y="1953047"/>
            <a:ext cx="576262" cy="2232025"/>
          </a:xfrm>
          <a:prstGeom prst="leftBrace">
            <a:avLst>
              <a:gd name="adj1" fmla="val 32277"/>
              <a:gd name="adj2" fmla="val 50000"/>
            </a:avLst>
          </a:prstGeom>
          <a:noFill/>
          <a:ln w="38100">
            <a:solidFill>
              <a:srgbClr val="CC0000"/>
            </a:solidFill>
            <a:round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2843808" y="2132856"/>
            <a:ext cx="2089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n</a:t>
            </a:r>
            <a:r>
              <a:rPr kumimoji="1" lang="zh-CN" altLang="en-US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个 </a:t>
            </a:r>
            <a:r>
              <a:rPr kumimoji="1"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en-US" altLang="zh-CN" sz="3600" b="1" baseline="30000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652120" y="2132856"/>
            <a:ext cx="15192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n</a:t>
            </a:r>
            <a:r>
              <a:rPr kumimoji="1" lang="zh-CN" altLang="en-US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个 </a:t>
            </a:r>
            <a:r>
              <a:rPr kumimoji="1"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262192" y="3214686"/>
            <a:ext cx="29527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4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4400" b="1" baseline="30000" dirty="0" err="1">
                <a:solidFill>
                  <a:srgbClr val="0000FF"/>
                </a:solidFill>
                <a:latin typeface="Tahoma" panose="020B0604030504040204" pitchFamily="34" charset="0"/>
              </a:rPr>
              <a:t>m</a:t>
            </a:r>
            <a:r>
              <a:rPr kumimoji="1" lang="en-US" altLang="zh-CN" sz="44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·a</a:t>
            </a:r>
            <a:r>
              <a:rPr kumimoji="1" lang="en-US" altLang="zh-CN" sz="4400" b="1" baseline="30000" dirty="0" err="1">
                <a:solidFill>
                  <a:srgbClr val="0000FF"/>
                </a:solidFill>
                <a:latin typeface="Tahoma" panose="020B0604030504040204" pitchFamily="34" charset="0"/>
              </a:rPr>
              <a:t>m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…</a:t>
            </a:r>
            <a:r>
              <a:rPr kumimoji="1" lang="en-US" altLang="zh-CN" sz="4400" b="1" dirty="0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m</a:t>
            </a:r>
            <a:r>
              <a:rPr kumimoji="1" lang="en-US" altLang="zh-CN" sz="4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            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5000628" y="3214686"/>
            <a:ext cx="345757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400" b="1" dirty="0">
                <a:solidFill>
                  <a:srgbClr val="0000FF"/>
                </a:solidFill>
                <a:latin typeface="Tahoma" panose="020B0604030504040204" pitchFamily="34" charset="0"/>
              </a:rPr>
              <a:t>=</a:t>
            </a:r>
            <a:r>
              <a:rPr kumimoji="1" lang="en-US" altLang="zh-CN" sz="44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4400" b="1" baseline="30000" dirty="0" err="1">
                <a:solidFill>
                  <a:srgbClr val="0000FF"/>
                </a:solidFill>
                <a:latin typeface="Tahoma" panose="020B0604030504040204" pitchFamily="34" charset="0"/>
              </a:rPr>
              <a:t>m+m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+…+ m            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5000628" y="3874005"/>
            <a:ext cx="1805302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4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=</a:t>
            </a:r>
            <a:r>
              <a:rPr kumimoji="1" lang="en-US" altLang="zh-CN" sz="4400" b="1" dirty="0" err="1">
                <a:solidFill>
                  <a:srgbClr val="00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4400" b="1" baseline="30000" dirty="0" err="1">
                <a:solidFill>
                  <a:srgbClr val="0000FF"/>
                </a:solidFill>
                <a:latin typeface="Tahoma" panose="020B0604030504040204" pitchFamily="34" charset="0"/>
              </a:rPr>
              <a:t>mn</a:t>
            </a:r>
            <a:r>
              <a:rPr kumimoji="1" lang="en-US" altLang="zh-CN" sz="4400" b="1" baseline="300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</p:txBody>
      </p:sp>
      <p:sp>
        <p:nvSpPr>
          <p:cNvPr id="27661" name="Text Box 32"/>
          <p:cNvSpPr txBox="1">
            <a:spLocks noChangeArrowheads="1"/>
          </p:cNvSpPr>
          <p:nvPr/>
        </p:nvSpPr>
        <p:spPr bwMode="auto">
          <a:xfrm>
            <a:off x="0" y="0"/>
            <a:ext cx="22415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5400" b="1">
                <a:solidFill>
                  <a:srgbClr val="CC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想一想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22" grpId="0"/>
      <p:bldP spid="38933" grpId="0"/>
      <p:bldP spid="38938" grpId="0" animBg="1"/>
      <p:bldP spid="38939" grpId="0"/>
      <p:bldP spid="38940" grpId="0"/>
      <p:bldP spid="38941" grpId="0"/>
      <p:bldP spid="38942" grpId="0"/>
      <p:bldP spid="389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142984"/>
            <a:ext cx="864076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4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幂的</a:t>
            </a:r>
            <a:r>
              <a:rPr kumimoji="1" lang="zh-CN" altLang="en-US" sz="44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乘方，底数</a:t>
            </a:r>
            <a:r>
              <a:rPr kumimoji="1" lang="zh-CN" altLang="en-US" sz="4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不变，</a:t>
            </a:r>
            <a:r>
              <a:rPr kumimoji="1" lang="zh-CN" altLang="en-US" sz="44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指数</a:t>
            </a:r>
            <a:r>
              <a:rPr kumimoji="1" lang="zh-CN" altLang="en-US" sz="4400" b="1" dirty="0">
                <a:latin typeface="隶书" panose="02010509060101010101" pitchFamily="49" charset="-122"/>
                <a:ea typeface="隶书" panose="02010509060101010101" pitchFamily="49" charset="-122"/>
              </a:rPr>
              <a:t>相乘</a:t>
            </a:r>
            <a:r>
              <a:rPr kumimoji="1" lang="zh-CN" altLang="en-US" sz="4400" dirty="0">
                <a:latin typeface="宋体" panose="02010600030101010101" pitchFamily="2" charset="-122"/>
              </a:rPr>
              <a:t>。</a:t>
            </a:r>
            <a:endParaRPr kumimoji="1"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11413" y="260350"/>
            <a:ext cx="375126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幂的乘方法则：</a:t>
            </a:r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288925" y="2101347"/>
          <a:ext cx="83518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2349500" imgH="342900" progId="Equation.DSMT4">
                  <p:embed/>
                </p:oleObj>
              </mc:Choice>
              <mc:Fallback>
                <p:oleObj name="Equation" r:id="rId3" imgW="2349500" imgH="342900" progId="Equation.DSMT4">
                  <p:embed/>
                  <p:pic>
                    <p:nvPicPr>
                      <p:cNvPr id="0" name="图片 430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2101347"/>
                        <a:ext cx="83518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Rectangle 1042"/>
          <p:cNvSpPr>
            <a:spLocks noChangeArrowheads="1"/>
          </p:cNvSpPr>
          <p:nvPr/>
        </p:nvSpPr>
        <p:spPr bwMode="auto">
          <a:xfrm>
            <a:off x="285720" y="3295641"/>
            <a:ext cx="824867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kumimoji="1" lang="zh-CN" altLang="en-US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注意：</a:t>
            </a:r>
          </a:p>
          <a:p>
            <a:r>
              <a:rPr kumimoji="1"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．公式中的底数</a:t>
            </a:r>
            <a:r>
              <a:rPr kumimoji="1"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可以是具体的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数，也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可以是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代数式。</a:t>
            </a:r>
            <a:endParaRPr kumimoji="1" lang="zh-CN" altLang="en-US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．注意幂的乘方中指数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相乘，而</a:t>
            </a:r>
            <a:r>
              <a:rPr kumimoji="1" lang="zh-CN" altLang="en-US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同底数幂的乘法中是指数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相加。</a:t>
            </a:r>
            <a:endParaRPr kumimoji="1" lang="zh-CN" altLang="en-US" sz="36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12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190800" y="785794"/>
            <a:ext cx="6024406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(10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(m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为正整数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-(y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(-x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74651" y="14288"/>
            <a:ext cx="30226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例 </a:t>
            </a:r>
            <a:r>
              <a:rPr kumimoji="1" lang="en-US" altLang="zh-CN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en-US" altLang="zh-CN" sz="4000" b="1">
                <a:latin typeface="华文中宋" panose="02010600040101010101" pitchFamily="2" charset="-122"/>
                <a:ea typeface="华文中宋" panose="02010600040101010101" pitchFamily="2" charset="-122"/>
              </a:rPr>
              <a:t>  </a:t>
            </a:r>
            <a:r>
              <a:rPr kumimoji="1" lang="zh-CN" altLang="en-US" sz="4000" b="1">
                <a:latin typeface="华文中宋" panose="02010600040101010101" pitchFamily="2" charset="-122"/>
                <a:ea typeface="华文中宋" panose="02010600040101010101" pitchFamily="2" charset="-122"/>
              </a:rPr>
              <a:t>计算：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-22047" y="3435494"/>
            <a:ext cx="801373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解：（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= 10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6×2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 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en-US" altLang="zh-CN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013285" y="4149725"/>
            <a:ext cx="679545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= 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m×4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 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4m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000100" y="4868863"/>
            <a:ext cx="7488238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-(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   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=-(y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3×2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)=-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012792" y="5589588"/>
            <a:ext cx="8345554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(-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   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 -(x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 -(x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3×3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)=-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9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430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2854317" y="5286388"/>
            <a:ext cx="574675" cy="3603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85720" y="4714884"/>
            <a:ext cx="889317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下面的计算是否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正确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？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如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有错误请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改正。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kumimoji="1" lang="zh-CN" altLang="en-US" sz="3600" b="1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2+3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5        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(-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=-a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6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5720" y="908050"/>
            <a:ext cx="778674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计算：</a:t>
            </a:r>
            <a:endParaRPr kumimoji="1" lang="en-US" altLang="zh-CN" sz="3600" b="1" dirty="0" smtClean="0"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 smtClean="0">
                <a:latin typeface="Times New Roman" panose="02020603050405020304" pitchFamily="18" charset="0"/>
              </a:rPr>
              <a:t>(10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(b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5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5 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(a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n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3 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 smtClean="0">
                <a:latin typeface="宋体" panose="02010600030101010101" pitchFamily="2" charset="-122"/>
              </a:rPr>
              <a:t>-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m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28595" y="2001827"/>
            <a:ext cx="9366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419343" y="2000240"/>
            <a:ext cx="11525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25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135441" y="2001832"/>
            <a:ext cx="100806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3n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786446" y="2001827"/>
            <a:ext cx="114300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-x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2m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85752" y="2666052"/>
            <a:ext cx="81439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2.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计算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(10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4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(x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5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4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-(a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5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    (-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)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20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29705" name="Text Box 20"/>
          <p:cNvSpPr txBox="1">
            <a:spLocks noChangeArrowheads="1"/>
          </p:cNvSpPr>
          <p:nvPr/>
        </p:nvSpPr>
        <p:spPr bwMode="auto">
          <a:xfrm>
            <a:off x="0" y="0"/>
            <a:ext cx="68770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练一练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92103" y="3786189"/>
            <a:ext cx="9366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285984" y="3786189"/>
            <a:ext cx="869944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786182" y="3787782"/>
            <a:ext cx="100806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-a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000760" y="3787782"/>
            <a:ext cx="9366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animBg="1"/>
      <p:bldP spid="13333" grpId="0"/>
      <p:bldP spid="11267" grpId="0"/>
      <p:bldP spid="13327" grpId="0"/>
      <p:bldP spid="13328" grpId="0"/>
      <p:bldP spid="13329" grpId="0"/>
      <p:bldP spid="13330" grpId="0"/>
      <p:bldP spid="13331" grpId="0"/>
      <p:bldP spid="13335" grpId="0"/>
      <p:bldP spid="13336" grpId="0"/>
      <p:bldP spid="13337" grpId="0"/>
      <p:bldP spid="13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3043258"/>
            <a:ext cx="914400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5.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下列计算中正确的个数有（   ）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个。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kumimoji="1" lang="zh-CN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①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2m</a:t>
            </a:r>
            <a:r>
              <a:rPr kumimoji="1" lang="en-US" altLang="zh-CN" sz="4000" b="1" dirty="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    </a:t>
            </a:r>
            <a:r>
              <a:rPr kumimoji="1" lang="zh-CN" altLang="zh-CN" sz="40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②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endParaRPr kumimoji="1" lang="en-US" altLang="zh-CN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③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      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④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．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(-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 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＝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９</a:t>
            </a:r>
          </a:p>
          <a:p>
            <a:pPr marL="457200" indent="-457200">
              <a:lnSpc>
                <a:spcPct val="120000"/>
              </a:lnSpc>
            </a:pP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个      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个    </a:t>
            </a:r>
            <a:endParaRPr kumimoji="1" lang="en-US" altLang="zh-CN" sz="40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457200" indent="-457200">
              <a:lnSpc>
                <a:spcPct val="120000"/>
              </a:lnSpc>
            </a:pP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个      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）以上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答案都不对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572264" y="3143248"/>
            <a:ext cx="6429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Ｄ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0" y="-24"/>
            <a:ext cx="5867400" cy="31700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填空：</a:t>
            </a:r>
          </a:p>
          <a:p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     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27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=(</a:t>
            </a:r>
            <a:r>
              <a:rPr kumimoji="1" lang="en-US" altLang="zh-CN" sz="40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en-US" altLang="zh-CN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en-US" altLang="zh-CN" sz="4000" b="1" dirty="0" err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4000" b="1" baseline="30000" dirty="0" err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=(    )</a:t>
            </a:r>
            <a:r>
              <a:rPr kumimoji="1" lang="en-US" altLang="zh-CN" sz="40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kumimoji="1" lang="en-US" altLang="zh-CN" sz="40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(4)p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+2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=(       )</a:t>
            </a:r>
            <a:r>
              <a:rPr kumimoji="1" lang="en-US" altLang="zh-CN" sz="4000" b="1" baseline="30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en-US" altLang="zh-CN" sz="40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928926" y="571480"/>
            <a:ext cx="9398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CC0000"/>
                </a:solidFill>
                <a:latin typeface="Tahoma" panose="020B0604030504040204" pitchFamily="34" charset="0"/>
              </a:rPr>
              <a:t>10</a:t>
            </a:r>
            <a:r>
              <a:rPr kumimoji="1" lang="en-US" altLang="zh-CN" sz="4000" b="1" baseline="30000" dirty="0">
                <a:solidFill>
                  <a:srgbClr val="CC00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914643" y="1785938"/>
            <a:ext cx="6572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4000" b="1" baseline="30000" dirty="0">
                <a:solidFill>
                  <a:srgbClr val="CC00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643306" y="2428868"/>
            <a:ext cx="105509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1" lang="en-US" altLang="zh-CN" sz="4000" b="1" baseline="30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n+1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443724" y="1206489"/>
            <a:ext cx="41389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rgbClr val="CC0000"/>
                </a:solidFill>
                <a:latin typeface="Tahoma" panose="020B0604030504040204" pitchFamily="34" charset="0"/>
              </a:rPr>
              <a:t>9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8" grpId="0" autoUpdateAnimBg="0"/>
      <p:bldP spid="52230" grpId="0"/>
      <p:bldP spid="52231" grpId="0"/>
      <p:bldP spid="52232" grpId="0"/>
      <p:bldP spid="522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592286" y="3717949"/>
            <a:ext cx="6408738" cy="3140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tabLst>
                <a:tab pos="762000" algn="l"/>
              </a:tabLst>
            </a:pP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·(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>
              <a:tabLst>
                <a:tab pos="762000" algn="l"/>
              </a:tabLst>
            </a:pP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3×3</a:t>
            </a: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4×3</a:t>
            </a:r>
          </a:p>
          <a:p>
            <a:pPr>
              <a:tabLst>
                <a:tab pos="762000" algn="l"/>
              </a:tabLst>
            </a:pP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·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  <a:p>
            <a:pPr>
              <a:tabLst>
                <a:tab pos="762000" algn="l"/>
              </a:tabLst>
            </a:pP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=</a:t>
            </a:r>
            <a:r>
              <a:rPr kumimoji="1" lang="en-US" altLang="zh-CN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9+12</a:t>
            </a:r>
          </a:p>
          <a:p>
            <a:pPr>
              <a:tabLst>
                <a:tab pos="762000" algn="l"/>
              </a:tabLst>
            </a:pPr>
            <a:r>
              <a:rPr kumimoji="1" lang="en-US" altLang="zh-CN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=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kumimoji="1" lang="en-US" altLang="zh-CN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0" y="142852"/>
            <a:ext cx="285908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例 </a:t>
            </a:r>
            <a:r>
              <a:rPr kumimoji="1" lang="en-US" altLang="zh-CN" sz="40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2 </a:t>
            </a:r>
            <a:r>
              <a:rPr kumimoji="1" lang="zh-CN" altLang="en-US" sz="40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计算：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0" y="785794"/>
            <a:ext cx="91440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2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·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4</a:t>
            </a:r>
            <a:r>
              <a:rPr kumimoji="1" lang="zh-CN" altLang="en-US" sz="4000" b="1" dirty="0">
                <a:latin typeface="Tahoma" panose="020B0604030504040204" pitchFamily="34" charset="0"/>
              </a:rPr>
              <a:t>＋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(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3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)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2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 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  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(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3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)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3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·(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4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)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00034" y="1571612"/>
            <a:ext cx="7632700" cy="192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4000" b="1" dirty="0">
                <a:latin typeface="Tahoma" panose="020B0604030504040204" pitchFamily="34" charset="0"/>
              </a:rPr>
              <a:t>解：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4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2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·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4</a:t>
            </a:r>
            <a:r>
              <a:rPr kumimoji="1" lang="zh-CN" altLang="en-US" sz="4000" b="1" dirty="0">
                <a:latin typeface="Tahoma" panose="020B0604030504040204" pitchFamily="34" charset="0"/>
              </a:rPr>
              <a:t>＋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(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3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)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2</a:t>
            </a:r>
          </a:p>
          <a:p>
            <a:r>
              <a:rPr kumimoji="1" lang="en-US" altLang="zh-CN" sz="4000" b="1" dirty="0">
                <a:latin typeface="Tahoma" panose="020B0604030504040204" pitchFamily="34" charset="0"/>
              </a:rPr>
              <a:t>           =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2</a:t>
            </a:r>
            <a:r>
              <a:rPr kumimoji="1" lang="zh-CN" altLang="en-US" sz="4000" b="1" baseline="30000" dirty="0">
                <a:latin typeface="Tahoma" panose="020B0604030504040204" pitchFamily="34" charset="0"/>
              </a:rPr>
              <a:t>＋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4</a:t>
            </a:r>
            <a:r>
              <a:rPr kumimoji="1" lang="en-US" altLang="zh-CN" sz="4000" b="1" dirty="0">
                <a:latin typeface="Tahoma" panose="020B0604030504040204" pitchFamily="34" charset="0"/>
              </a:rPr>
              <a:t>+</a:t>
            </a:r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>
                <a:latin typeface="Tahoma" panose="020B0604030504040204" pitchFamily="34" charset="0"/>
              </a:rPr>
              <a:t>3×2</a:t>
            </a:r>
          </a:p>
          <a:p>
            <a:r>
              <a:rPr kumimoji="1" lang="en-US" altLang="zh-CN" sz="4000" b="1" dirty="0">
                <a:latin typeface="Tahoma" panose="020B0604030504040204" pitchFamily="34" charset="0"/>
              </a:rPr>
              <a:t>           =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6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+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6</a:t>
            </a:r>
            <a:r>
              <a:rPr kumimoji="1" lang="en-US" altLang="zh-CN" sz="4000" b="1" dirty="0" smtClean="0">
                <a:latin typeface="Tahoma" panose="020B0604030504040204" pitchFamily="34" charset="0"/>
              </a:rPr>
              <a:t>=2</a:t>
            </a:r>
            <a:r>
              <a:rPr kumimoji="1"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baseline="30000" dirty="0" smtClean="0">
                <a:latin typeface="Tahoma" panose="020B0604030504040204" pitchFamily="34" charset="0"/>
              </a:rPr>
              <a:t>6</a:t>
            </a:r>
            <a:endParaRPr kumimoji="1" lang="en-US" altLang="zh-CN" sz="40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Oval 24"/>
          <p:cNvSpPr>
            <a:spLocks noChangeArrowheads="1"/>
          </p:cNvSpPr>
          <p:nvPr/>
        </p:nvSpPr>
        <p:spPr bwMode="auto">
          <a:xfrm>
            <a:off x="0" y="228600"/>
            <a:ext cx="6858000" cy="9144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kumimoji="1" lang="zh-CN" altLang="en-US" sz="24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757210" y="16144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38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0" y="3729030"/>
            <a:ext cx="8686800" cy="2590800"/>
          </a:xfrm>
        </p:spPr>
        <p:txBody>
          <a:bodyPr/>
          <a:lstStyle/>
          <a:p>
            <a:pPr algn="just"/>
            <a:endParaRPr lang="en-US" altLang="zh-CN" dirty="0">
              <a:solidFill>
                <a:srgbClr val="008000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填空</a:t>
            </a:r>
            <a:r>
              <a:rPr lang="zh-CN" altLang="en-US" b="1" dirty="0">
                <a:solidFill>
                  <a:srgbClr val="FF0000"/>
                </a:solidFill>
              </a:rPr>
              <a:t>：     </a:t>
            </a:r>
            <a:r>
              <a:rPr lang="en-US" altLang="zh-CN" b="1" dirty="0" smtClean="0">
                <a:solidFill>
                  <a:srgbClr val="FF0000"/>
                </a:solidFill>
              </a:rPr>
              <a:t>=_____</a:t>
            </a:r>
            <a:r>
              <a:rPr lang="zh-CN" altLang="en-US" b="1" dirty="0" smtClean="0">
                <a:solidFill>
                  <a:srgbClr val="FF0000"/>
                </a:solidFill>
              </a:rPr>
              <a:t>；</a:t>
            </a:r>
            <a:r>
              <a:rPr lang="en-US" altLang="zh-CN" b="1" dirty="0" smtClean="0">
                <a:solidFill>
                  <a:srgbClr val="FF0000"/>
                </a:solidFill>
              </a:rPr>
              <a:t>            =______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en-US" altLang="zh-CN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选择</a:t>
            </a:r>
            <a:r>
              <a:rPr lang="zh-CN" altLang="en-US" b="1" dirty="0">
                <a:solidFill>
                  <a:srgbClr val="FF0000"/>
                </a:solidFill>
              </a:rPr>
              <a:t>：结果为    </a:t>
            </a:r>
            <a:r>
              <a:rPr lang="zh-CN" altLang="en-US" b="1" dirty="0" smtClean="0">
                <a:solidFill>
                  <a:srgbClr val="FF0000"/>
                </a:solidFill>
              </a:rPr>
              <a:t>的</a:t>
            </a:r>
            <a:r>
              <a:rPr lang="zh-CN" altLang="en-US" b="1" dirty="0">
                <a:solidFill>
                  <a:srgbClr val="FF0000"/>
                </a:solidFill>
              </a:rPr>
              <a:t>式子是</a:t>
            </a:r>
            <a:r>
              <a:rPr lang="en-US" altLang="zh-CN" b="1" dirty="0" smtClean="0">
                <a:solidFill>
                  <a:srgbClr val="FF0000"/>
                </a:solidFill>
              </a:rPr>
              <a:t>____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en-US" altLang="zh-CN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          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      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b="1" dirty="0" smtClean="0">
                <a:solidFill>
                  <a:srgbClr val="FF0000"/>
                </a:solidFill>
              </a:rPr>
              <a:t>.</a:t>
            </a:r>
            <a:r>
              <a:rPr lang="zh-CN" altLang="en-US" b="1" dirty="0" smtClean="0">
                <a:solidFill>
                  <a:srgbClr val="FF0000"/>
                </a:solidFill>
              </a:rPr>
              <a:t>       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39" name="Rectangle 9"/>
          <p:cNvSpPr>
            <a:spLocks noChangeArrowheads="1"/>
          </p:cNvSpPr>
          <p:nvPr/>
        </p:nvSpPr>
        <p:spPr bwMode="auto">
          <a:xfrm>
            <a:off x="757210" y="16144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538135" y="160971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41" name="Rectangle 13"/>
          <p:cNvSpPr>
            <a:spLocks noChangeArrowheads="1"/>
          </p:cNvSpPr>
          <p:nvPr/>
        </p:nvSpPr>
        <p:spPr bwMode="auto">
          <a:xfrm>
            <a:off x="842935" y="16525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42" name="Rectangle 15"/>
          <p:cNvSpPr>
            <a:spLocks noChangeArrowheads="1"/>
          </p:cNvSpPr>
          <p:nvPr/>
        </p:nvSpPr>
        <p:spPr bwMode="auto">
          <a:xfrm>
            <a:off x="781023" y="16573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642910" y="16430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4357688" y="295274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grpSp>
        <p:nvGrpSpPr>
          <p:cNvPr id="1045" name="Group 33"/>
          <p:cNvGrpSpPr/>
          <p:nvPr/>
        </p:nvGrpSpPr>
        <p:grpSpPr bwMode="auto">
          <a:xfrm>
            <a:off x="995386" y="4105267"/>
            <a:ext cx="7451725" cy="1644650"/>
            <a:chOff x="816" y="1869"/>
            <a:chExt cx="4694" cy="1036"/>
          </a:xfrm>
        </p:grpSpPr>
        <p:graphicFrame>
          <p:nvGraphicFramePr>
            <p:cNvPr id="1028" name="Object 8"/>
            <p:cNvGraphicFramePr>
              <a:graphicFrameLocks noChangeAspect="1"/>
            </p:cNvGraphicFramePr>
            <p:nvPr/>
          </p:nvGraphicFramePr>
          <p:xfrm>
            <a:off x="1194" y="1893"/>
            <a:ext cx="480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0" r:id="rId3" imgW="355600" imgH="266700" progId="Equation.3">
                    <p:embed/>
                  </p:oleObj>
                </mc:Choice>
                <mc:Fallback>
                  <p:oleObj r:id="rId3" imgW="355600" imgH="266700" progId="Equation.3">
                    <p:embed/>
                    <p:pic>
                      <p:nvPicPr>
                        <p:cNvPr id="0" name="图片 358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4" y="1893"/>
                          <a:ext cx="480" cy="3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0"/>
            <p:cNvGraphicFramePr>
              <a:graphicFrameLocks noChangeAspect="1"/>
            </p:cNvGraphicFramePr>
            <p:nvPr/>
          </p:nvGraphicFramePr>
          <p:xfrm>
            <a:off x="2709" y="1869"/>
            <a:ext cx="100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1" r:id="rId5" imgW="698500" imgH="266700" progId="Equation.3">
                    <p:embed/>
                  </p:oleObj>
                </mc:Choice>
                <mc:Fallback>
                  <p:oleObj r:id="rId5" imgW="698500" imgH="266700" progId="Equation.3">
                    <p:embed/>
                    <p:pic>
                      <p:nvPicPr>
                        <p:cNvPr id="0" name="图片 358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9" y="1869"/>
                          <a:ext cx="1008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12"/>
            <p:cNvGraphicFramePr>
              <a:graphicFrameLocks noChangeAspect="1"/>
            </p:cNvGraphicFramePr>
            <p:nvPr/>
          </p:nvGraphicFramePr>
          <p:xfrm>
            <a:off x="1854" y="2208"/>
            <a:ext cx="384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2" r:id="rId7" imgW="215900" imgH="203200" progId="Equation.3">
                    <p:embed/>
                  </p:oleObj>
                </mc:Choice>
                <mc:Fallback>
                  <p:oleObj r:id="rId7" imgW="215900" imgH="203200" progId="Equation.3">
                    <p:embed/>
                    <p:pic>
                      <p:nvPicPr>
                        <p:cNvPr id="0" name="图片 358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" y="2208"/>
                          <a:ext cx="384" cy="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14"/>
            <p:cNvGraphicFramePr>
              <a:graphicFrameLocks noChangeAspect="1"/>
            </p:cNvGraphicFramePr>
            <p:nvPr/>
          </p:nvGraphicFramePr>
          <p:xfrm>
            <a:off x="816" y="2523"/>
            <a:ext cx="576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3" r:id="rId9" imgW="330200" imgH="203200" progId="Equation.3">
                    <p:embed/>
                  </p:oleObj>
                </mc:Choice>
                <mc:Fallback>
                  <p:oleObj r:id="rId9" imgW="330200" imgH="203200" progId="Equation.3">
                    <p:embed/>
                    <p:pic>
                      <p:nvPicPr>
                        <p:cNvPr id="0" name="图片 358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523"/>
                          <a:ext cx="576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16"/>
            <p:cNvGraphicFramePr>
              <a:graphicFrameLocks noChangeAspect="1"/>
            </p:cNvGraphicFramePr>
            <p:nvPr/>
          </p:nvGraphicFramePr>
          <p:xfrm>
            <a:off x="2295" y="2493"/>
            <a:ext cx="864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4" r:id="rId11" imgW="494665" imgH="203200" progId="Equation.3">
                    <p:embed/>
                  </p:oleObj>
                </mc:Choice>
                <mc:Fallback>
                  <p:oleObj r:id="rId11" imgW="494665" imgH="203200" progId="Equation.3">
                    <p:embed/>
                    <p:pic>
                      <p:nvPicPr>
                        <p:cNvPr id="0" name="图片 358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5" y="2493"/>
                          <a:ext cx="864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18"/>
            <p:cNvGraphicFramePr>
              <a:graphicFrameLocks noChangeAspect="1"/>
            </p:cNvGraphicFramePr>
            <p:nvPr/>
          </p:nvGraphicFramePr>
          <p:xfrm>
            <a:off x="3749" y="2441"/>
            <a:ext cx="576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5" r:id="rId13" imgW="342900" imgH="266700" progId="Equation.3">
                    <p:embed/>
                  </p:oleObj>
                </mc:Choice>
                <mc:Fallback>
                  <p:oleObj r:id="rId13" imgW="342900" imgH="266700" progId="Equation.3">
                    <p:embed/>
                    <p:pic>
                      <p:nvPicPr>
                        <p:cNvPr id="0" name="图片 358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9" y="2441"/>
                          <a:ext cx="576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20"/>
            <p:cNvGraphicFramePr>
              <a:graphicFrameLocks noChangeAspect="1"/>
            </p:cNvGraphicFramePr>
            <p:nvPr/>
          </p:nvGraphicFramePr>
          <p:xfrm>
            <a:off x="4838" y="2486"/>
            <a:ext cx="672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6" r:id="rId15" imgW="342900" imgH="266700" progId="Equation.3">
                    <p:embed/>
                  </p:oleObj>
                </mc:Choice>
                <mc:Fallback>
                  <p:oleObj r:id="rId15" imgW="342900" imgH="266700" progId="Equation.3">
                    <p:embed/>
                    <p:pic>
                      <p:nvPicPr>
                        <p:cNvPr id="0" name="图片 358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8" y="2486"/>
                          <a:ext cx="672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271463"/>
            <a:ext cx="650875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latin typeface="Times New Roman" panose="02020603050405020304" pitchFamily="18" charset="0"/>
              </a:rPr>
              <a:t>一、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复习：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温故而知新，不亦乐乎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047" name="Picture 28" descr="new_pa1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391400" y="0"/>
            <a:ext cx="1752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32"/>
          <p:cNvSpPr>
            <a:spLocks noChangeArrowheads="1"/>
          </p:cNvSpPr>
          <p:nvPr/>
        </p:nvSpPr>
        <p:spPr bwMode="auto">
          <a:xfrm>
            <a:off x="381000" y="2509830"/>
            <a:ext cx="7812088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2800" b="1" dirty="0" smtClean="0">
                <a:latin typeface="Tahoma" panose="020B0604030504040204" pitchFamily="34" charset="0"/>
              </a:rPr>
              <a:t>同</a:t>
            </a:r>
            <a:r>
              <a:rPr kumimoji="1" lang="zh-CN" altLang="en-US" sz="2800" b="1" dirty="0">
                <a:latin typeface="Tahoma" panose="020B0604030504040204" pitchFamily="34" charset="0"/>
              </a:rPr>
              <a:t>底数的幂的</a:t>
            </a:r>
            <a:r>
              <a:rPr kumimoji="1" lang="zh-CN" altLang="en-US" sz="2800" b="1" dirty="0" smtClean="0">
                <a:latin typeface="Tahoma" panose="020B0604030504040204" pitchFamily="34" charset="0"/>
              </a:rPr>
              <a:t>乘法，底数</a:t>
            </a:r>
            <a:r>
              <a:rPr kumimoji="1" lang="en-US" altLang="zh-CN" sz="2800" b="1" dirty="0" smtClean="0">
                <a:latin typeface="Tahoma" panose="020B0604030504040204" pitchFamily="34" charset="0"/>
              </a:rPr>
              <a:t>____</a:t>
            </a:r>
            <a:r>
              <a:rPr kumimoji="1" lang="zh-CN" altLang="en-US" sz="2800" b="1" dirty="0" smtClean="0">
                <a:latin typeface="Tahoma" panose="020B0604030504040204" pitchFamily="34" charset="0"/>
              </a:rPr>
              <a:t>，指数</a:t>
            </a:r>
            <a:r>
              <a:rPr kumimoji="1" lang="en-US" altLang="zh-CN" sz="2800" b="1" dirty="0">
                <a:latin typeface="Tahoma" panose="020B0604030504040204" pitchFamily="34" charset="0"/>
              </a:rPr>
              <a:t>______</a:t>
            </a:r>
            <a:r>
              <a:rPr kumimoji="1" lang="zh-CN" altLang="en-US" sz="2800" b="1" dirty="0">
                <a:latin typeface="Tahoma" panose="020B0604030504040204" pitchFamily="34" charset="0"/>
              </a:rPr>
              <a:t>。</a:t>
            </a:r>
            <a:endParaRPr kumimoji="1" lang="zh-CN" altLang="en-US" sz="2800" dirty="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2800" b="1" dirty="0">
                <a:latin typeface="Tahoma" panose="020B0604030504040204" pitchFamily="34" charset="0"/>
              </a:rPr>
              <a:t>幂的</a:t>
            </a:r>
            <a:r>
              <a:rPr kumimoji="1" lang="zh-CN" altLang="en-US" sz="2800" b="1" dirty="0" smtClean="0">
                <a:latin typeface="Tahoma" panose="020B0604030504040204" pitchFamily="34" charset="0"/>
              </a:rPr>
              <a:t>乘方，底数</a:t>
            </a:r>
            <a:r>
              <a:rPr kumimoji="1" lang="en-US" altLang="zh-CN" sz="2800" b="1" dirty="0" smtClean="0">
                <a:latin typeface="Tahoma" panose="020B0604030504040204" pitchFamily="34" charset="0"/>
              </a:rPr>
              <a:t>_______</a:t>
            </a:r>
            <a:r>
              <a:rPr kumimoji="1" lang="zh-CN" altLang="en-US" sz="2800" b="1" dirty="0" smtClean="0">
                <a:latin typeface="Tahoma" panose="020B0604030504040204" pitchFamily="34" charset="0"/>
              </a:rPr>
              <a:t>，指数</a:t>
            </a:r>
            <a:r>
              <a:rPr kumimoji="1" lang="en-US" altLang="zh-CN" sz="2800" b="1" dirty="0">
                <a:latin typeface="Tahoma" panose="020B0604030504040204" pitchFamily="34" charset="0"/>
              </a:rPr>
              <a:t>________</a:t>
            </a:r>
            <a:r>
              <a:rPr kumimoji="1" lang="zh-CN" altLang="en-US" sz="2800" b="1" dirty="0">
                <a:latin typeface="Tahoma" panose="020B0604030504040204" pitchFamily="34" charset="0"/>
              </a:rPr>
              <a:t>。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419600" y="243363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不变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553200" y="2428868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相加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3200400" y="307181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不变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5867400" y="307181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相乘</a:t>
            </a:r>
          </a:p>
        </p:txBody>
      </p:sp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2743192" y="4033830"/>
          <a:ext cx="6858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Equation" r:id="rId18" imgW="215900" imgH="203200" progId="Equation.3">
                  <p:embed/>
                </p:oleObj>
              </mc:Choice>
              <mc:Fallback>
                <p:oleObj name="Equation" r:id="rId18" imgW="215900" imgH="203200" progId="Equation.3">
                  <p:embed/>
                  <p:pic>
                    <p:nvPicPr>
                      <p:cNvPr id="0" name="图片 358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92" y="4033830"/>
                        <a:ext cx="68580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6228184" y="4149080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20" imgW="330200" imgH="203200" progId="Equation.3">
                  <p:embed/>
                </p:oleObj>
              </mc:Choice>
              <mc:Fallback>
                <p:oleObj name="Equation" r:id="rId20" imgW="330200" imgH="203200" progId="Equation.3">
                  <p:embed/>
                  <p:pic>
                    <p:nvPicPr>
                      <p:cNvPr id="0" name="图片 358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149080"/>
                        <a:ext cx="99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4857752" y="4643446"/>
            <a:ext cx="609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6" grpId="0" autoUpdateAnimBg="0"/>
      <p:bldP spid="3107" grpId="0" autoUpdateAnimBg="0"/>
      <p:bldP spid="3108" grpId="0" autoUpdateAnimBg="0"/>
      <p:bldP spid="3109" grpId="0" autoUpdateAnimBg="0"/>
      <p:bldP spid="311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0" y="788988"/>
            <a:ext cx="5819775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计算  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  (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</a:p>
          <a:p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2.   2(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3)4 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3389313"/>
            <a:ext cx="400049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3600" b="1" dirty="0" smtClean="0">
                <a:latin typeface="Times New Roman" panose="02020603050405020304" pitchFamily="18" charset="0"/>
              </a:rPr>
              <a:t>解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原式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6</a:t>
            </a:r>
            <a:r>
              <a:rPr kumimoji="1"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2</a:t>
            </a:r>
            <a:endParaRPr kumimoji="1" lang="en-US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979613" y="4110038"/>
            <a:ext cx="8223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600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8</a:t>
            </a:r>
            <a:endParaRPr kumimoji="1" lang="en-US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" y="4764088"/>
            <a:ext cx="528638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原式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2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12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–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12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979613" y="5556250"/>
            <a:ext cx="237648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12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 smtClean="0">
                <a:latin typeface="Times New Roman" panose="02020603050405020304" pitchFamily="18" charset="0"/>
              </a:rPr>
              <a:t>3</a:t>
            </a:r>
            <a:endParaRPr kumimoji="1" lang="en-US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979613" y="6172200"/>
            <a:ext cx="12065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latin typeface="Times New Roman" panose="02020603050405020304" pitchFamily="18" charset="0"/>
              </a:rPr>
              <a:t>15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1214414" y="1989138"/>
            <a:ext cx="4392549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kumimoji="1" lang="zh-CN" altLang="en-US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-3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zh-CN" altLang="en-US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-3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</a:p>
          <a:p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4.</a:t>
            </a:r>
            <a:r>
              <a:rPr kumimoji="1" lang="zh-CN" altLang="en-US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(-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4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148264" y="3357563"/>
            <a:ext cx="385289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原式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dirty="0">
                <a:latin typeface="宋体" panose="02010600030101010101" pitchFamily="2" charset="-122"/>
              </a:rPr>
              <a:t>-3</a:t>
            </a:r>
            <a:r>
              <a:rPr kumimoji="1" lang="en-US" altLang="zh-CN" sz="3600" b="1" baseline="30000" dirty="0">
                <a:latin typeface="宋体" panose="02010600030101010101" pitchFamily="2" charset="-122"/>
              </a:rPr>
              <a:t>6 </a:t>
            </a:r>
            <a:r>
              <a:rPr kumimoji="1" lang="en-US" altLang="zh-CN" sz="3600" b="1" dirty="0">
                <a:latin typeface="宋体" panose="02010600030101010101" pitchFamily="2" charset="-122"/>
              </a:rPr>
              <a:t>3</a:t>
            </a:r>
            <a:r>
              <a:rPr kumimoji="1" lang="en-US" altLang="zh-CN" sz="3600" b="1" baseline="30000" dirty="0">
                <a:latin typeface="宋体" panose="02010600030101010101" pitchFamily="2" charset="-122"/>
              </a:rPr>
              <a:t>6</a:t>
            </a:r>
            <a:endParaRPr kumimoji="1" lang="en-US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715139" y="4149725"/>
            <a:ext cx="14636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= -3</a:t>
            </a:r>
            <a:r>
              <a:rPr kumimoji="1" lang="en-US" altLang="zh-CN" sz="36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5143503" y="4787914"/>
            <a:ext cx="38163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原式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= 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latin typeface="宋体" panose="02010600030101010101" pitchFamily="2" charset="-122"/>
              </a:rPr>
              <a:t>-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）</a:t>
            </a:r>
            <a:r>
              <a:rPr kumimoji="1" lang="en-US" altLang="zh-CN" sz="3600" b="1" baseline="30000" dirty="0"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6715139" y="5516563"/>
            <a:ext cx="15128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dirty="0">
                <a:latin typeface="宋体" panose="02010600030101010101" pitchFamily="2" charset="-122"/>
              </a:rPr>
              <a:t>-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600" b="1" baseline="30000" dirty="0"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32781" name="Text Box 20"/>
          <p:cNvSpPr txBox="1">
            <a:spLocks noChangeArrowheads="1"/>
          </p:cNvSpPr>
          <p:nvPr/>
        </p:nvSpPr>
        <p:spPr bwMode="auto">
          <a:xfrm>
            <a:off x="0" y="0"/>
            <a:ext cx="68770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5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练一练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utoUpdateAnimBg="0"/>
      <p:bldP spid="50182" grpId="0" autoUpdateAnimBg="0"/>
      <p:bldP spid="50183" grpId="0" autoUpdateAnimBg="0"/>
      <p:bldP spid="50184" grpId="0" autoUpdateAnimBg="0"/>
      <p:bldP spid="50185" grpId="0" autoUpdateAnimBg="0"/>
      <p:bldP spid="50192" grpId="0" autoUpdateAnimBg="0"/>
      <p:bldP spid="50193" grpId="0" autoUpdateAnimBg="0"/>
      <p:bldP spid="50194" grpId="0" autoUpdateAnimBg="0"/>
      <p:bldP spid="5019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6"/>
          <p:cNvSpPr>
            <a:spLocks noChangeArrowheads="1"/>
          </p:cNvSpPr>
          <p:nvPr/>
        </p:nvSpPr>
        <p:spPr bwMode="auto">
          <a:xfrm>
            <a:off x="107950" y="188913"/>
            <a:ext cx="2736850" cy="1006475"/>
          </a:xfrm>
          <a:prstGeom prst="wedgeEllipseCallout">
            <a:avLst>
              <a:gd name="adj1" fmla="val 25463"/>
              <a:gd name="adj2" fmla="val 83125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kumimoji="1"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140335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4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思考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47708" y="1700213"/>
            <a:ext cx="6881812" cy="16927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2n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=5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6n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endParaRPr kumimoji="1" lang="en-US" altLang="zh-CN" sz="4000" b="1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30000"/>
              </a:lnSpc>
            </a:pP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=2 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2n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=7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3m+4n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797" name="Picture 7" descr="c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913" y="3716338"/>
            <a:ext cx="180498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6575" y="3519488"/>
            <a:ext cx="554190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比较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大小。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1166813" y="4767263"/>
            <a:ext cx="1841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kumimoji="1" lang="zh-CN" altLang="zh-CN" sz="5400">
              <a:solidFill>
                <a:srgbClr val="CC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9750" y="4311650"/>
            <a:ext cx="617188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4.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已知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×8</a:t>
            </a:r>
            <a:r>
              <a:rPr kumimoji="1" lang="en-US" altLang="zh-CN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=2</a:t>
            </a:r>
            <a:r>
              <a:rPr kumimoji="1" lang="en-US" altLang="zh-CN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值。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85720" y="1772032"/>
            <a:ext cx="8572528" cy="18712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3.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=_____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，依据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en-US" altLang="zh-CN" sz="3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4.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·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=____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，依据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___________________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en-US" altLang="zh-CN" sz="3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=8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kumimoji="1" lang="en-US" altLang="zh-CN" sz="3400" b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=30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，则</a:t>
            </a:r>
            <a:r>
              <a:rPr kumimoji="1" lang="en-US" altLang="zh-CN" sz="3400" b="1" dirty="0" err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400" b="1" baseline="30000" dirty="0" err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m+n</a:t>
            </a:r>
            <a:r>
              <a:rPr kumimoji="1" lang="en-US" altLang="zh-CN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=____</a:t>
            </a:r>
            <a:r>
              <a:rPr kumimoji="1" lang="zh-CN" altLang="en-US" sz="3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kumimoji="1" lang="en-US" altLang="zh-CN" sz="3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5985" y="1629156"/>
            <a:ext cx="114300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2a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m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6016" y="1628800"/>
            <a:ext cx="40544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合并同类项法则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28860" y="2272098"/>
            <a:ext cx="71438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8</a:t>
            </a: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355976" y="2276872"/>
            <a:ext cx="435771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同底数幂乘法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的法则</a:t>
            </a:r>
            <a:endParaRPr kumimoji="1" lang="zh-CN" altLang="en-US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43570" y="2928934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240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/>
      <p:bldP spid="55301" grpId="0"/>
      <p:bldP spid="55302" grpId="0"/>
      <p:bldP spid="55303" grpId="0"/>
      <p:bldP spid="55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10"/>
          <p:cNvSpPr>
            <a:spLocks noChangeArrowheads="1"/>
          </p:cNvSpPr>
          <p:nvPr/>
        </p:nvSpPr>
        <p:spPr bwMode="auto">
          <a:xfrm>
            <a:off x="0" y="228600"/>
            <a:ext cx="6400800" cy="914400"/>
          </a:xfrm>
          <a:prstGeom prst="ellipse">
            <a:avLst/>
          </a:prstGeom>
          <a:solidFill>
            <a:schemeClr val="accent5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10" y="1928802"/>
            <a:ext cx="7929618" cy="3643338"/>
          </a:xfrm>
        </p:spPr>
        <p:txBody>
          <a:bodyPr/>
          <a:lstStyle/>
          <a:p>
            <a:pPr algn="l">
              <a:buFont typeface="Wingdings" panose="05000000000000000000" pitchFamily="2" charset="2"/>
              <a:buNone/>
            </a:pPr>
            <a:r>
              <a:rPr lang="zh-CN" altLang="en-US" sz="2800" b="1" dirty="0"/>
              <a:t>议一议：</a:t>
            </a:r>
            <a:endParaRPr lang="zh-CN" altLang="en-US" sz="2800" dirty="0"/>
          </a:p>
          <a:p>
            <a:pPr algn="l">
              <a:buFont typeface="Wingdings" panose="05000000000000000000" pitchFamily="2" charset="2"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       等于</a:t>
            </a:r>
            <a:r>
              <a:rPr lang="zh-CN" altLang="en-US" sz="2800" b="1" dirty="0"/>
              <a:t>多少？与同伴交流你的</a:t>
            </a:r>
            <a:r>
              <a:rPr lang="zh-CN" altLang="en-US" sz="2800" b="1" dirty="0" smtClean="0"/>
              <a:t>做法；</a:t>
            </a:r>
            <a:endParaRPr lang="zh-CN" altLang="en-US" sz="2800" b="1" dirty="0"/>
          </a:p>
          <a:p>
            <a:pPr algn="l">
              <a:buFont typeface="Wingdings" panose="05000000000000000000" pitchFamily="2" charset="2"/>
              <a:buNone/>
            </a:pPr>
            <a:endParaRPr lang="zh-CN" altLang="en-US" sz="2800" b="1" dirty="0"/>
          </a:p>
          <a:p>
            <a:pPr algn="l">
              <a:buFont typeface="Wingdings" panose="05000000000000000000" pitchFamily="2" charset="2"/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       </a:t>
            </a:r>
            <a:r>
              <a:rPr lang="zh-CN" altLang="en-US" b="1" dirty="0" smtClean="0"/>
              <a:t> </a:t>
            </a:r>
            <a:r>
              <a:rPr lang="zh-CN" altLang="en-US" sz="2800" b="1" dirty="0" smtClean="0"/>
              <a:t>，         分别</a:t>
            </a:r>
            <a:r>
              <a:rPr lang="zh-CN" altLang="en-US" sz="2800" b="1" dirty="0"/>
              <a:t>等于多少？</a:t>
            </a:r>
          </a:p>
          <a:p>
            <a:pPr algn="l"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 algn="l">
              <a:buFont typeface="Wingdings" panose="05000000000000000000" pitchFamily="2" charset="2"/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</a:t>
            </a:r>
            <a:r>
              <a:rPr lang="zh-CN" altLang="en-US" sz="2800" b="1" dirty="0" smtClean="0"/>
              <a:t>从</a:t>
            </a:r>
            <a:r>
              <a:rPr lang="zh-CN" altLang="en-US" sz="2800" b="1" dirty="0"/>
              <a:t>上面的计算</a:t>
            </a:r>
            <a:r>
              <a:rPr lang="zh-CN" altLang="en-US" sz="2800" b="1" dirty="0" smtClean="0"/>
              <a:t>中，你</a:t>
            </a:r>
            <a:r>
              <a:rPr lang="zh-CN" altLang="en-US" sz="2800" b="1" dirty="0"/>
              <a:t>发现了什么规律？再换一个例子试试。</a:t>
            </a:r>
            <a:endParaRPr lang="zh-CN" altLang="en-US" sz="2800" dirty="0"/>
          </a:p>
        </p:txBody>
      </p:sp>
      <p:graphicFrame>
        <p:nvGraphicFramePr>
          <p:cNvPr id="2050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71604" y="3357562"/>
          <a:ext cx="14557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公式" r:id="rId3" imgW="419100" imgH="203200" progId="Equation.3">
                  <p:embed/>
                </p:oleObj>
              </mc:Choice>
              <mc:Fallback>
                <p:oleObj name="公式" r:id="rId3" imgW="419100" imgH="203200" progId="Equation.3">
                  <p:embed/>
                  <p:pic>
                    <p:nvPicPr>
                      <p:cNvPr id="0" name="图片 368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357562"/>
                        <a:ext cx="145573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70253" y="3357562"/>
          <a:ext cx="17303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公式" r:id="rId5" imgW="494665" imgH="203200" progId="Equation.3">
                  <p:embed/>
                </p:oleObj>
              </mc:Choice>
              <mc:Fallback>
                <p:oleObj name="公式" r:id="rId5" imgW="494665" imgH="203200" progId="Equation.3">
                  <p:embed/>
                  <p:pic>
                    <p:nvPicPr>
                      <p:cNvPr id="0" name="图片 368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3" y="3357562"/>
                        <a:ext cx="17303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304800" y="249238"/>
            <a:ext cx="61515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4000" b="1" dirty="0">
                <a:latin typeface="Times New Roman" panose="02020603050405020304" pitchFamily="18" charset="0"/>
              </a:rPr>
              <a:t>二、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新课：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登高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望远，携手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同行。</a:t>
            </a: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4267200" y="329088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571604" y="2357430"/>
          <a:ext cx="14398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公式" r:id="rId7" imgW="419100" imgH="203200" progId="Equation.3">
                  <p:embed/>
                </p:oleObj>
              </mc:Choice>
              <mc:Fallback>
                <p:oleObj name="公式" r:id="rId7" imgW="419100" imgH="203200" progId="Equation.3">
                  <p:embed/>
                  <p:pic>
                    <p:nvPicPr>
                      <p:cNvPr id="0" name="图片 368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357430"/>
                        <a:ext cx="143986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3981450" y="32861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pic>
        <p:nvPicPr>
          <p:cNvPr id="2059" name="Picture 11" descr="images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0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609600" y="304800"/>
            <a:ext cx="2279650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做一做：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514600" y="685800"/>
          <a:ext cx="27432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r:id="rId3" imgW="1143000" imgH="241300" progId="Equation.3">
                  <p:embed/>
                </p:oleObj>
              </mc:Choice>
              <mc:Fallback>
                <p:oleObj r:id="rId3" imgW="1143000" imgH="241300" progId="Equation.3">
                  <p:embed/>
                  <p:pic>
                    <p:nvPicPr>
                      <p:cNvPr id="0" name="图片 378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85800"/>
                        <a:ext cx="27432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2500298" y="1524000"/>
          <a:ext cx="2971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r:id="rId5" imgW="1155700" imgH="241300" progId="Equation.3">
                  <p:embed/>
                </p:oleObj>
              </mc:Choice>
              <mc:Fallback>
                <p:oleObj r:id="rId5" imgW="1155700" imgH="241300" progId="Equation.3">
                  <p:embed/>
                  <p:pic>
                    <p:nvPicPr>
                      <p:cNvPr id="0" name="图片 378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1524000"/>
                        <a:ext cx="29718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2500298" y="2362200"/>
          <a:ext cx="2514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r:id="rId7" imgW="927100" imgH="241300" progId="Equation.3">
                  <p:embed/>
                </p:oleObj>
              </mc:Choice>
              <mc:Fallback>
                <p:oleObj r:id="rId7" imgW="927100" imgH="241300" progId="Equation.3">
                  <p:embed/>
                  <p:pic>
                    <p:nvPicPr>
                      <p:cNvPr id="0" name="图片 378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362200"/>
                        <a:ext cx="2514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5292080" y="2276872"/>
            <a:ext cx="3571899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你能说明理由吗？</a:t>
            </a: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457200" y="5000636"/>
            <a:ext cx="8291513" cy="1447800"/>
            <a:chOff x="288" y="3408"/>
            <a:chExt cx="5088" cy="912"/>
          </a:xfrm>
        </p:grpSpPr>
        <p:sp>
          <p:nvSpPr>
            <p:cNvPr id="3098" name="Oval 30"/>
            <p:cNvSpPr>
              <a:spLocks noChangeArrowheads="1"/>
            </p:cNvSpPr>
            <p:nvPr/>
          </p:nvSpPr>
          <p:spPr bwMode="auto">
            <a:xfrm>
              <a:off x="288" y="3408"/>
              <a:ext cx="5088" cy="912"/>
            </a:xfrm>
            <a:prstGeom prst="ellipse">
              <a:avLst/>
            </a:prstGeom>
            <a:solidFill>
              <a:srgbClr val="D1FFF3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grpSp>
          <p:nvGrpSpPr>
            <p:cNvPr id="3099" name="Group 22"/>
            <p:cNvGrpSpPr/>
            <p:nvPr/>
          </p:nvGrpSpPr>
          <p:grpSpPr bwMode="auto">
            <a:xfrm>
              <a:off x="1440" y="3408"/>
              <a:ext cx="3025" cy="430"/>
              <a:chOff x="1056" y="3264"/>
              <a:chExt cx="3025" cy="430"/>
            </a:xfrm>
          </p:grpSpPr>
          <p:graphicFrame>
            <p:nvGraphicFramePr>
              <p:cNvPr id="3080" name="Object 17"/>
              <p:cNvGraphicFramePr>
                <a:graphicFrameLocks noChangeAspect="1"/>
              </p:cNvGraphicFramePr>
              <p:nvPr/>
            </p:nvGraphicFramePr>
            <p:xfrm>
              <a:off x="1056" y="3264"/>
              <a:ext cx="1440" cy="4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23" r:id="rId9" imgW="812165" imgH="241300" progId="Equation.3">
                      <p:embed/>
                    </p:oleObj>
                  </mc:Choice>
                  <mc:Fallback>
                    <p:oleObj r:id="rId9" imgW="812165" imgH="241300" progId="Equation.3">
                      <p:embed/>
                      <p:pic>
                        <p:nvPicPr>
                          <p:cNvPr id="0" name="图片 3789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3264"/>
                            <a:ext cx="1440" cy="4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1" name="Rectangle 20"/>
              <p:cNvSpPr>
                <a:spLocks noChangeArrowheads="1"/>
              </p:cNvSpPr>
              <p:nvPr/>
            </p:nvSpPr>
            <p:spPr bwMode="auto">
              <a:xfrm>
                <a:off x="2496" y="3326"/>
                <a:ext cx="1585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kumimoji="1" lang="zh-CN" altLang="en-US" sz="2800" b="1" dirty="0">
                    <a:latin typeface="Times New Roman" panose="02020603050405020304" pitchFamily="18" charset="0"/>
                  </a:rPr>
                  <a:t>（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</a:rPr>
                  <a:t>n</a:t>
                </a:r>
                <a:r>
                  <a:rPr kumimoji="1" lang="zh-CN" altLang="en-US" sz="2800" b="1" dirty="0">
                    <a:latin typeface="Times New Roman" panose="02020603050405020304" pitchFamily="18" charset="0"/>
                  </a:rPr>
                  <a:t>是正整数）</a:t>
                </a:r>
              </a:p>
            </p:txBody>
          </p:sp>
        </p:grpSp>
        <p:sp>
          <p:nvSpPr>
            <p:cNvPr id="3100" name="Rectangle 21"/>
            <p:cNvSpPr>
              <a:spLocks noChangeArrowheads="1"/>
            </p:cNvSpPr>
            <p:nvPr/>
          </p:nvSpPr>
          <p:spPr bwMode="auto">
            <a:xfrm>
              <a:off x="876" y="3840"/>
              <a:ext cx="3829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</a:rPr>
                <a:t>积的乘方等于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______________________</a:t>
              </a:r>
            </a:p>
          </p:txBody>
        </p:sp>
      </p:grpSp>
      <p:grpSp>
        <p:nvGrpSpPr>
          <p:cNvPr id="4" name="Group 35"/>
          <p:cNvGrpSpPr/>
          <p:nvPr/>
        </p:nvGrpSpPr>
        <p:grpSpPr bwMode="auto">
          <a:xfrm>
            <a:off x="1143327" y="3200400"/>
            <a:ext cx="6884661" cy="2028825"/>
            <a:chOff x="722" y="2016"/>
            <a:chExt cx="4174" cy="1200"/>
          </a:xfrm>
        </p:grpSpPr>
        <p:grpSp>
          <p:nvGrpSpPr>
            <p:cNvPr id="3094" name="Group 31"/>
            <p:cNvGrpSpPr/>
            <p:nvPr/>
          </p:nvGrpSpPr>
          <p:grpSpPr bwMode="auto">
            <a:xfrm>
              <a:off x="722" y="2016"/>
              <a:ext cx="4174" cy="1200"/>
              <a:chOff x="722" y="2016"/>
              <a:chExt cx="4174" cy="1200"/>
            </a:xfrm>
          </p:grpSpPr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4128" cy="1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kumimoji="1" lang="zh-CN" altLang="en-US" sz="240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3077" name="Object 11"/>
              <p:cNvGraphicFramePr>
                <a:graphicFrameLocks noChangeAspect="1"/>
              </p:cNvGraphicFramePr>
              <p:nvPr/>
            </p:nvGraphicFramePr>
            <p:xfrm>
              <a:off x="722" y="2016"/>
              <a:ext cx="2352" cy="3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24" r:id="rId11" imgW="1511300" imgH="241300" progId="Equation.3">
                      <p:embed/>
                    </p:oleObj>
                  </mc:Choice>
                  <mc:Fallback>
                    <p:oleObj r:id="rId11" imgW="1511300" imgH="241300" progId="Equation.3">
                      <p:embed/>
                      <p:pic>
                        <p:nvPicPr>
                          <p:cNvPr id="0" name="图片 379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2" y="2016"/>
                            <a:ext cx="2352" cy="3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8" name="Object 13"/>
              <p:cNvGraphicFramePr>
                <a:graphicFrameLocks noChangeAspect="1"/>
              </p:cNvGraphicFramePr>
              <p:nvPr/>
            </p:nvGraphicFramePr>
            <p:xfrm>
              <a:off x="962" y="2496"/>
              <a:ext cx="2208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25" name="Equation" r:id="rId13" imgW="1155065" imgH="215900" progId="Equation.3">
                      <p:embed/>
                    </p:oleObj>
                  </mc:Choice>
                  <mc:Fallback>
                    <p:oleObj name="Equation" r:id="rId13" imgW="1155065" imgH="215900" progId="Equation.3">
                      <p:embed/>
                      <p:pic>
                        <p:nvPicPr>
                          <p:cNvPr id="0" name="图片 379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2" y="2496"/>
                            <a:ext cx="2208" cy="2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9" name="Object 15"/>
              <p:cNvGraphicFramePr>
                <a:graphicFrameLocks noChangeAspect="1"/>
              </p:cNvGraphicFramePr>
              <p:nvPr/>
            </p:nvGraphicFramePr>
            <p:xfrm>
              <a:off x="921" y="2785"/>
              <a:ext cx="1200" cy="3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26" r:id="rId15" imgW="330200" imgH="203200" progId="Equation.3">
                      <p:embed/>
                    </p:oleObj>
                  </mc:Choice>
                  <mc:Fallback>
                    <p:oleObj r:id="rId15" imgW="330200" imgH="203200" progId="Equation.3">
                      <p:embed/>
                      <p:pic>
                        <p:nvPicPr>
                          <p:cNvPr id="0" name="图片 379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1" y="2785"/>
                            <a:ext cx="1200" cy="3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95" name="Text Box 27"/>
            <p:cNvSpPr txBox="1">
              <a:spLocks noChangeArrowheads="1"/>
            </p:cNvSpPr>
            <p:nvPr/>
          </p:nvSpPr>
          <p:spPr bwMode="auto">
            <a:xfrm>
              <a:off x="722" y="2496"/>
              <a:ext cx="240" cy="27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Tahoma" panose="020B0604030504040204" pitchFamily="34" charset="0"/>
                </a:rPr>
                <a:t>=</a:t>
              </a:r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723" y="2832"/>
              <a:ext cx="240" cy="27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Tahoma" panose="020B0604030504040204" pitchFamily="34" charset="0"/>
                </a:rPr>
                <a:t>=</a:t>
              </a:r>
            </a:p>
          </p:txBody>
        </p: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810000" y="5610236"/>
            <a:ext cx="3581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每一个因数乘方的积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48" y="261921"/>
            <a:ext cx="1728787" cy="809625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4000" kern="1200" spc="5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的</a:t>
            </a:r>
            <a:r>
              <a:rPr lang="zh-CN" altLang="en-US" sz="4000" kern="1200" spc="50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证明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8596" y="928670"/>
            <a:ext cx="8143932" cy="5048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3000" b="1" dirty="0"/>
              <a:t>在下面的推导</a:t>
            </a:r>
            <a:r>
              <a:rPr lang="zh-CN" altLang="en-US" sz="3000" b="1" dirty="0" smtClean="0"/>
              <a:t>中，说明</a:t>
            </a:r>
            <a:r>
              <a:rPr lang="zh-CN" altLang="en-US" sz="3000" b="1" dirty="0"/>
              <a:t>每一步</a:t>
            </a:r>
            <a:r>
              <a:rPr lang="en-US" altLang="zh-CN" sz="3000" b="1" dirty="0"/>
              <a:t>(</a:t>
            </a:r>
            <a:r>
              <a:rPr lang="zh-CN" altLang="en-US" sz="3000" b="1" dirty="0"/>
              <a:t>变形</a:t>
            </a:r>
            <a:r>
              <a:rPr lang="en-US" altLang="zh-CN" sz="3000" b="1" dirty="0"/>
              <a:t>)</a:t>
            </a:r>
            <a:r>
              <a:rPr lang="zh-CN" altLang="en-US" sz="3000" b="1" dirty="0"/>
              <a:t>的依据：</a:t>
            </a:r>
          </a:p>
        </p:txBody>
      </p:sp>
      <p:sp>
        <p:nvSpPr>
          <p:cNvPr id="18436" name="Rectangle 4" descr="PE03255_"/>
          <p:cNvSpPr>
            <a:spLocks noChangeArrowheads="1"/>
          </p:cNvSpPr>
          <p:nvPr/>
        </p:nvSpPr>
        <p:spPr bwMode="auto">
          <a:xfrm>
            <a:off x="457200" y="1916113"/>
            <a:ext cx="8329642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3700" b="1" i="1" baseline="300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700" b="1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……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 </a:t>
            </a:r>
            <a:r>
              <a:rPr kumimoji="1" lang="en-US" altLang="zh-CN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                  )</a:t>
            </a:r>
            <a:r>
              <a:rPr kumimoji="1" lang="en-US" altLang="zh-CN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8437" name="Rectangle 5" descr="PE03255_"/>
          <p:cNvSpPr>
            <a:spLocks noChangeArrowheads="1"/>
          </p:cNvSpPr>
          <p:nvPr/>
        </p:nvSpPr>
        <p:spPr bwMode="auto">
          <a:xfrm>
            <a:off x="250825" y="32131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=(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·……·</a:t>
            </a:r>
            <a:r>
              <a:rPr kumimoji="1" lang="en-US" altLang="zh-CN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 (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·……·</a:t>
            </a:r>
            <a:r>
              <a:rPr kumimoji="1" lang="en-US" altLang="zh-CN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    </a:t>
            </a:r>
            <a:r>
              <a:rPr kumimoji="1"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                     </a:t>
            </a:r>
            <a:r>
              <a:rPr kumimoji="1" lang="en-US" altLang="zh-CN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8438" name="Rectangle 6" descr="PE03255_"/>
          <p:cNvSpPr>
            <a:spLocks noChangeArrowheads="1"/>
          </p:cNvSpPr>
          <p:nvPr/>
        </p:nvSpPr>
        <p:spPr bwMode="auto">
          <a:xfrm>
            <a:off x="285784" y="3930658"/>
            <a:ext cx="842962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=</a:t>
            </a:r>
            <a:r>
              <a:rPr kumimoji="1" lang="en-US" altLang="zh-CN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700" b="1" i="1" baseline="300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700" b="1" i="1" baseline="30000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                   </a:t>
            </a:r>
            <a:r>
              <a:rPr kumimoji="1" lang="en-US" altLang="zh-CN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                  )</a:t>
            </a:r>
            <a:r>
              <a:rPr kumimoji="1" lang="en-US" altLang="zh-CN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   </a:t>
            </a:r>
            <a:endParaRPr kumimoji="1" lang="en-US" altLang="zh-CN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8439" name="Rectangle 7" descr="PE03255_"/>
          <p:cNvSpPr>
            <a:spLocks noChangeArrowheads="1"/>
          </p:cNvSpPr>
          <p:nvPr/>
        </p:nvSpPr>
        <p:spPr bwMode="auto">
          <a:xfrm>
            <a:off x="6156325" y="1992306"/>
            <a:ext cx="1987575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15000"/>
              </a:spcAft>
              <a:defRPr/>
            </a:pPr>
            <a:r>
              <a:rPr kumimoji="1" lang="zh-CN" altLang="en-US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幂的意义</a:t>
            </a:r>
            <a:endParaRPr kumimoji="1" lang="zh-CN" altLang="en-US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8440" name="Rectangle 8" descr="PE03255_"/>
          <p:cNvSpPr>
            <a:spLocks noChangeArrowheads="1"/>
          </p:cNvSpPr>
          <p:nvPr/>
        </p:nvSpPr>
        <p:spPr bwMode="auto">
          <a:xfrm>
            <a:off x="6143636" y="2857496"/>
            <a:ext cx="2500330" cy="107721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15000"/>
              </a:spcAft>
              <a:defRPr/>
            </a:pPr>
            <a:r>
              <a:rPr kumimoji="1" lang="zh-CN" altLang="en-US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乘法交换律、结合律  </a:t>
            </a:r>
          </a:p>
        </p:txBody>
      </p:sp>
      <p:sp>
        <p:nvSpPr>
          <p:cNvPr id="18441" name="Rectangle 9" descr="PE03255_"/>
          <p:cNvSpPr>
            <a:spLocks noChangeArrowheads="1"/>
          </p:cNvSpPr>
          <p:nvPr/>
        </p:nvSpPr>
        <p:spPr bwMode="auto">
          <a:xfrm>
            <a:off x="6156325" y="3929066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幂的意义</a:t>
            </a:r>
            <a:endParaRPr lang="zh-CN" altLang="en-US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pSp>
        <p:nvGrpSpPr>
          <p:cNvPr id="23562" name="Group 10"/>
          <p:cNvGrpSpPr/>
          <p:nvPr/>
        </p:nvGrpSpPr>
        <p:grpSpPr bwMode="auto">
          <a:xfrm>
            <a:off x="2195513" y="1341438"/>
            <a:ext cx="2335212" cy="685800"/>
            <a:chOff x="1169" y="960"/>
            <a:chExt cx="1471" cy="432"/>
          </a:xfrm>
        </p:grpSpPr>
        <p:sp>
          <p:nvSpPr>
            <p:cNvPr id="23576" name="AutoShape 11"/>
            <p:cNvSpPr/>
            <p:nvPr/>
          </p:nvSpPr>
          <p:spPr bwMode="auto">
            <a:xfrm rot="5400000" flipV="1">
              <a:off x="1766" y="613"/>
              <a:ext cx="182" cy="1375"/>
            </a:xfrm>
            <a:prstGeom prst="leftBrace">
              <a:avLst>
                <a:gd name="adj1" fmla="val 62958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1488" y="960"/>
              <a:ext cx="115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b="1" i="1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en-US" altLang="zh-CN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ab</a:t>
              </a:r>
            </a:p>
          </p:txBody>
        </p:sp>
      </p:grpSp>
      <p:grpSp>
        <p:nvGrpSpPr>
          <p:cNvPr id="23563" name="Group 13"/>
          <p:cNvGrpSpPr/>
          <p:nvPr/>
        </p:nvGrpSpPr>
        <p:grpSpPr bwMode="auto">
          <a:xfrm>
            <a:off x="827088" y="2781300"/>
            <a:ext cx="2133600" cy="671513"/>
            <a:chOff x="384" y="1881"/>
            <a:chExt cx="1344" cy="423"/>
          </a:xfrm>
        </p:grpSpPr>
        <p:sp>
          <p:nvSpPr>
            <p:cNvPr id="23574" name="AutoShape 14"/>
            <p:cNvSpPr/>
            <p:nvPr/>
          </p:nvSpPr>
          <p:spPr bwMode="auto">
            <a:xfrm rot="5400000" flipV="1">
              <a:off x="853" y="1669"/>
              <a:ext cx="166" cy="1104"/>
            </a:xfrm>
            <a:prstGeom prst="leftBrace">
              <a:avLst>
                <a:gd name="adj1" fmla="val 55422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576" y="1881"/>
              <a:ext cx="115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b="1" i="1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en-US" altLang="zh-CN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23564" name="Group 16"/>
          <p:cNvGrpSpPr/>
          <p:nvPr/>
        </p:nvGrpSpPr>
        <p:grpSpPr bwMode="auto">
          <a:xfrm>
            <a:off x="3132138" y="2636838"/>
            <a:ext cx="2133600" cy="671512"/>
            <a:chOff x="384" y="1881"/>
            <a:chExt cx="1344" cy="423"/>
          </a:xfrm>
        </p:grpSpPr>
        <p:sp>
          <p:nvSpPr>
            <p:cNvPr id="23572" name="AutoShape 17"/>
            <p:cNvSpPr/>
            <p:nvPr/>
          </p:nvSpPr>
          <p:spPr bwMode="auto">
            <a:xfrm rot="5400000" flipV="1">
              <a:off x="853" y="1669"/>
              <a:ext cx="166" cy="1104"/>
            </a:xfrm>
            <a:prstGeom prst="leftBrace">
              <a:avLst>
                <a:gd name="adj1" fmla="val 55422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576" y="1881"/>
              <a:ext cx="115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b="1" i="1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en-US" altLang="zh-CN" sz="2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8453" name="Rectangle 21" descr="PE03255_"/>
          <p:cNvSpPr>
            <a:spLocks noChangeArrowheads="1"/>
          </p:cNvSpPr>
          <p:nvPr/>
        </p:nvSpPr>
        <p:spPr bwMode="auto">
          <a:xfrm>
            <a:off x="1619250" y="188913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ab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3800" b="1" i="1" baseline="300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800" b="1" i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rPr>
              <a:t>=</a:t>
            </a:r>
            <a:r>
              <a:rPr kumimoji="1"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endParaRPr kumimoji="1" lang="en-US" altLang="zh-CN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8454" name="Rectangle 22" descr="PE03255_"/>
          <p:cNvSpPr>
            <a:spLocks noChangeArrowheads="1"/>
          </p:cNvSpPr>
          <p:nvPr/>
        </p:nvSpPr>
        <p:spPr bwMode="auto">
          <a:xfrm>
            <a:off x="3071802" y="188913"/>
            <a:ext cx="1524000" cy="6715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3800" b="1" i="1" baseline="30000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</a:t>
            </a:r>
            <a:r>
              <a:rPr kumimoji="1" lang="en-US" altLang="zh-CN" sz="36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kumimoji="1" lang="en-US" altLang="zh-CN" sz="3800" b="1" i="1" baseline="30000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8456" name="Rectangle 24" descr="75%"/>
          <p:cNvSpPr>
            <a:spLocks noChangeArrowheads="1"/>
          </p:cNvSpPr>
          <p:nvPr/>
        </p:nvSpPr>
        <p:spPr bwMode="auto">
          <a:xfrm>
            <a:off x="642910" y="4643446"/>
            <a:ext cx="7342835" cy="137361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a+b</a:t>
            </a:r>
            <a:r>
              <a:rPr kumimoji="1" lang="en-US" altLang="zh-CN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28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，可以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用积的乘方法则计算吗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?  </a:t>
            </a:r>
          </a:p>
          <a:p>
            <a:pPr>
              <a:defRPr/>
            </a:pP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即“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a+b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= 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28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·b</a:t>
            </a:r>
            <a:r>
              <a:rPr kumimoji="1" lang="en-US" altLang="zh-CN" sz="28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</a:t>
            </a: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”成立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吗？</a:t>
            </a:r>
          </a:p>
          <a:p>
            <a:pPr>
              <a:defRPr/>
            </a:pP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又“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a+b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= 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kumimoji="1" lang="en-US" altLang="zh-CN" sz="28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+a</a:t>
            </a:r>
            <a:r>
              <a:rPr kumimoji="1" lang="en-US" altLang="zh-CN" sz="28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  <a:r>
              <a:rPr kumimoji="1" lang="en-US" altLang="zh-CN" sz="28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zh-CN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”成立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吗？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0" grpId="0" autoUpdateAnimBg="0"/>
      <p:bldP spid="184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3143240" cy="549275"/>
          </a:xfr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zh-CN" altLang="en-US" sz="4000" kern="1200" spc="50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公 式 的 拓 展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282" y="785794"/>
            <a:ext cx="8586814" cy="9239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zh-CN" altLang="en-US" sz="2800" b="1" dirty="0" smtClean="0">
                <a:latin typeface="华文中宋" panose="02010600040101010101" pitchFamily="2" charset="-122"/>
              </a:rPr>
              <a:t>       三</a:t>
            </a:r>
            <a:r>
              <a:rPr lang="zh-CN" altLang="en-US" sz="2800" b="1" dirty="0">
                <a:latin typeface="华文中宋" panose="02010600040101010101" pitchFamily="2" charset="-122"/>
              </a:rPr>
              <a:t>个或三个以上的积的</a:t>
            </a:r>
            <a:r>
              <a:rPr lang="zh-CN" altLang="en-US" sz="2800" b="1" dirty="0" smtClean="0">
                <a:latin typeface="华文中宋" panose="02010600040101010101" pitchFamily="2" charset="-122"/>
              </a:rPr>
              <a:t>乘方，是否</a:t>
            </a:r>
            <a:r>
              <a:rPr lang="zh-CN" altLang="en-US" sz="2800" b="1" dirty="0">
                <a:latin typeface="华文中宋" panose="02010600040101010101" pitchFamily="2" charset="-122"/>
              </a:rPr>
              <a:t>也具有上面的</a:t>
            </a:r>
            <a:r>
              <a:rPr lang="zh-CN" altLang="en-US" sz="2800" b="1" dirty="0" smtClean="0">
                <a:latin typeface="华文中宋" panose="02010600040101010101" pitchFamily="2" charset="-122"/>
              </a:rPr>
              <a:t>性质？怎样</a:t>
            </a:r>
            <a:r>
              <a:rPr lang="zh-CN" altLang="en-US" sz="2800" b="1" dirty="0">
                <a:latin typeface="华文中宋" panose="02010600040101010101" pitchFamily="2" charset="-122"/>
              </a:rPr>
              <a:t>用公式表示</a:t>
            </a:r>
            <a:r>
              <a:rPr lang="en-US" altLang="zh-CN" sz="2800" b="1" dirty="0">
                <a:latin typeface="华文中宋" panose="02010600040101010101" pitchFamily="2" charset="-122"/>
              </a:rPr>
              <a:t>?</a:t>
            </a:r>
          </a:p>
        </p:txBody>
      </p:sp>
      <p:sp>
        <p:nvSpPr>
          <p:cNvPr id="23556" name="Rectangle 4" descr="PE03255_"/>
          <p:cNvSpPr>
            <a:spLocks noChangeArrowheads="1"/>
          </p:cNvSpPr>
          <p:nvPr/>
        </p:nvSpPr>
        <p:spPr bwMode="auto">
          <a:xfrm>
            <a:off x="2428860" y="1714488"/>
            <a:ext cx="385765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abc</a:t>
            </a:r>
            <a:r>
              <a:rPr lang="en-US" altLang="zh-CN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40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40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/>
              </a:rPr>
              <a:t>·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40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/>
              </a:rPr>
              <a:t>·</a:t>
            </a:r>
            <a:r>
              <a:rPr lang="en-US" altLang="zh-CN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altLang="zh-CN" sz="4000" b="1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endParaRPr lang="en-US" altLang="zh-CN" sz="40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188899" y="2428868"/>
            <a:ext cx="2454275" cy="700087"/>
            <a:chOff x="0" y="2016"/>
            <a:chExt cx="1546" cy="441"/>
          </a:xfrm>
        </p:grpSpPr>
        <p:sp>
          <p:nvSpPr>
            <p:cNvPr id="23558" name="Rectangle 6" descr="PE03255_"/>
            <p:cNvSpPr>
              <a:spLocks noChangeArrowheads="1"/>
            </p:cNvSpPr>
            <p:nvPr/>
          </p:nvSpPr>
          <p:spPr bwMode="auto">
            <a:xfrm>
              <a:off x="310" y="2031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zh-CN" altLang="en-US" sz="28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panose="02010600030101010101" pitchFamily="2" charset="-122"/>
                </a:rPr>
                <a:t>怎样证明 </a:t>
              </a:r>
              <a:r>
                <a:rPr lang="en-US" altLang="zh-CN" sz="28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panose="02010600030101010101" pitchFamily="2" charset="-122"/>
                </a:rPr>
                <a:t>?</a:t>
              </a:r>
              <a:endParaRPr lang="en-US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endParaRPr>
            </a:p>
          </p:txBody>
        </p:sp>
        <p:sp>
          <p:nvSpPr>
            <p:cNvPr id="24593" name="WordArt 7"/>
            <p:cNvSpPr>
              <a:spLocks noChangeArrowheads="1" noChangeShapeType="1"/>
            </p:cNvSpPr>
            <p:nvPr/>
          </p:nvSpPr>
          <p:spPr bwMode="auto">
            <a:xfrm>
              <a:off x="0" y="2016"/>
              <a:ext cx="168" cy="44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73468"/>
                </a:avLst>
              </a:prstTxWarp>
              <a:scene3d>
                <a:camera prst="legacyPerspectiveFront">
                  <a:rot lat="2051999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n-US" altLang="zh-CN" sz="3600" kern="10">
                  <a:ln w="9525">
                    <a:rou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宋体" panose="02010600030101010101" pitchFamily="2" charset="-122"/>
                  <a:ea typeface="宋体" panose="02010600030101010101" pitchFamily="2" charset="-122"/>
                </a:rPr>
                <a:t>?</a:t>
              </a:r>
              <a:endPara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357189" y="4052889"/>
            <a:ext cx="8501064" cy="2646364"/>
            <a:chOff x="225" y="3019"/>
            <a:chExt cx="5355" cy="1667"/>
          </a:xfrm>
        </p:grpSpPr>
        <p:sp>
          <p:nvSpPr>
            <p:cNvPr id="23561" name="Text Box 9" descr="PE03255_"/>
            <p:cNvSpPr txBox="1">
              <a:spLocks noChangeArrowheads="1"/>
            </p:cNvSpPr>
            <p:nvPr/>
          </p:nvSpPr>
          <p:spPr bwMode="auto">
            <a:xfrm>
              <a:off x="225" y="3216"/>
              <a:ext cx="5355" cy="147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spcAft>
                  <a:spcPct val="20000"/>
                </a:spcAft>
                <a:defRPr/>
              </a:pPr>
              <a:r>
                <a:rPr lang="en-US" altLang="zh-CN" sz="2400" b="1" dirty="0" smtClean="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       </a:t>
              </a: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有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两种思路</a:t>
              </a:r>
              <a:r>
                <a:rPr lang="en-US" altLang="zh-CN" sz="2800" b="1" baseline="30000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______ 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一种思路是利用</a:t>
              </a: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乘法结合律，把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三个因式积的乘方转化成两个因式积的乘方、再用积的乘方</a:t>
              </a: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法则；</a:t>
              </a:r>
              <a:endPara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  <a:p>
              <a:pPr eaLnBrk="0" hangingPunct="0">
                <a:spcAft>
                  <a:spcPct val="20000"/>
                </a:spcAft>
                <a:defRPr/>
              </a:pPr>
              <a:r>
                <a:rPr lang="en-US" altLang="zh-CN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       </a:t>
              </a: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另</a:t>
              </a:r>
              <a:r>
                <a:rPr lang="zh-CN" altLang="en-US" sz="2800" b="1" dirty="0">
                  <a:latin typeface="华文中宋" panose="02010600040101010101" pitchFamily="2" charset="-122"/>
                  <a:ea typeface="华文中宋" panose="02010600040101010101" pitchFamily="2" charset="-122"/>
                </a:rPr>
                <a:t>一种思路是仍用推导两个因式的积的乘方的方法：乘方的意义、乘法的交换律与</a:t>
              </a:r>
              <a:r>
                <a:rPr lang="zh-CN" altLang="en-US" sz="2800" b="1" dirty="0" smtClean="0">
                  <a:latin typeface="华文中宋" panose="02010600040101010101" pitchFamily="2" charset="-122"/>
                  <a:ea typeface="华文中宋" panose="02010600040101010101" pitchFamily="2" charset="-122"/>
                </a:rPr>
                <a:t>结合律。</a:t>
              </a:r>
              <a:endParaRPr lang="en-US" sz="2800" b="1" dirty="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97" y="3019"/>
              <a:ext cx="1008" cy="19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miter lim="800000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85000"/>
                </a:lnSpc>
                <a:defRPr/>
              </a:pPr>
              <a:r>
                <a:rPr lang="zh-CN" altLang="en-US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方法提示 </a:t>
              </a:r>
              <a:r>
                <a:rPr lang="zh-CN" altLang="en-US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sym typeface="Wingdings 2" panose="05020102010507070707" pitchFamily="18" charset="2"/>
                </a:rPr>
                <a:t></a:t>
              </a:r>
              <a:r>
                <a:rPr lang="zh-CN" altLang="en-US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3563" name="Text Box 11" descr="PE03255_"/>
          <p:cNvSpPr txBox="1">
            <a:spLocks noChangeArrowheads="1"/>
          </p:cNvSpPr>
          <p:nvPr/>
        </p:nvSpPr>
        <p:spPr bwMode="auto">
          <a:xfrm>
            <a:off x="214282" y="3286124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试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用</a:t>
            </a:r>
            <a:r>
              <a:rPr lang="zh-CN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第一种方法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证明</a:t>
            </a:r>
            <a:r>
              <a:rPr lang="en-US" altLang="zh-CN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584" name="Rectangle 12" descr="PE03255_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kumimoji="1" lang="zh-CN" altLang="en-US" sz="2400">
              <a:latin typeface="Tahoma" panose="020B0604030504040204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3452839" y="2776542"/>
            <a:ext cx="5691188" cy="1295400"/>
            <a:chOff x="1653" y="2109"/>
            <a:chExt cx="3585" cy="816"/>
          </a:xfrm>
        </p:grpSpPr>
        <p:sp>
          <p:nvSpPr>
            <p:cNvPr id="23566" name="Rectangle 14" descr="PE03255_"/>
            <p:cNvSpPr>
              <a:spLocks noChangeArrowheads="1"/>
            </p:cNvSpPr>
            <p:nvPr/>
          </p:nvSpPr>
          <p:spPr bwMode="auto">
            <a:xfrm>
              <a:off x="1776" y="2112"/>
              <a:ext cx="206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altLang="zh-CN" sz="32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abc</a:t>
              </a: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altLang="zh-CN" sz="32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=[(</a:t>
              </a:r>
              <a:r>
                <a:rPr lang="en-US" altLang="zh-CN" sz="32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/>
                </a:rPr>
                <a:t>·</a:t>
              </a: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c]</a:t>
              </a:r>
              <a:r>
                <a:rPr lang="en-US" altLang="zh-CN" sz="32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n</a:t>
              </a:r>
              <a:endParaRPr kumimoji="1"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4589" name="Freeform 15" descr="PE03255_"/>
            <p:cNvSpPr/>
            <p:nvPr/>
          </p:nvSpPr>
          <p:spPr bwMode="auto">
            <a:xfrm>
              <a:off x="1653" y="2109"/>
              <a:ext cx="3585" cy="816"/>
            </a:xfrm>
            <a:custGeom>
              <a:avLst/>
              <a:gdLst>
                <a:gd name="T0" fmla="*/ 0 w 4080"/>
                <a:gd name="T1" fmla="*/ 816 h 816"/>
                <a:gd name="T2" fmla="*/ 0 w 4080"/>
                <a:gd name="T3" fmla="*/ 0 h 816"/>
                <a:gd name="T4" fmla="*/ 4080 w 4080"/>
                <a:gd name="T5" fmla="*/ 0 h 816"/>
                <a:gd name="T6" fmla="*/ 0 60000 65536"/>
                <a:gd name="T7" fmla="*/ 0 60000 65536"/>
                <a:gd name="T8" fmla="*/ 0 60000 65536"/>
                <a:gd name="T9" fmla="*/ 0 w 4080"/>
                <a:gd name="T10" fmla="*/ 0 h 816"/>
                <a:gd name="T11" fmla="*/ 4080 w 408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0" h="816">
                  <a:moveTo>
                    <a:pt x="0" y="816"/>
                  </a:moveTo>
                  <a:lnTo>
                    <a:pt x="0" y="0"/>
                  </a:lnTo>
                  <a:lnTo>
                    <a:pt x="4080" y="0"/>
                  </a:lnTo>
                </a:path>
              </a:pathLst>
            </a:custGeom>
            <a:noFill/>
            <a:ln w="38100">
              <a:solidFill>
                <a:srgbClr val="660033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</p:grpSp>
      <p:sp>
        <p:nvSpPr>
          <p:cNvPr id="23568" name="Rectangle 16" descr="PE03255_"/>
          <p:cNvSpPr>
            <a:spLocks noChangeArrowheads="1"/>
          </p:cNvSpPr>
          <p:nvPr/>
        </p:nvSpPr>
        <p:spPr bwMode="auto">
          <a:xfrm>
            <a:off x="4716463" y="32131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=(</a:t>
            </a:r>
            <a:r>
              <a:rPr lang="en-US" altLang="zh-C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ab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/>
              </a:rPr>
              <a:t>·</a:t>
            </a:r>
            <a:r>
              <a:rPr lang="en-US" altLang="zh-CN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altLang="zh-CN" sz="3200" b="1" baseline="30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endParaRPr kumimoji="1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9" name="Rectangle 17" descr="PE03255_"/>
          <p:cNvSpPr>
            <a:spLocks noChangeArrowheads="1"/>
          </p:cNvSpPr>
          <p:nvPr/>
        </p:nvSpPr>
        <p:spPr bwMode="auto">
          <a:xfrm>
            <a:off x="4716463" y="3716338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/>
              </a:rPr>
              <a:t>·</a:t>
            </a:r>
            <a:r>
              <a:rPr lang="en-US" altLang="zh-CN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3200" b="1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/>
              </a:rPr>
              <a:t>·</a:t>
            </a:r>
            <a:r>
              <a:rPr lang="en-US" altLang="zh-CN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en-US" altLang="zh-CN" sz="3200" b="1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endParaRPr kumimoji="1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63" grpId="0" autoUpdateAnimBg="0"/>
      <p:bldP spid="23568" grpId="0" build="p" autoUpdateAnimBg="0"/>
      <p:bldP spid="2356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>
            <a:off x="4495800" y="47625"/>
            <a:ext cx="31242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例题解析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1052513"/>
            <a:ext cx="89916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计算：</a:t>
            </a:r>
          </a:p>
          <a:p>
            <a:pPr algn="ctr" eaLnBrk="0" hangingPunct="0">
              <a:buClr>
                <a:schemeClr val="tx1"/>
              </a:buClr>
              <a:buSzPts val="36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dirty="0" smtClean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</a:t>
            </a:r>
            <a:endParaRPr lang="en-US" altLang="zh-CN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86258" y="2667000"/>
            <a:ext cx="11906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=3</a:t>
            </a:r>
            <a:r>
              <a:rPr lang="en-US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29258" y="2667000"/>
            <a:ext cx="154882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9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；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333658" y="2667000"/>
            <a:ext cx="2032929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343058" y="2438400"/>
            <a:ext cx="1066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333658" y="3276600"/>
            <a:ext cx="238238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dirty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624412" y="3276600"/>
            <a:ext cx="17049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(</a:t>
            </a:r>
            <a:r>
              <a:rPr kumimoji="1" lang="en-US" altLang="zh-CN" sz="3200" b="1" dirty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  <a:endParaRPr lang="en-US" sz="32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197625" y="3276600"/>
            <a:ext cx="217078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kumimoji="1" lang="en-US" altLang="zh-CN" sz="3200" b="1" dirty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32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25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；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25611" name="Group 18"/>
          <p:cNvGrpSpPr/>
          <p:nvPr/>
        </p:nvGrpSpPr>
        <p:grpSpPr bwMode="auto">
          <a:xfrm>
            <a:off x="76200" y="0"/>
            <a:ext cx="3733800" cy="762000"/>
            <a:chOff x="2400" y="1104"/>
            <a:chExt cx="2352" cy="480"/>
          </a:xfrm>
        </p:grpSpPr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400" y="1104"/>
              <a:ext cx="2352" cy="4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76200">
              <a:pattFill prst="openDmnd">
                <a:fgClr>
                  <a:srgbClr val="FFFFFF"/>
                </a:fgClr>
                <a:bgClr>
                  <a:srgbClr val="006666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   </a:t>
              </a:r>
              <a:r>
                <a:rPr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  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阅读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ebdings" panose="05030102010509060703" pitchFamily="18" charset="2"/>
                </a:rPr>
                <a:t>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体验</a:t>
              </a:r>
              <a:r>
                <a: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en-US" sz="4000" b="1">
                  <a:solidFill>
                    <a:srgbClr val="000000"/>
                  </a:solidFill>
                  <a:latin typeface="Arial" panose="020B0604020202020204" pitchFamily="34" charset="0"/>
                  <a:ea typeface="Batang" pitchFamily="18" charset="-127"/>
                </a:rPr>
                <a:t>☞</a:t>
              </a:r>
              <a:endParaRPr lang="zh-CN" altLang="en-US" sz="4000" b="1">
                <a:solidFill>
                  <a:srgbClr val="000000"/>
                </a:solidFill>
                <a:latin typeface="Arial" panose="020B0604020202020204" pitchFamily="34" charset="0"/>
                <a:ea typeface="Batang" pitchFamily="18" charset="-127"/>
              </a:endParaRPr>
            </a:p>
          </p:txBody>
        </p:sp>
        <p:pic>
          <p:nvPicPr>
            <p:cNvPr id="25615" name="Picture 20" descr="677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48" y="1115"/>
              <a:ext cx="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5875"/>
            <a:ext cx="9461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338264" y="3929066"/>
            <a:ext cx="6715172" cy="12741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练：</a:t>
            </a:r>
          </a:p>
          <a:p>
            <a:pPr eaLnBrk="0" hangingPunct="0">
              <a:lnSpc>
                <a:spcPct val="120000"/>
              </a:lnSpc>
              <a:buClr>
                <a:schemeClr val="tx1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(- 3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2y)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endParaRPr lang="en-US" altLang="zh-CN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"/>
          <p:cNvSpPr>
            <a:spLocks noChangeArrowheads="1" noChangeShapeType="1" noTextEdit="1"/>
          </p:cNvSpPr>
          <p:nvPr/>
        </p:nvSpPr>
        <p:spPr bwMode="auto">
          <a:xfrm>
            <a:off x="4495800" y="47625"/>
            <a:ext cx="31242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例题解析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400" y="1052513"/>
            <a:ext cx="89916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</a:rPr>
              <a:t>】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计算：</a:t>
            </a:r>
          </a:p>
          <a:p>
            <a:pPr algn="ctr" eaLnBrk="0" hangingPunct="0">
              <a:buClr>
                <a:schemeClr val="tx1"/>
              </a:buClr>
              <a:buSzPts val="36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dirty="0" smtClean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xy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(3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i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200" y="2438400"/>
            <a:ext cx="1066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09186" y="2636838"/>
            <a:ext cx="263405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dirty="0">
                <a:latin typeface="Lucida Console" panose="020B0609040504020204" pitchFamily="49" charset="0"/>
              </a:rPr>
              <a:t>-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xy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endParaRPr lang="en-US" sz="32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916238" y="2708275"/>
            <a:ext cx="19526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>
                <a:latin typeface="Lucida Console" panose="020B0609040504020204" pitchFamily="49" charset="0"/>
              </a:rPr>
              <a:t>-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en-US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716463" y="2781300"/>
            <a:ext cx="21526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>
                <a:latin typeface="Lucida Console" panose="020B0609040504020204" pitchFamily="49" charset="0"/>
              </a:rPr>
              <a:t>-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2)</a:t>
            </a:r>
            <a:r>
              <a:rPr lang="en-US" altLang="zh-CN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en-US" altLang="zh-CN" sz="32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09186" y="3500438"/>
            <a:ext cx="235673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）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(3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endParaRPr lang="en-US" sz="3200" b="1" i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643174" y="3573463"/>
            <a:ext cx="175577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endParaRPr lang="en-US" sz="3200" b="1" i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371962" y="3573463"/>
            <a:ext cx="15103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 </a:t>
            </a:r>
            <a:endParaRPr lang="en-US" sz="3200" b="1" i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4108" name="Group 17"/>
          <p:cNvGrpSpPr/>
          <p:nvPr/>
        </p:nvGrpSpPr>
        <p:grpSpPr bwMode="auto">
          <a:xfrm>
            <a:off x="76200" y="0"/>
            <a:ext cx="3733800" cy="762000"/>
            <a:chOff x="2400" y="1104"/>
            <a:chExt cx="2352" cy="480"/>
          </a:xfrm>
        </p:grpSpPr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2400" y="1104"/>
              <a:ext cx="2352" cy="4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66"/>
                </a:gs>
              </a:gsLst>
              <a:path path="shape">
                <a:fillToRect l="50000" t="50000" r="50000" b="50000"/>
              </a:path>
            </a:gradFill>
            <a:ln w="76200">
              <a:pattFill prst="openDmnd">
                <a:fgClr>
                  <a:srgbClr val="FFFFFF"/>
                </a:fgClr>
                <a:bgClr>
                  <a:srgbClr val="006666"/>
                </a:bgClr>
              </a:pattFill>
              <a:miter lim="800000"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altLang="zh-CN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   </a:t>
              </a:r>
              <a:r>
                <a:rPr lang="en-US" altLang="zh-CN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   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阅读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ebdings" panose="05030102010509060703" pitchFamily="18" charset="2"/>
                </a:rPr>
                <a:t>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体验</a:t>
              </a:r>
              <a:r>
                <a:rPr lang="zh-CN" altLang="en-US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r>
                <a:rPr lang="en-US" sz="4000" b="1" dirty="0">
                  <a:solidFill>
                    <a:srgbClr val="000000"/>
                  </a:solidFill>
                  <a:latin typeface="Arial" panose="020B0604020202020204" pitchFamily="34" charset="0"/>
                  <a:ea typeface="Batang" pitchFamily="18" charset="-127"/>
                </a:rPr>
                <a:t>☞</a:t>
              </a:r>
              <a:endParaRPr lang="zh-CN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Batang" pitchFamily="18" charset="-127"/>
              </a:endParaRPr>
            </a:p>
          </p:txBody>
        </p:sp>
        <p:pic>
          <p:nvPicPr>
            <p:cNvPr id="4118" name="Picture 19" descr="67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115"/>
              <a:ext cx="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9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15875"/>
            <a:ext cx="9461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21" descr="PE03255_"/>
          <p:cNvSpPr>
            <a:spLocks noChangeArrowheads="1"/>
          </p:cNvSpPr>
          <p:nvPr/>
        </p:nvSpPr>
        <p:spPr bwMode="auto">
          <a:xfrm>
            <a:off x="6804025" y="2708275"/>
            <a:ext cx="1627369" cy="5847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=16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79388" y="4221163"/>
            <a:ext cx="8964612" cy="12741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练：</a:t>
            </a:r>
          </a:p>
          <a:p>
            <a:pPr eaLnBrk="0" hangingPunct="0">
              <a:lnSpc>
                <a:spcPct val="120000"/>
              </a:lnSpc>
              <a:buClr>
                <a:schemeClr val="tx1"/>
              </a:buClr>
              <a:buSzPts val="4000"/>
              <a:buFont typeface="Times New Roman" panose="02020603050405020304" pitchFamily="18" charset="0"/>
              <a:buNone/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(3) 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(5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xy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3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</a:rPr>
              <a:t>        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4) (-2y)</a:t>
            </a:r>
            <a:r>
              <a:rPr lang="en-US" altLang="zh-CN" sz="3200" b="1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2n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endParaRPr lang="en-US" altLang="zh-CN" sz="32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3" name="Group 23"/>
          <p:cNvGrpSpPr/>
          <p:nvPr/>
        </p:nvGrpSpPr>
        <p:grpSpPr bwMode="auto">
          <a:xfrm>
            <a:off x="1285852" y="5429288"/>
            <a:ext cx="7086600" cy="1357298"/>
            <a:chOff x="1248" y="3360"/>
            <a:chExt cx="4464" cy="912"/>
          </a:xfrm>
        </p:grpSpPr>
        <p:sp>
          <p:nvSpPr>
            <p:cNvPr id="4115" name="Oval 24"/>
            <p:cNvSpPr>
              <a:spLocks noChangeArrowheads="1"/>
            </p:cNvSpPr>
            <p:nvPr/>
          </p:nvSpPr>
          <p:spPr bwMode="auto">
            <a:xfrm>
              <a:off x="1248" y="3360"/>
              <a:ext cx="4464" cy="91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kumimoji="1" lang="zh-CN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4116" name="Rectangle 25"/>
            <p:cNvSpPr>
              <a:spLocks noChangeArrowheads="1"/>
            </p:cNvSpPr>
            <p:nvPr/>
          </p:nvSpPr>
          <p:spPr bwMode="auto">
            <a:xfrm>
              <a:off x="1428" y="3449"/>
              <a:ext cx="4097" cy="7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kumimoji="1" lang="en-US" altLang="zh-CN" sz="3200" b="1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3200" b="1" dirty="0" smtClean="0">
                  <a:solidFill>
                    <a:schemeClr val="hlink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点评</a:t>
              </a:r>
              <a:r>
                <a: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：运算时要分清是什么</a:t>
              </a:r>
              <a:r>
                <a:rPr kumimoji="1"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运算，不要</a:t>
              </a:r>
              <a:r>
                <a: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将运算性质</a:t>
              </a:r>
              <a:r>
                <a:rPr kumimoji="1" lang="zh-CN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“张冠李戴”。</a:t>
              </a:r>
              <a:endPara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8"/>
          <p:cNvGrpSpPr/>
          <p:nvPr/>
        </p:nvGrpSpPr>
        <p:grpSpPr bwMode="auto">
          <a:xfrm>
            <a:off x="5795963" y="4652963"/>
            <a:ext cx="2914650" cy="771525"/>
            <a:chOff x="3651" y="2931"/>
            <a:chExt cx="1836" cy="486"/>
          </a:xfrm>
        </p:grpSpPr>
        <p:graphicFrame>
          <p:nvGraphicFramePr>
            <p:cNvPr id="4098" name="Object 26"/>
            <p:cNvGraphicFramePr>
              <a:graphicFrameLocks noChangeAspect="1"/>
            </p:cNvGraphicFramePr>
            <p:nvPr/>
          </p:nvGraphicFramePr>
          <p:xfrm>
            <a:off x="4059" y="2931"/>
            <a:ext cx="1428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0" name="公式" r:id="rId5" imgW="698500" imgH="266700" progId="Equation.3">
                    <p:embed/>
                  </p:oleObj>
                </mc:Choice>
                <mc:Fallback>
                  <p:oleObj name="公式" r:id="rId5" imgW="698500" imgH="266700" progId="Equation.3">
                    <p:embed/>
                    <p:pic>
                      <p:nvPicPr>
                        <p:cNvPr id="0" name="图片 389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931"/>
                          <a:ext cx="1428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3651" y="3067"/>
              <a:ext cx="412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</a:rPr>
                <a:t>(5)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utoUpdateAnimBg="0"/>
      <p:bldP spid="25611" grpId="0" autoUpdateAnimBg="0"/>
      <p:bldP spid="25612" grpId="0" autoUpdateAnimBg="0"/>
      <p:bldP spid="25613" grpId="0" autoUpdateAnimBg="0"/>
      <p:bldP spid="25614" grpId="0" autoUpdateAnimBg="0"/>
      <p:bldP spid="25615" grpId="0" autoUpdateAnimBg="0"/>
      <p:bldP spid="25616" grpId="0" autoUpdateAnimBg="0"/>
      <p:bldP spid="25621" grpId="0" autoUpdateAnimBg="0"/>
      <p:bldP spid="256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1241</Words>
  <Application>Microsoft Office PowerPoint</Application>
  <PresentationFormat>全屏显示(4:3)</PresentationFormat>
  <Paragraphs>234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47" baseType="lpstr">
      <vt:lpstr>Batang</vt:lpstr>
      <vt:lpstr>黑体</vt:lpstr>
      <vt:lpstr>华文行楷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幼圆</vt:lpstr>
      <vt:lpstr>Arial</vt:lpstr>
      <vt:lpstr>Book Antiqua</vt:lpstr>
      <vt:lpstr>Calibri</vt:lpstr>
      <vt:lpstr>Calibri Light</vt:lpstr>
      <vt:lpstr>Lucida Console</vt:lpstr>
      <vt:lpstr>Tahoma</vt:lpstr>
      <vt:lpstr>Times New Roman</vt:lpstr>
      <vt:lpstr>Webdings</vt:lpstr>
      <vt:lpstr>Wingdings</vt:lpstr>
      <vt:lpstr>Wingdings 2</vt:lpstr>
      <vt:lpstr>WWW.2PPT.COM
</vt:lpstr>
      <vt:lpstr>Equation.3</vt:lpstr>
      <vt:lpstr>Equation</vt:lpstr>
      <vt:lpstr>公式</vt:lpstr>
      <vt:lpstr>积的乘方与幂的乘方</vt:lpstr>
      <vt:lpstr>PowerPoint 演示文稿</vt:lpstr>
      <vt:lpstr>PowerPoint 演示文稿</vt:lpstr>
      <vt:lpstr>PowerPoint 演示文稿</vt:lpstr>
      <vt:lpstr>PowerPoint 演示文稿</vt:lpstr>
      <vt:lpstr>的证明</vt:lpstr>
      <vt:lpstr>公 式 的 拓 展</vt:lpstr>
      <vt:lpstr>PowerPoint 演示文稿</vt:lpstr>
      <vt:lpstr>PowerPoint 演示文稿</vt:lpstr>
      <vt:lpstr>PowerPoint 演示文稿</vt:lpstr>
      <vt:lpstr>PowerPoint 演示文稿</vt:lpstr>
      <vt:lpstr>公式的反向使用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2023-01-17T02:48:35Z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EF1995AB03A341B4BB867C4C514D6D72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