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2" r:id="rId2"/>
    <p:sldId id="351" r:id="rId3"/>
    <p:sldId id="405" r:id="rId4"/>
    <p:sldId id="382" r:id="rId5"/>
    <p:sldId id="383" r:id="rId6"/>
    <p:sldId id="419" r:id="rId7"/>
    <p:sldId id="359" r:id="rId8"/>
    <p:sldId id="378" r:id="rId9"/>
    <p:sldId id="384" r:id="rId10"/>
    <p:sldId id="385" r:id="rId11"/>
    <p:sldId id="386" r:id="rId12"/>
    <p:sldId id="387" r:id="rId13"/>
    <p:sldId id="388" r:id="rId14"/>
    <p:sldId id="389" r:id="rId15"/>
    <p:sldId id="411" r:id="rId16"/>
    <p:sldId id="418" r:id="rId17"/>
    <p:sldId id="408" r:id="rId18"/>
    <p:sldId id="409" r:id="rId19"/>
    <p:sldId id="410" r:id="rId20"/>
    <p:sldId id="390" r:id="rId21"/>
    <p:sldId id="396" r:id="rId22"/>
    <p:sldId id="397" r:id="rId23"/>
    <p:sldId id="399" r:id="rId24"/>
    <p:sldId id="400" r:id="rId25"/>
    <p:sldId id="401" r:id="rId26"/>
    <p:sldId id="398" r:id="rId27"/>
    <p:sldId id="412" r:id="rId28"/>
    <p:sldId id="413" r:id="rId29"/>
    <p:sldId id="414" r:id="rId30"/>
    <p:sldId id="292" r:id="rId31"/>
    <p:sldId id="417" r:id="rId32"/>
    <p:sldId id="264" r:id="rId33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0965" indent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38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67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3996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25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2244" autoAdjust="0"/>
  </p:normalViewPr>
  <p:slideViewPr>
    <p:cSldViewPr snapToGrid="0">
      <p:cViewPr>
        <p:scale>
          <a:sx n="140" d="100"/>
          <a:sy n="140" d="100"/>
        </p:scale>
        <p:origin x="-804" y="-330"/>
      </p:cViewPr>
      <p:guideLst>
        <p:guide orient="horz" pos="1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eaLnBrk="1" hangingPunct="1">
              <a:buFontTx/>
              <a:buNone/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eaLnBrk="1" hangingPunct="1">
              <a:buFontTx/>
              <a:buNone/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eaLnBrk="1" hangingPunct="1">
              <a:buFontTx/>
              <a:buNone/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fld id="{03DA682F-EC44-42E1-8C83-09C5144CE3F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09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1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C0CB9F8-E129-416E-AFF0-D6DA7CA716D6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B92278F-DD77-474B-BAB9-189BB7E66190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6EF276D-953C-427E-B2AC-9FC63C45A1AD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E3F118-9E51-4D36-8BE9-BF9AFB4E3FE5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12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30184C0-F101-4344-AE18-E51E2CB1A749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12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30184C0-F101-4344-AE18-E51E2CB1A749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B2E08B0-71D1-496A-863B-9F3E05CC1AE7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17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DE3A28A-7ABB-46D0-805D-321CC36E3D8F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27798AE-ADEA-4C72-BBFC-E2573453F408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21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9AD84A-7C1B-41EF-9E4E-A5C5500917E2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23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820A4CA-B7DE-4D38-82E0-75E3C2F1361E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24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B08D619-B63A-4BCF-947B-92405617C3FA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C1A3F61-FDDD-4A16-9EB9-89A0A14837DF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2449AE6-4B09-4406-87C3-A5942A22322B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26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8D5077C-4CD7-46BB-9A9A-CEF0752122C1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27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939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93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73C80E3-2587-4316-A3A2-89D45A0B4E75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C94961E-B2D6-4834-A571-5CFA5581497D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874D5C0-61F0-489F-A5F5-EBE9CC901AF3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874D5C0-61F0-489F-A5F5-EBE9CC901AF3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C6FF4B7-3C5E-44E0-A077-BB24A2390EF3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75A5D93-5CA3-4194-97FA-1138A3BBA7FF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C673B5-2AD6-4357-8EAE-1B06AA970AB9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C4D5AC9-EDD3-4FE1-8DB2-49C887381F0F}" type="slidenum">
              <a:rPr lang="zh-CN" altLang="en-US" sz="1200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fld>
            <a:endParaRPr lang="zh-CN" altLang="en-US" sz="1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01A61-E298-49EC-B02C-04EED640B567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32D97-8628-489C-B37A-259F7C64329D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00089-7443-4B8D-97C9-B31716D777B3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B9C0F-9ECE-4D10-B4BF-45739CDEE7F9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110A5-A8D0-45D9-B48D-A2355B650DE0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58B5B-98C6-4A0D-B615-5E2255786F88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C152C-6DDC-4D02-AF57-A332544D48F9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1B123-0322-4B6B-96D0-4A8A34CD07E3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A00D3-AD5B-4597-954E-A603F34A4781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5007A-4BEB-43F6-AFF3-60585D31F82A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67717-D51C-44EF-AA74-A9B3936A24A7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01A61-E298-49EC-B02C-04EED640B567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289FF-3D27-49EA-A755-259408D64D23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2FE77-E9C6-4045-9189-4C9286872B3B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0FDA-9BB2-4261-8828-3B0A87F1264B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F5405-C8D7-4E11-AA6D-EC3845E7C70B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9CDC5-C648-45B8-8742-759ADCB89F3F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604C6-483F-41E7-83C7-5A98377D8F66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5EB4-D22B-43E3-8E31-00DC0ACD3579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9A9EE-9DE5-4E43-A8CB-5CBB7480C216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16CA7-74E3-427D-8405-8258453D7F74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80826-D2BF-4FE9-B852-B97CF28E258B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ECCF6-1E34-4B22-8959-1CFB9AE76C49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C3053-B397-4B58-8352-B4BCA4982486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62630-DE82-4B7E-9F69-EABB0C62A371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23C4E-4E8E-4047-9EAA-85EED9C0ACCB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9D0B3-5C3B-4CA5-8056-BDFFC6AB0761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D346B-D9EA-486E-8C76-2F4538B9D3A9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ED5A-4D11-4696-964A-88A2422DC3E0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C925E-64AC-42BB-BA97-04BABD6713FC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F4A0-2285-4FC7-BA23-9F46D3C51A1B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C1CA5-44A0-46C1-BD41-15793FF51AFA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0188D-DAF4-4464-A139-406D56C8C7E4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AED8D-4A5C-428C-A414-AF54DA4B6EA6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73D6F-3592-4F65-9AB0-1CF8EC415D23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081" y="205931"/>
            <a:ext cx="8229838" cy="8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081" y="1199872"/>
            <a:ext cx="8229838" cy="33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081" y="4767350"/>
            <a:ext cx="2134235" cy="274970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/>
          <a:lstStyle>
            <a:lvl1pPr defTabSz="685800" eaLnBrk="1" hangingPunct="1">
              <a:buFontTx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577" y="4767350"/>
            <a:ext cx="2894846" cy="274970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/>
          <a:lstStyle>
            <a:lvl1pPr algn="ctr" defTabSz="685800" eaLnBrk="1" hangingPunct="1">
              <a:buFontTx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2685" y="4767350"/>
            <a:ext cx="2134234" cy="274970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fld id="{3283ED5A-4D11-4696-964A-88A2422DC3E0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599565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6765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 noChangeArrowheads="1"/>
          </p:cNvSpPr>
          <p:nvPr>
            <p:ph type="title"/>
          </p:nvPr>
        </p:nvSpPr>
        <p:spPr>
          <a:xfrm>
            <a:off x="0" y="792700"/>
            <a:ext cx="9144000" cy="578583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Module 12  Western music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副标题 2"/>
          <p:cNvSpPr txBox="1">
            <a:spLocks noChangeArrowheads="1"/>
          </p:cNvSpPr>
          <p:nvPr/>
        </p:nvSpPr>
        <p:spPr>
          <a:xfrm>
            <a:off x="382960" y="1781864"/>
            <a:ext cx="8400407" cy="1104644"/>
          </a:xfrm>
          <a:prstGeom prst="rect">
            <a:avLst/>
          </a:prstGeom>
        </p:spPr>
        <p:txBody>
          <a:bodyPr lIns="68562" tIns="34281" rIns="68562" bIns="34281"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990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2pPr>
            <a:lvl3pPr marL="1524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3pPr>
            <a:lvl4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4pPr>
            <a:lvl5pPr marL="2743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5pPr>
            <a:lvl6pPr marL="335343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03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63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87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 Vienna is the </a:t>
            </a:r>
            <a:r>
              <a:rPr lang="en-US" altLang="zh-CN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European classical music.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183500"/>
            <a:ext cx="9144000" cy="405765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 txBox="1">
            <a:spLocks noChangeArrowheads="1"/>
          </p:cNvSpPr>
          <p:nvPr/>
        </p:nvSpPr>
        <p:spPr bwMode="auto">
          <a:xfrm>
            <a:off x="127200" y="669839"/>
            <a:ext cx="759778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dirty="0"/>
              <a:t>Read Para. 2 and answer the questions.</a:t>
            </a:r>
          </a:p>
        </p:txBody>
      </p:sp>
      <p:sp>
        <p:nvSpPr>
          <p:cNvPr id="11267" name="Rectangle 18"/>
          <p:cNvSpPr>
            <a:spLocks noChangeArrowheads="1"/>
          </p:cNvSpPr>
          <p:nvPr/>
        </p:nvSpPr>
        <p:spPr bwMode="auto">
          <a:xfrm>
            <a:off x="1000419" y="1833138"/>
            <a:ext cx="7143162" cy="280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 anchor="ctr">
            <a:spAutoFit/>
          </a:bodyPr>
          <a:lstStyle>
            <a:lvl1pPr marL="342900" indent="-3429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What made Johann Strauss </a:t>
            </a:r>
            <a:r>
              <a:rPr lang="en-US" altLang="zh-CN" sz="2100" u="sng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elder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famous all over Europe? </a:t>
            </a:r>
          </a:p>
          <a:p>
            <a:pPr eaLnBrk="1" hangingPunct="1">
              <a:lnSpc>
                <a:spcPct val="120000"/>
              </a:lnSpc>
            </a:pP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Johann Strauss t</a:t>
            </a:r>
            <a:r>
              <a:rPr lang="en-US" altLang="zh-CN" sz="2100" u="sng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younger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was also successful, wasn’t he? </a:t>
            </a:r>
          </a:p>
          <a:p>
            <a:pPr eaLnBrk="1" hangingPunct="1">
              <a:lnSpc>
                <a:spcPct val="120000"/>
              </a:lnSpc>
            </a:pP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When did Johann Strauss t</a:t>
            </a:r>
            <a:r>
              <a:rPr lang="en-US" altLang="zh-CN" sz="2100" u="sng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younger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write </a:t>
            </a:r>
            <a:r>
              <a:rPr lang="en-US" altLang="zh-CN" sz="2100" i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Blue Danube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waltz?</a:t>
            </a:r>
          </a:p>
          <a:p>
            <a:pPr eaLnBrk="1" hangingPunct="1">
              <a:lnSpc>
                <a:spcPct val="120000"/>
              </a:lnSpc>
            </a:pP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322656" y="2271187"/>
            <a:ext cx="321027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His dance music did.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22656" y="3060389"/>
            <a:ext cx="213423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Yes, he was.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322656" y="4223360"/>
            <a:ext cx="151050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1867.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 txBox="1">
            <a:spLocks noChangeArrowheads="1"/>
          </p:cNvSpPr>
          <p:nvPr/>
        </p:nvSpPr>
        <p:spPr bwMode="auto">
          <a:xfrm>
            <a:off x="140006" y="674225"/>
            <a:ext cx="759778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/>
              <a:t>Read Para. 3 and complete the table.</a:t>
            </a:r>
          </a:p>
        </p:txBody>
      </p:sp>
      <p:graphicFrame>
        <p:nvGraphicFramePr>
          <p:cNvPr id="7" name="Group 74"/>
          <p:cNvGraphicFramePr>
            <a:graphicFrameLocks noGrp="1"/>
          </p:cNvGraphicFramePr>
          <p:nvPr/>
        </p:nvGraphicFramePr>
        <p:xfrm>
          <a:off x="1278439" y="1707741"/>
          <a:ext cx="6587122" cy="2953257"/>
        </p:xfrm>
        <a:graphic>
          <a:graphicData uri="http://schemas.openxmlformats.org/drawingml/2006/table">
            <a:tbl>
              <a:tblPr/>
              <a:tblGrid>
                <a:gridCol w="1964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2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Time </a:t>
                      </a:r>
                    </a:p>
                  </a:txBody>
                  <a:tcPr marL="91441" marR="91441" marT="45734" marB="457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What happened </a:t>
                      </a:r>
                      <a:r>
                        <a:rPr kumimoji="0" lang="en-US" altLang="zh-CN" sz="2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to Mozart?</a:t>
                      </a:r>
                      <a:endParaRPr kumimoji="0" lang="zh-CN" altLang="en-US" sz="21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41" marR="91441"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In 1756</a:t>
                      </a:r>
                    </a:p>
                  </a:txBody>
                  <a:tcPr marL="91441" marR="91441" marT="45734" marB="457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He was _________.</a:t>
                      </a:r>
                    </a:p>
                  </a:txBody>
                  <a:tcPr marL="91441" marR="91441"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Before he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was six</a:t>
                      </a:r>
                    </a:p>
                  </a:txBody>
                  <a:tcPr marL="91441" marR="91441" marT="45734" marB="457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He played the _______ and the violin.</a:t>
                      </a:r>
                    </a:p>
                  </a:txBody>
                  <a:tcPr marL="91441" marR="91441"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In __________</a:t>
                      </a:r>
                    </a:p>
                  </a:txBody>
                  <a:tcPr marL="91441" marR="91441" marT="45734" marB="457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He died</a:t>
                      </a:r>
                      <a:r>
                        <a:rPr kumimoji="0" lang="en-US" altLang="zh-CN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.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41" marR="91441"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4447898" y="2537413"/>
            <a:ext cx="100581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born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4950807" y="3355389"/>
            <a:ext cx="1368862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piano</a:t>
            </a: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1956879" y="4143119"/>
            <a:ext cx="1368862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1791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161882" y="616250"/>
            <a:ext cx="8353631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sz="2400" dirty="0"/>
              <a:t>2 </a:t>
            </a:r>
            <a:r>
              <a:rPr lang="en-US" altLang="zh-CN" sz="2400" dirty="0" smtClean="0"/>
              <a:t>Read the </a:t>
            </a:r>
            <a:r>
              <a:rPr lang="en-US" altLang="zh-CN" sz="2400" dirty="0"/>
              <a:t>passage and check (   ) the true sentences. 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85649" y="1280817"/>
            <a:ext cx="8029864" cy="386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609600" indent="-609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Many musicians came to study and work in 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Vienna.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Strauss the younger played the piano, the 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violin and the drums at the age of six. 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Mozart’s family took him around Europe.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(4) The father, Johann Strauss, died in 1791.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(5) Mozart wrote </a:t>
            </a:r>
            <a:r>
              <a:rPr lang="en-US" altLang="zh-CN" sz="2100" i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Blue Danube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190504" y="641116"/>
            <a:ext cx="380901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5" name="矩形 4"/>
          <p:cNvSpPr/>
          <p:nvPr/>
        </p:nvSpPr>
        <p:spPr>
          <a:xfrm>
            <a:off x="7439468" y="1371283"/>
            <a:ext cx="433275" cy="432096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buFontTx/>
              <a:buNone/>
              <a:defRPr/>
            </a:pP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9468" y="2389032"/>
            <a:ext cx="433275" cy="432097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buFontTx/>
              <a:buNone/>
              <a:defRPr/>
            </a:pP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39468" y="3296078"/>
            <a:ext cx="433275" cy="430906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buFontTx/>
              <a:buNone/>
              <a:defRPr/>
            </a:pP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39468" y="3829355"/>
            <a:ext cx="433275" cy="430906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buFontTx/>
              <a:buNone/>
              <a:defRPr/>
            </a:pP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39469" y="4368583"/>
            <a:ext cx="430894" cy="432096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buFontTx/>
              <a:buNone/>
              <a:defRPr/>
            </a:pP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396617" y="1340334"/>
            <a:ext cx="453510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33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√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370430" y="3255606"/>
            <a:ext cx="454700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33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√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47531" y="1505793"/>
            <a:ext cx="7884647" cy="29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marL="342900" indent="-3429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Where is Vienna?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It’s in the </a:t>
            </a:r>
            <a:r>
              <a:rPr lang="en-US" altLang="zh-CN" sz="2100" dirty="0" err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centre</a:t>
            </a:r>
            <a:r>
              <a:rPr lang="en-US" altLang="zh-CN" sz="2100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of Europe./It’s in Austria.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What music did Johann Strauss the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elder write?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100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wrote music for traditional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dances, called the waltz.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151047" y="680564"/>
            <a:ext cx="5448072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dirty="0"/>
              <a:t>3 Answer the questions. 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374137" y="1845042"/>
            <a:ext cx="2323495" cy="243188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106883" y="668661"/>
            <a:ext cx="4768402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/>
              <a:t>3 Answer the questions.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771" y="1526028"/>
            <a:ext cx="7707290" cy="280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How many waltzes did Johann Strauss the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younger write?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100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wrote over 150 waltzes.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(4) When was Mozart born?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100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was born in 1756.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(5) How old was Mozart when he died?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100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was 35.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55022" y="1731313"/>
            <a:ext cx="2036672" cy="2375214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 txBox="1">
            <a:spLocks noChangeArrowheads="1"/>
          </p:cNvSpPr>
          <p:nvPr/>
        </p:nvSpPr>
        <p:spPr bwMode="auto">
          <a:xfrm>
            <a:off x="202929" y="662632"/>
            <a:ext cx="7597781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smtClean="0"/>
              <a:t>Fill in the blanks</a:t>
            </a:r>
            <a:endParaRPr lang="en-US" altLang="zh-CN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4570" y="1076670"/>
            <a:ext cx="5088553" cy="39336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91637" y="1835513"/>
            <a:ext cx="1821616" cy="269286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classical music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42195" y="3055139"/>
            <a:ext cx="4570810" cy="276935"/>
          </a:xfrm>
          <a:prstGeom prst="rect">
            <a:avLst/>
          </a:prstGeom>
        </p:spPr>
        <p:txBody>
          <a:bodyPr lIns="68562" tIns="34281" rIns="68562" bIns="34281">
            <a:spAutoFit/>
          </a:bodyPr>
          <a:lstStyle/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dances, called the waltz</a:t>
            </a:r>
          </a:p>
        </p:txBody>
      </p:sp>
      <p:sp>
        <p:nvSpPr>
          <p:cNvPr id="5" name="矩形 4"/>
          <p:cNvSpPr/>
          <p:nvPr/>
        </p:nvSpPr>
        <p:spPr>
          <a:xfrm>
            <a:off x="4282798" y="3707561"/>
            <a:ext cx="960590" cy="27693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waltzes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34991" y="3837412"/>
            <a:ext cx="2587852" cy="269286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the piano but also the violin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4484667" y="3975879"/>
            <a:ext cx="1515057" cy="3841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802048" y="4671902"/>
            <a:ext cx="436545" cy="27693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 txBox="1">
            <a:spLocks noChangeArrowheads="1"/>
          </p:cNvSpPr>
          <p:nvPr/>
        </p:nvSpPr>
        <p:spPr bwMode="auto">
          <a:xfrm>
            <a:off x="202929" y="662632"/>
            <a:ext cx="7597781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smtClean="0"/>
              <a:t>Retell the passage</a:t>
            </a:r>
            <a:endParaRPr lang="en-US" altLang="zh-CN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0857" y="1076670"/>
            <a:ext cx="5088553" cy="39336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77924" y="1835513"/>
            <a:ext cx="1821616" cy="269286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classical music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28483" y="3055139"/>
            <a:ext cx="4570810" cy="276935"/>
          </a:xfrm>
          <a:prstGeom prst="rect">
            <a:avLst/>
          </a:prstGeom>
        </p:spPr>
        <p:txBody>
          <a:bodyPr lIns="68562" tIns="34281" rIns="68562" bIns="34281">
            <a:spAutoFit/>
          </a:bodyPr>
          <a:lstStyle/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dances, called the waltz</a:t>
            </a:r>
          </a:p>
        </p:txBody>
      </p:sp>
      <p:sp>
        <p:nvSpPr>
          <p:cNvPr id="5" name="矩形 4"/>
          <p:cNvSpPr/>
          <p:nvPr/>
        </p:nvSpPr>
        <p:spPr>
          <a:xfrm>
            <a:off x="4269086" y="3707561"/>
            <a:ext cx="960590" cy="27693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waltzes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1279" y="3837412"/>
            <a:ext cx="2587852" cy="269286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the piano but also the violin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4470954" y="3975879"/>
            <a:ext cx="1515057" cy="3841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788336" y="4671902"/>
            <a:ext cx="436545" cy="27693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died</a:t>
            </a:r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47382" y="1225814"/>
            <a:ext cx="6249235" cy="3484781"/>
          </a:xfrm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1. His dance music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</a:rPr>
              <a:t>made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 him famous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</a:rPr>
              <a:t>all over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Europe.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     (1) make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的常见用法：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①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make sb. do </a:t>
            </a:r>
            <a:r>
              <a:rPr lang="en-US" altLang="zh-C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使某人做某事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　    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make sb. not do </a:t>
            </a:r>
            <a:r>
              <a:rPr lang="en-US" altLang="zh-C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使某人不做某事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e.g. Parents always make their children learn many     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                things.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               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父母总是让他们的孩子学习很多东西。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29663" y="693519"/>
            <a:ext cx="2455209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sz="2400" dirty="0"/>
              <a:t>Language points</a:t>
            </a:r>
            <a:endParaRPr lang="zh-CN" altLang="zh-CN" sz="24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74521" y="1155095"/>
            <a:ext cx="4794958" cy="3853161"/>
          </a:xfrm>
        </p:spPr>
        <p:txBody>
          <a:bodyPr/>
          <a:lstStyle/>
          <a:p>
            <a:pPr marL="609600" indent="-609600" defTabSz="9144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sb./</a:t>
            </a:r>
            <a:r>
              <a:rPr lang="en-US" altLang="zh-C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.+</a:t>
            </a:r>
            <a:r>
              <a:rPr lang="en-US" altLang="zh-CN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使某人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</a:t>
            </a:r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……</a:t>
            </a:r>
          </a:p>
          <a:p>
            <a:pPr marL="609600" indent="-609600" defTabSz="9144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The bad news made him very sad.</a:t>
            </a:r>
          </a:p>
          <a:p>
            <a:pPr marL="609600" indent="-609600" defTabSz="9144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这个坏消息使他很伤心。</a:t>
            </a:r>
          </a:p>
          <a:p>
            <a:pPr marL="609600" indent="-609600" defTabSz="9144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all over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遍及</a:t>
            </a:r>
          </a:p>
          <a:p>
            <a:pPr marL="609600" indent="-609600" defTabSz="9144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常见搭配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over the world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全世界     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</a:endParaRPr>
          </a:p>
          <a:p>
            <a:pPr marL="609600" indent="-609600" defTabSz="9144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all over the country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全国</a:t>
            </a:r>
          </a:p>
          <a:p>
            <a:pPr marL="609600" indent="-609600" defTabSz="9144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all over China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全中国</a:t>
            </a:r>
          </a:p>
          <a:p>
            <a:pPr marL="609600" indent="-609600" defTabSz="9144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e.g. We have friends all over the world.</a:t>
            </a:r>
          </a:p>
          <a:p>
            <a:pPr marL="609600" indent="-609600" defTabSz="9144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我们的朋友遍天下。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9663" y="693519"/>
            <a:ext cx="2455209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sz="2400" dirty="0"/>
              <a:t>Language points</a:t>
            </a:r>
            <a:endParaRPr lang="zh-CN" altLang="zh-CN" sz="2400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38236" y="1419632"/>
            <a:ext cx="6067528" cy="2850887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2. … he played </a:t>
            </a: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</a:rPr>
              <a:t>not only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the piano </a:t>
            </a: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</a:rPr>
              <a:t>but also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the violin.</a:t>
            </a:r>
          </a:p>
          <a:p>
            <a:pPr marL="267970" indent="-26797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not only… but also…</a:t>
            </a: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</a:rPr>
              <a:t>是表并列关系的连词，用来连接两个并列关系的句子成分，意为“不但</a:t>
            </a:r>
            <a:r>
              <a:rPr lang="en-US" altLang="zh-CN" sz="2100">
                <a:solidFill>
                  <a:srgbClr val="595959"/>
                </a:solidFill>
                <a:latin typeface="黑体" panose="02010609060101010101" pitchFamily="49" charset="-122"/>
              </a:rPr>
              <a:t>……</a:t>
            </a:r>
            <a:r>
              <a:rPr lang="zh-CN" altLang="en-US" sz="2100">
                <a:solidFill>
                  <a:srgbClr val="595959"/>
                </a:solidFill>
                <a:latin typeface="黑体" panose="02010609060101010101" pitchFamily="49" charset="-122"/>
              </a:rPr>
              <a:t>而且</a:t>
            </a:r>
            <a:r>
              <a:rPr lang="en-US" altLang="zh-CN" sz="2100">
                <a:solidFill>
                  <a:srgbClr val="595959"/>
                </a:solidFill>
                <a:latin typeface="黑体" panose="02010609060101010101" pitchFamily="49" charset="-122"/>
              </a:rPr>
              <a:t>……</a:t>
            </a:r>
            <a:r>
              <a:rPr lang="zh-CN" altLang="en-US" sz="2100">
                <a:solidFill>
                  <a:srgbClr val="595959"/>
                </a:solidFill>
                <a:latin typeface="黑体" panose="02010609060101010101" pitchFamily="49" charset="-122"/>
              </a:rPr>
              <a:t>”。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    e.g. I can speak not only English, but also French.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</a:rPr>
              <a:t>           我不但会讲英语，而且还会讲法语。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9663" y="693519"/>
            <a:ext cx="2455209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sz="2400" dirty="0"/>
              <a:t>Language points</a:t>
            </a:r>
            <a:endParaRPr lang="zh-CN" altLang="zh-CN" sz="2400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16186" y="718377"/>
            <a:ext cx="3939943" cy="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 and say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39403" y="1335293"/>
            <a:ext cx="6651480" cy="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Can you guess where they are?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05113" y="4339778"/>
            <a:ext cx="1320059" cy="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Vienna</a:t>
            </a:r>
            <a:endParaRPr lang="zh-CN" altLang="en-US" sz="28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13247" y="2129956"/>
            <a:ext cx="2516326" cy="17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s://ss1.bdstatic.com/70cFuXSh_Q1YnxGkpoWK1HF6hhy/it/u=293287981,119269642&amp;fm=26&amp;gp=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66368" y="2140670"/>
            <a:ext cx="2671067" cy="177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63451" y="2150536"/>
            <a:ext cx="2517505" cy="176970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65468" y="672589"/>
            <a:ext cx="8258406" cy="8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defTabSz="914400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 Complete the passage with the correct form of the </a:t>
            </a:r>
          </a:p>
          <a:p>
            <a:pPr defTabSz="914400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words from the box.</a:t>
            </a:r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849884" y="1640488"/>
            <a:ext cx="6887163" cy="41543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another   elder   European   perfect   poor   popular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60761" y="2259284"/>
            <a:ext cx="5851179" cy="264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171450" indent="-1714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just">
              <a:lnSpc>
                <a:spcPct val="11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Both Strauss the (1) ______ and Strauss the younger wrote some very (2) _______ music. (3) _______ successful composer from Vienna was Mozart, but he became very (4) ______ and died at the age of thirty-five. Many people think Mozart’s music is (5) __________. All three were great (6) __________ musicians.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60230" y="2285101"/>
            <a:ext cx="97129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elder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41172" y="2650683"/>
            <a:ext cx="146884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popular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37579" y="2621149"/>
            <a:ext cx="137124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Another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641172" y="3369550"/>
            <a:ext cx="890356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poor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62240" y="4117951"/>
            <a:ext cx="121888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perfect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662329" y="4103050"/>
            <a:ext cx="121888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European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1553" y="1721246"/>
            <a:ext cx="7992965" cy="3316313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◆ Xian </a:t>
            </a:r>
            <a:r>
              <a:rPr lang="en-US" altLang="zh-CN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Xinghai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◆ famous for the song </a:t>
            </a:r>
            <a:r>
              <a:rPr lang="en-US" altLang="zh-CN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The Yellow River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◆ wrote it in 1939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◆ one of the great composers of 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classical and traditional music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◆ born in Macao, China, 1905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76947" y="643979"/>
            <a:ext cx="8064384" cy="9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sz="2800" dirty="0"/>
              <a:t>5 Use the notes to write a passage about the Chinese    </a:t>
            </a:r>
          </a:p>
          <a:p>
            <a:r>
              <a:rPr lang="en-US" altLang="zh-CN" sz="2800" dirty="0"/>
              <a:t>   composer Xian </a:t>
            </a:r>
            <a:r>
              <a:rPr lang="en-US" altLang="zh-CN" sz="2800" dirty="0" err="1"/>
              <a:t>Xinghai</a:t>
            </a:r>
            <a:r>
              <a:rPr lang="en-US" altLang="zh-CN" sz="2800" dirty="0"/>
              <a:t>.</a:t>
            </a:r>
          </a:p>
        </p:txBody>
      </p:sp>
      <p:pic>
        <p:nvPicPr>
          <p:cNvPr id="22532" name="Picture 7" descr="https://gss3.bdstatic.com/-Po3dSag_xI4khGkpoWK1HF6hhy/baike/c0%3Dbaike72%2C5%2C5%2C72%2C24/sign=d5690392fd1f4134f43a0d2c4476feaf/e824b899a9014c081d71b6d40a7b02087bf4f47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39591" y="1837649"/>
            <a:ext cx="2126845" cy="252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49108" y="1042582"/>
            <a:ext cx="3845784" cy="2687809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◆ died young, 1945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◆ called the “People’s Musician” 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◆ used traditional Chinese music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◆ studied in Paris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◆ songs are still popular today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73178" y="3804192"/>
            <a:ext cx="5597641" cy="7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marL="609600" indent="-609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en-US" altLang="zh-CN" sz="2100" i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Xian Xinghai is one of the great composers of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zh-CN" sz="2100" i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classical and traditional music. He was born in…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dvAuto="0"/>
      <p:bldP spid="215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96348" y="3036581"/>
            <a:ext cx="1223644" cy="59517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Mozart</a:t>
            </a:r>
          </a:p>
        </p:txBody>
      </p:sp>
      <p:sp>
        <p:nvSpPr>
          <p:cNvPr id="113667" name="Line 4"/>
          <p:cNvSpPr>
            <a:spLocks noChangeShapeType="1"/>
          </p:cNvSpPr>
          <p:nvPr/>
        </p:nvSpPr>
        <p:spPr bwMode="auto">
          <a:xfrm flipH="1">
            <a:off x="1604545" y="2118822"/>
            <a:ext cx="951062" cy="9177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668" name="Rectangle 5"/>
          <p:cNvSpPr>
            <a:spLocks noChangeArrowheads="1"/>
          </p:cNvSpPr>
          <p:nvPr/>
        </p:nvSpPr>
        <p:spPr bwMode="auto">
          <a:xfrm>
            <a:off x="2596078" y="1787905"/>
            <a:ext cx="792750" cy="486853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born</a:t>
            </a:r>
          </a:p>
        </p:txBody>
      </p:sp>
      <p:sp>
        <p:nvSpPr>
          <p:cNvPr id="113669" name="Line 6"/>
          <p:cNvSpPr>
            <a:spLocks noChangeShapeType="1"/>
          </p:cNvSpPr>
          <p:nvPr/>
        </p:nvSpPr>
        <p:spPr bwMode="auto">
          <a:xfrm flipH="1">
            <a:off x="1748573" y="2819938"/>
            <a:ext cx="484458" cy="2166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670" name="Line 7"/>
          <p:cNvSpPr>
            <a:spLocks noChangeShapeType="1"/>
          </p:cNvSpPr>
          <p:nvPr/>
        </p:nvSpPr>
        <p:spPr bwMode="auto">
          <a:xfrm flipH="1" flipV="1">
            <a:off x="1819992" y="3361547"/>
            <a:ext cx="480887" cy="464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671" name="Line 8"/>
          <p:cNvSpPr>
            <a:spLocks noChangeShapeType="1"/>
          </p:cNvSpPr>
          <p:nvPr/>
        </p:nvSpPr>
        <p:spPr bwMode="auto">
          <a:xfrm flipH="1" flipV="1">
            <a:off x="1854511" y="3632946"/>
            <a:ext cx="964155" cy="43804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672" name="Line 9"/>
          <p:cNvSpPr>
            <a:spLocks noChangeShapeType="1"/>
          </p:cNvSpPr>
          <p:nvPr/>
        </p:nvSpPr>
        <p:spPr bwMode="auto">
          <a:xfrm flipH="1" flipV="1">
            <a:off x="1316489" y="3631757"/>
            <a:ext cx="557067" cy="75587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673" name="Rectangle 10"/>
          <p:cNvSpPr>
            <a:spLocks noChangeArrowheads="1"/>
          </p:cNvSpPr>
          <p:nvPr/>
        </p:nvSpPr>
        <p:spPr bwMode="auto">
          <a:xfrm>
            <a:off x="2828188" y="3737697"/>
            <a:ext cx="791560" cy="485663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die</a:t>
            </a:r>
          </a:p>
        </p:txBody>
      </p:sp>
      <p:sp>
        <p:nvSpPr>
          <p:cNvPr id="113674" name="Rectangle 11"/>
          <p:cNvSpPr>
            <a:spLocks noChangeArrowheads="1"/>
          </p:cNvSpPr>
          <p:nvPr/>
        </p:nvSpPr>
        <p:spPr bwMode="auto">
          <a:xfrm>
            <a:off x="2252076" y="2442597"/>
            <a:ext cx="1277208" cy="485663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experience</a:t>
            </a:r>
          </a:p>
        </p:txBody>
      </p:sp>
      <p:sp>
        <p:nvSpPr>
          <p:cNvPr id="113675" name="Rectangle 12"/>
          <p:cNvSpPr>
            <a:spLocks noChangeArrowheads="1"/>
          </p:cNvSpPr>
          <p:nvPr/>
        </p:nvSpPr>
        <p:spPr bwMode="auto">
          <a:xfrm>
            <a:off x="2324686" y="3090147"/>
            <a:ext cx="1278398" cy="485663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his music</a:t>
            </a:r>
          </a:p>
        </p:txBody>
      </p:sp>
      <p:sp>
        <p:nvSpPr>
          <p:cNvPr id="113676" name="Rectangle 13"/>
          <p:cNvSpPr>
            <a:spLocks noChangeArrowheads="1"/>
          </p:cNvSpPr>
          <p:nvPr/>
        </p:nvSpPr>
        <p:spPr bwMode="auto">
          <a:xfrm>
            <a:off x="667767" y="4387628"/>
            <a:ext cx="2417529" cy="485663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3677" name="Text Box 15"/>
          <p:cNvSpPr txBox="1">
            <a:spLocks noChangeArrowheads="1"/>
          </p:cNvSpPr>
          <p:nvPr/>
        </p:nvSpPr>
        <p:spPr bwMode="auto">
          <a:xfrm>
            <a:off x="3772108" y="1715294"/>
            <a:ext cx="165096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Austria, 1756</a:t>
            </a:r>
          </a:p>
        </p:txBody>
      </p:sp>
      <p:sp>
        <p:nvSpPr>
          <p:cNvPr id="113678" name="Text Box 16"/>
          <p:cNvSpPr txBox="1">
            <a:spLocks noChangeArrowheads="1"/>
          </p:cNvSpPr>
          <p:nvPr/>
        </p:nvSpPr>
        <p:spPr bwMode="auto">
          <a:xfrm>
            <a:off x="3772109" y="2279519"/>
            <a:ext cx="5258812" cy="73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6,</a:t>
            </a: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played: the piano, </a:t>
            </a: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</a:t>
            </a:r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violin, </a:t>
            </a:r>
          </a:p>
          <a:p>
            <a:pPr eaLnBrk="1" hangingPunct="1"/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took him around Europe, gave concerts</a:t>
            </a:r>
          </a:p>
        </p:txBody>
      </p:sp>
      <p:sp>
        <p:nvSpPr>
          <p:cNvPr id="113679" name="Text Box 17"/>
          <p:cNvSpPr txBox="1">
            <a:spLocks noChangeArrowheads="1"/>
          </p:cNvSpPr>
          <p:nvPr/>
        </p:nvSpPr>
        <p:spPr bwMode="auto">
          <a:xfrm>
            <a:off x="3772109" y="3152045"/>
            <a:ext cx="543616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hundreds of wonderful pieces of music </a:t>
            </a:r>
          </a:p>
        </p:txBody>
      </p:sp>
      <p:sp>
        <p:nvSpPr>
          <p:cNvPr id="113680" name="Text Box 18"/>
          <p:cNvSpPr txBox="1">
            <a:spLocks noChangeArrowheads="1"/>
          </p:cNvSpPr>
          <p:nvPr/>
        </p:nvSpPr>
        <p:spPr bwMode="auto">
          <a:xfrm>
            <a:off x="3772109" y="4279306"/>
            <a:ext cx="4572000" cy="73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great European musican</a:t>
            </a:r>
          </a:p>
          <a:p>
            <a:pPr eaLnBrk="1" hangingPunct="1"/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perfect</a:t>
            </a:r>
          </a:p>
        </p:txBody>
      </p:sp>
      <p:sp>
        <p:nvSpPr>
          <p:cNvPr id="113681" name="Text Box 19"/>
          <p:cNvSpPr txBox="1">
            <a:spLocks noChangeArrowheads="1"/>
          </p:cNvSpPr>
          <p:nvPr/>
        </p:nvSpPr>
        <p:spPr bwMode="auto">
          <a:xfrm>
            <a:off x="3772109" y="3715081"/>
            <a:ext cx="2233031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1791, 35 years old</a:t>
            </a:r>
          </a:p>
        </p:txBody>
      </p:sp>
      <p:sp>
        <p:nvSpPr>
          <p:cNvPr id="113683" name="Rectangle 21"/>
          <p:cNvSpPr>
            <a:spLocks noChangeArrowheads="1"/>
          </p:cNvSpPr>
          <p:nvPr/>
        </p:nvSpPr>
        <p:spPr bwMode="auto">
          <a:xfrm>
            <a:off x="617774" y="4373344"/>
            <a:ext cx="3048396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appreciation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评论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3684" name="Rectangle 20"/>
          <p:cNvSpPr>
            <a:spLocks noChangeArrowheads="1"/>
          </p:cNvSpPr>
          <p:nvPr/>
        </p:nvSpPr>
        <p:spPr bwMode="auto">
          <a:xfrm>
            <a:off x="2510375" y="1121309"/>
            <a:ext cx="233658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famous composer</a:t>
            </a:r>
          </a:p>
        </p:txBody>
      </p:sp>
      <p:sp>
        <p:nvSpPr>
          <p:cNvPr id="24596" name="Text Box 8"/>
          <p:cNvSpPr txBox="1">
            <a:spLocks noChangeArrowheads="1"/>
          </p:cNvSpPr>
          <p:nvPr/>
        </p:nvSpPr>
        <p:spPr bwMode="auto">
          <a:xfrm>
            <a:off x="203092" y="669712"/>
            <a:ext cx="2628216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/>
              <a:t>Let’s analyze.</a:t>
            </a:r>
          </a:p>
        </p:txBody>
      </p:sp>
      <p:pic>
        <p:nvPicPr>
          <p:cNvPr id="24597" name="Picture 24" descr="https://gss1.bdstatic.com/-vo3dSag_xI4khGkpoWK1HF6hhy/baike/c0%3Dbaike92%2C5%2C5%2C92%2C30/sign=8aeaf9c835fae6cd18b9a3336eda6441/f7246b600c338744f6393783510fd9f9d62aa0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708" y="1628398"/>
            <a:ext cx="1211741" cy="119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/>
      <p:bldP spid="113668" grpId="0" animBg="1"/>
      <p:bldP spid="113673" grpId="0" animBg="1"/>
      <p:bldP spid="113674" grpId="0" animBg="1"/>
      <p:bldP spid="113675" grpId="0" animBg="1"/>
      <p:bldP spid="113676" grpId="0" animBg="1"/>
      <p:bldP spid="113677" grpId="0"/>
      <p:bldP spid="113678" grpId="0"/>
      <p:bldP spid="113679" grpId="0"/>
      <p:bldP spid="113680" grpId="0"/>
      <p:bldP spid="113681" grpId="0"/>
      <p:bldP spid="113683" grpId="0"/>
      <p:bldP spid="1136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909676" y="1306676"/>
            <a:ext cx="5324648" cy="3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Xian Xinghai</a:t>
            </a:r>
          </a:p>
          <a:p>
            <a:pPr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famous for the song </a:t>
            </a:r>
            <a:r>
              <a:rPr lang="zh-CN" altLang="zh-CN" sz="2100" i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Yellow River</a:t>
            </a:r>
          </a:p>
          <a:p>
            <a:pPr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wrote it in 1939 </a:t>
            </a:r>
          </a:p>
          <a:p>
            <a:pPr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one of the great composers of classical and </a:t>
            </a:r>
          </a:p>
          <a:p>
            <a:pPr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traditional music</a:t>
            </a:r>
          </a:p>
          <a:p>
            <a:pPr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born in Macao,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China,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1905</a:t>
            </a:r>
          </a:p>
          <a:p>
            <a:pPr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died young,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1945</a:t>
            </a:r>
          </a:p>
          <a:p>
            <a:pPr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called the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People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’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 Musician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used traditional Chinese music</a:t>
            </a:r>
          </a:p>
          <a:p>
            <a:pPr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studied in Paris</a:t>
            </a:r>
          </a:p>
          <a:p>
            <a:pPr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songs are still popular today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078700" y="1324531"/>
            <a:ext cx="31900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78700" y="2291095"/>
            <a:ext cx="31900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76915" y="2921979"/>
            <a:ext cx="35352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070329" y="4228808"/>
            <a:ext cx="31900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062036" y="1613785"/>
            <a:ext cx="383281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085842" y="1975652"/>
            <a:ext cx="320195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068316" y="3901412"/>
            <a:ext cx="320195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068316" y="3256775"/>
            <a:ext cx="320195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062036" y="3580243"/>
            <a:ext cx="432085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981095" y="4540855"/>
            <a:ext cx="685621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</a:p>
        </p:txBody>
      </p:sp>
      <p:sp>
        <p:nvSpPr>
          <p:cNvPr id="25613" name="Rectangle 15"/>
          <p:cNvSpPr>
            <a:spLocks noChangeArrowheads="1"/>
          </p:cNvSpPr>
          <p:nvPr/>
        </p:nvSpPr>
        <p:spPr bwMode="auto">
          <a:xfrm>
            <a:off x="126462" y="652732"/>
            <a:ext cx="3573326" cy="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defTabSz="914400"/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Put the notes in order.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8312" y="3313317"/>
            <a:ext cx="1483133" cy="269019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Xian Xinghai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279589" y="1934893"/>
            <a:ext cx="676099" cy="137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984256" y="1763482"/>
            <a:ext cx="791559" cy="379721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born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495036" y="2525306"/>
            <a:ext cx="436846" cy="7844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1639064" y="3133574"/>
            <a:ext cx="316624" cy="2702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 flipV="1">
            <a:off x="1279590" y="3582336"/>
            <a:ext cx="724901" cy="2380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1062952" y="3582336"/>
            <a:ext cx="455890" cy="7892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984256" y="3675183"/>
            <a:ext cx="720140" cy="32377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984256" y="2330088"/>
            <a:ext cx="1277208" cy="485663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experience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984256" y="3003826"/>
            <a:ext cx="1277208" cy="485663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his music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917733" y="4416770"/>
            <a:ext cx="2437765" cy="420194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3624510" y="2147021"/>
            <a:ext cx="18568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624510" y="1990511"/>
            <a:ext cx="354594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</a:t>
            </a:r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studied in Paris</a:t>
            </a: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6639" name="Text Box 21"/>
          <p:cNvSpPr txBox="1">
            <a:spLocks noChangeArrowheads="1"/>
          </p:cNvSpPr>
          <p:nvPr/>
        </p:nvSpPr>
        <p:spPr bwMode="auto">
          <a:xfrm>
            <a:off x="122603" y="999894"/>
            <a:ext cx="7556120" cy="73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100" i="1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Xian Xinghai is one of the great composers of classical and traditional music. He was born in</a:t>
            </a:r>
            <a:r>
              <a:rPr lang="en-US" altLang="zh-CN" sz="2100" i="1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</a:t>
            </a:r>
            <a:endParaRPr lang="zh-CN" altLang="zh-CN" sz="2100" i="1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40" name="Rectangle 22"/>
          <p:cNvSpPr>
            <a:spLocks noChangeArrowheads="1"/>
          </p:cNvSpPr>
          <p:nvPr/>
        </p:nvSpPr>
        <p:spPr bwMode="auto">
          <a:xfrm>
            <a:off x="852266" y="4408439"/>
            <a:ext cx="304839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appreciation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评论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41" name="Rectangle 15"/>
          <p:cNvSpPr>
            <a:spLocks noChangeArrowheads="1"/>
          </p:cNvSpPr>
          <p:nvPr/>
        </p:nvSpPr>
        <p:spPr bwMode="auto">
          <a:xfrm>
            <a:off x="82132" y="630570"/>
            <a:ext cx="3818531" cy="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defTabSz="914400"/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Complete the structure.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3624510" y="1617931"/>
            <a:ext cx="441368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was born in Macao, China in 1905. 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3624510" y="2364281"/>
            <a:ext cx="5563040" cy="106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was famous for the song </a:t>
            </a:r>
            <a:r>
              <a:rPr lang="en-US" altLang="zh-CN" sz="2100" i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Yellow River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</a:p>
          <a:p>
            <a:pPr eaLnBrk="1" hangingPunct="1"/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wrote it in 1939.</a:t>
            </a:r>
          </a:p>
          <a:p>
            <a:pPr eaLnBrk="1" hangingPunct="1"/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used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traditional Chinese music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3624510" y="3351655"/>
            <a:ext cx="4310131" cy="41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</a:t>
            </a:r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died young</a:t>
            </a: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in</a:t>
            </a:r>
            <a:r>
              <a:rPr lang="zh-CN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1945</a:t>
            </a: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21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3624510" y="3723659"/>
            <a:ext cx="5131448" cy="138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is 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one of the great composers of classical  and traditional music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is 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called the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People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’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 Musician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”.</a:t>
            </a: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His 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songs are still popular today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35" grpId="0"/>
      <p:bldP spid="37" grpId="0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230786" y="1503957"/>
            <a:ext cx="6681238" cy="303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342900" algn="just" eaLnBrk="1" hangingPunct="1">
              <a:lnSpc>
                <a:spcPct val="13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Xian </a:t>
            </a:r>
            <a:r>
              <a:rPr lang="en-US" altLang="zh-CN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Xinghai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is one of the great composers of classical and traditional music. He was born in Macao, China in 1905 and studied in Paris. He was famous for his song </a:t>
            </a:r>
            <a:r>
              <a:rPr lang="en-US" altLang="zh-CN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Yellow River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He used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traditional Chinese music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to write songs. Unfortunately, Xian </a:t>
            </a:r>
            <a:r>
              <a:rPr lang="en-US" altLang="zh-CN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Xinghai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died young in 1945. But he is called the “People’s Musician” and his songs are still popular today.</a:t>
            </a:r>
          </a:p>
        </p:txBody>
      </p:sp>
      <p:sp>
        <p:nvSpPr>
          <p:cNvPr id="27651" name="Rectangle 15"/>
          <p:cNvSpPr>
            <a:spLocks noChangeArrowheads="1"/>
          </p:cNvSpPr>
          <p:nvPr/>
        </p:nvSpPr>
        <p:spPr bwMode="auto">
          <a:xfrm>
            <a:off x="135285" y="643692"/>
            <a:ext cx="3454294" cy="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defTabSz="914400"/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One possible version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421339" y="1900496"/>
            <a:ext cx="6301322" cy="29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Germany is a E________ country.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Xian Xinghai is a very f________ Chinese composer.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Mozart wrote hundreds of w________ pieces of    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music.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Practice makes p________.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 They are twins. Can you guess who is the e________?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5" name="Rectangle 2"/>
          <p:cNvSpPr txBox="1">
            <a:spLocks noRot="1" noChangeArrowheads="1"/>
          </p:cNvSpPr>
          <p:nvPr/>
        </p:nvSpPr>
        <p:spPr bwMode="auto">
          <a:xfrm>
            <a:off x="1421338" y="1475832"/>
            <a:ext cx="5256431" cy="49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10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zh-CN" sz="210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10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根据首字母提示完成单词</a:t>
            </a:r>
            <a:r>
              <a:rPr lang="zh-CN" altLang="zh-CN" sz="210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168328" y="658403"/>
            <a:ext cx="5880156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/>
              <a:t>Do the </a:t>
            </a:r>
            <a:r>
              <a:rPr lang="en-US" altLang="zh-CN" smtClean="0"/>
              <a:t>exercises</a:t>
            </a:r>
            <a:endParaRPr lang="en-US" altLang="zh-CN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7980" y="2014478"/>
            <a:ext cx="133434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uropean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74448" y="2473372"/>
            <a:ext cx="105461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amous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06336" y="2959260"/>
            <a:ext cx="146884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onderful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2009" y="3931035"/>
            <a:ext cx="105461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erfect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98921" y="4389928"/>
            <a:ext cx="105223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lder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2862" y="2120464"/>
            <a:ext cx="7265559" cy="2192902"/>
          </a:xfrm>
        </p:spPr>
        <p:txBody>
          <a:bodyPr wrap="square">
            <a:spAutoFit/>
          </a:bodyPr>
          <a:lstStyle/>
          <a:p>
            <a:pPr marL="609600" indent="-6096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At the age of 20, he joined the army.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改为同义句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_____ _____ _____ 20, he joined the army.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Your father was born in 1948, __________?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完成反意疑问句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Strauss was famous for his waltzes.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改为同义句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Strauss’ waltzes _______ _______ _______.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43430" y="2596116"/>
            <a:ext cx="1116515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83080" y="2596116"/>
            <a:ext cx="69514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830911" y="2596116"/>
            <a:ext cx="97248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639441" y="3004159"/>
            <a:ext cx="1748572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wasn’t he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120555" y="3843495"/>
            <a:ext cx="129506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made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261538" y="3851827"/>
            <a:ext cx="78084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him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071328" y="3851827"/>
            <a:ext cx="1326011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famous</a:t>
            </a:r>
          </a:p>
        </p:txBody>
      </p:sp>
      <p:sp>
        <p:nvSpPr>
          <p:cNvPr id="29706" name="Rectangle 2"/>
          <p:cNvSpPr txBox="1">
            <a:spLocks noRot="1" noChangeArrowheads="1"/>
          </p:cNvSpPr>
          <p:nvPr/>
        </p:nvSpPr>
        <p:spPr bwMode="auto">
          <a:xfrm>
            <a:off x="962862" y="1559074"/>
            <a:ext cx="5256431" cy="49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10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210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10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按要求转换下列句子</a:t>
            </a:r>
            <a:r>
              <a:rPr lang="zh-CN" altLang="zh-CN" sz="210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9707" name="TextBox 7"/>
          <p:cNvSpPr txBox="1">
            <a:spLocks noChangeArrowheads="1"/>
          </p:cNvSpPr>
          <p:nvPr/>
        </p:nvSpPr>
        <p:spPr bwMode="auto">
          <a:xfrm>
            <a:off x="51184" y="573749"/>
            <a:ext cx="5880156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/>
              <a:t>Do the </a:t>
            </a:r>
            <a:r>
              <a:rPr lang="en-US" altLang="zh-CN" smtClean="0"/>
              <a:t>exercises</a:t>
            </a:r>
            <a:endParaRPr lang="en-US" altLang="zh-CN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  <p:bldP spid="27656" grpId="0"/>
      <p:bldP spid="27657" grpId="0"/>
      <p:bldP spid="276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93421" y="1337132"/>
            <a:ext cx="5957157" cy="3193999"/>
          </a:xfrm>
        </p:spPr>
        <p:txBody>
          <a:bodyPr wrap="square">
            <a:spAutoFit/>
          </a:bodyPr>
          <a:lstStyle/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 can play the violin. Tom can play the violin, 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too.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改写为同义句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______ I ______ ______ Tom can play the 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violin.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Many people went to </a:t>
            </a:r>
            <a:r>
              <a:rPr lang="en-US" altLang="zh-CN" sz="2100" u="sng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Qingdao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enjoy the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beautiful sea.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就画线部分提问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______ many people ______ to enjoy 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beautiful sea?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078459" y="2132506"/>
            <a:ext cx="100938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Not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88248" y="2132506"/>
            <a:ext cx="1080806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only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994960" y="2132506"/>
            <a:ext cx="678480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but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04749" y="2132506"/>
            <a:ext cx="73085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also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959136" y="3649242"/>
            <a:ext cx="112960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Where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016545" y="3655563"/>
            <a:ext cx="67133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did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343488" y="3655563"/>
            <a:ext cx="79036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93420" y="1417565"/>
            <a:ext cx="5577078" cy="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much do you know about Vienna?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3421" y="2034482"/>
            <a:ext cx="5088596" cy="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It’s the capital city of Austria.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3421" y="2647722"/>
            <a:ext cx="6119409" cy="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It’s a beautiful old city on the River Danube.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6186" y="718377"/>
            <a:ext cx="3939943" cy="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Free talk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293421" y="3152151"/>
            <a:ext cx="5945747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Vienna is known as the city of music.</a:t>
            </a:r>
          </a:p>
        </p:txBody>
      </p:sp>
      <p:sp>
        <p:nvSpPr>
          <p:cNvPr id="3" name="矩形 2"/>
          <p:cNvSpPr/>
          <p:nvPr/>
        </p:nvSpPr>
        <p:spPr>
          <a:xfrm>
            <a:off x="1293421" y="3781959"/>
            <a:ext cx="7316069" cy="623229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There is a big concert here on New Year’s Day every year.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2" grpId="0"/>
      <p:bldP spid="18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Box 21"/>
          <p:cNvSpPr txBox="1">
            <a:spLocks noChangeArrowheads="1"/>
          </p:cNvSpPr>
          <p:nvPr/>
        </p:nvSpPr>
        <p:spPr bwMode="auto">
          <a:xfrm>
            <a:off x="2070401" y="711234"/>
            <a:ext cx="5097996" cy="4292507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make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的常见用法：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(1) make sb. do </a:t>
            </a:r>
            <a:r>
              <a:rPr lang="en-US" altLang="zh-CN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使某人做某事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     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make sb. not do </a:t>
            </a:r>
            <a:r>
              <a:rPr lang="en-US" altLang="zh-CN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使某人不做某事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(2) make sb./</a:t>
            </a:r>
            <a:r>
              <a:rPr lang="en-US" altLang="zh-CN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.+</a:t>
            </a:r>
            <a:r>
              <a:rPr lang="en-US" altLang="zh-CN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adj.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使某人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all over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遍及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常见搭配：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all over the world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全世界     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all over the country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全国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all over China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全中国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not only… but also…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不但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而且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on the River Danube  </a:t>
            </a:r>
            <a:r>
              <a:rPr lang="zh-CN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位于多瑙河畔</a:t>
            </a: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 in the eighteenth century  </a:t>
            </a:r>
            <a:r>
              <a:rPr lang="zh-CN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世纪</a:t>
            </a: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6. called </a:t>
            </a:r>
            <a:r>
              <a:rPr lang="zh-CN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被称为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zh-CN" altLang="zh-CN" sz="15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 elder </a:t>
            </a:r>
            <a:r>
              <a:rPr lang="zh-CN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年长的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747" name="Picture 5" descr="E:\分类图片\装饰图\装饰小图\5aca914b82a8c5f1e2b7075ce409462c94878f545ad3d97b5d3d3593ec601453632f5f7e5933ce3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66955" y="2597342"/>
            <a:ext cx="1814040" cy="178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Summary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0665" y="2141931"/>
            <a:ext cx="6919650" cy="1546559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152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304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609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Read the passage fluidly and fluently by yourself.     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Finish the exercises in workbook. 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Homework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94995" y="2191433"/>
            <a:ext cx="2477005" cy="7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Goodbye!</a:t>
            </a:r>
          </a:p>
        </p:txBody>
      </p:sp>
      <p:pic>
        <p:nvPicPr>
          <p:cNvPr id="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884647" y="9503750"/>
            <a:ext cx="228540" cy="171410"/>
          </a:xfrm>
          <a:prstGeom prst="cube">
            <a:avLst/>
          </a:prstGeom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25560" y="1171383"/>
            <a:ext cx="2880562" cy="34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marL="171450" indent="-1714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centre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European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musician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classical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composer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century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elder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39601" y="1171383"/>
            <a:ext cx="2744621" cy="34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marL="171450" indent="-1714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中心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欧洲的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乐手；音</a:t>
            </a: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乐家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经典的；古典的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作曲家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世纪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年长的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64264" y="702306"/>
            <a:ext cx="3939943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Words and expressions</a:t>
            </a:r>
          </a:p>
        </p:txBody>
      </p:sp>
      <p:pic>
        <p:nvPicPr>
          <p:cNvPr id="7173" name="Picture 15" descr="E:\分类图片\装饰图\问号\喊叫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11268" y="1300560"/>
            <a:ext cx="765373" cy="72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8917" y="1524743"/>
            <a:ext cx="2809143" cy="300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marL="171450" indent="-1714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waltz 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dance music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another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piece 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poor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perfect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68510" y="1524743"/>
            <a:ext cx="6084890" cy="300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marL="171450" indent="-1714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10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华尔兹舞（曲）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10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舞曲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pron.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10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又一个；再一个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 </a:t>
            </a:r>
            <a:r>
              <a:rPr lang="zh-CN" altLang="en-US" sz="210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（写作、音乐或艺术的）作品</a:t>
            </a:r>
            <a:endParaRPr lang="en-US" altLang="zh-CN" sz="210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10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贫穷的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10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完美的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4264" y="702306"/>
            <a:ext cx="3939943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Words and expressions</a:t>
            </a:r>
          </a:p>
        </p:txBody>
      </p:sp>
      <p:pic>
        <p:nvPicPr>
          <p:cNvPr id="11" name="Picture 15" descr="E:\分类图片\装饰图\问号\喊叫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11268" y="1300560"/>
            <a:ext cx="765373" cy="72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4264" y="702306"/>
            <a:ext cx="3939943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 and say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815" y="1389602"/>
            <a:ext cx="2103764" cy="2189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292100" sx="-80000" sy="-18000" rotWithShape="0">
              <a:schemeClr val="bg1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35783" y="1283003"/>
            <a:ext cx="2323993" cy="2237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chemeClr val="bg1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文本框 14"/>
          <p:cNvSpPr txBox="1"/>
          <p:nvPr/>
        </p:nvSpPr>
        <p:spPr>
          <a:xfrm>
            <a:off x="2914711" y="3689780"/>
            <a:ext cx="3935420" cy="103850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Who are they?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do you know about them?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 txBox="1">
            <a:spLocks noChangeArrowheads="1"/>
          </p:cNvSpPr>
          <p:nvPr/>
        </p:nvSpPr>
        <p:spPr bwMode="auto">
          <a:xfrm>
            <a:off x="104584" y="641045"/>
            <a:ext cx="7007384" cy="107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267970" indent="-267970"/>
            <a:r>
              <a:rPr lang="en-US" altLang="zh-CN"/>
              <a:t>1 Describe the </a:t>
            </a:r>
            <a:r>
              <a:rPr lang="en-US" altLang="zh-CN" smtClean="0"/>
              <a:t>picture using the </a:t>
            </a:r>
            <a:r>
              <a:rPr lang="en-US" altLang="zh-CN"/>
              <a:t>words </a:t>
            </a:r>
            <a:r>
              <a:rPr lang="en-US" altLang="zh-CN" smtClean="0"/>
              <a:t>in </a:t>
            </a:r>
            <a:r>
              <a:rPr lang="en-US" altLang="zh-CN"/>
              <a:t>the </a:t>
            </a:r>
            <a:r>
              <a:rPr lang="en-US" altLang="zh-CN" smtClean="0"/>
              <a:t>box.</a:t>
            </a:r>
            <a:endParaRPr lang="en-US" altLang="zh-CN"/>
          </a:p>
        </p:txBody>
      </p:sp>
      <p:sp>
        <p:nvSpPr>
          <p:cNvPr id="6147" name="矩形 16"/>
          <p:cNvSpPr>
            <a:spLocks noChangeArrowheads="1"/>
          </p:cNvSpPr>
          <p:nvPr/>
        </p:nvSpPr>
        <p:spPr bwMode="auto">
          <a:xfrm>
            <a:off x="2469903" y="1698014"/>
            <a:ext cx="3789808" cy="447809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>
            <a:spAutoFit/>
          </a:bodyPr>
          <a:lstStyle>
            <a:lvl1pPr marL="742950" indent="-7429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concert   musician   piano   violin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9746" y="2345545"/>
            <a:ext cx="5392222" cy="2246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ChangeArrowheads="1"/>
          </p:cNvSpPr>
          <p:nvPr/>
        </p:nvSpPr>
        <p:spPr bwMode="auto">
          <a:xfrm>
            <a:off x="246395" y="732025"/>
            <a:ext cx="2833352" cy="107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smtClean="0"/>
              <a:t>Read </a:t>
            </a:r>
            <a:r>
              <a:rPr lang="en-US" altLang="zh-CN"/>
              <a:t>and </a:t>
            </a:r>
            <a:r>
              <a:rPr lang="en-US" altLang="zh-CN" smtClean="0"/>
              <a:t>match</a:t>
            </a:r>
            <a:endParaRPr lang="en-US" altLang="zh-CN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191506" y="1717674"/>
            <a:ext cx="6094926" cy="170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 1                   	A. the great Strauss family</a:t>
            </a:r>
          </a:p>
          <a:p>
            <a:pPr eaLnBrk="1" hangingPunct="1"/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 2                   	B. the great musician Mozart</a:t>
            </a:r>
          </a:p>
          <a:p>
            <a:pPr eaLnBrk="1" hangingPunct="1"/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 3                   	C. the city of music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159438" y="1862898"/>
            <a:ext cx="1071652" cy="144389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2159438" y="1903411"/>
            <a:ext cx="1071652" cy="66833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2159438" y="2608054"/>
            <a:ext cx="1071652" cy="69873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"/>
          <p:cNvGrpSpPr/>
          <p:nvPr/>
        </p:nvGrpSpPr>
        <p:grpSpPr>
          <a:xfrm>
            <a:off x="246396" y="1242725"/>
            <a:ext cx="8725009" cy="3400829"/>
            <a:chOff x="1628" y="1441"/>
            <a:chExt cx="6305" cy="1912"/>
          </a:xfrm>
        </p:grpSpPr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1628" y="2160"/>
              <a:ext cx="900" cy="2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prstDash val="dash"/>
              <a:miter lim="800000"/>
            </a:ln>
          </p:spPr>
          <p:txBody>
            <a:bodyPr anchor="ctr" anchorCtr="0"/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Vienna</a:t>
              </a:r>
            </a:p>
          </p:txBody>
        </p:sp>
        <p:sp>
          <p:nvSpPr>
            <p:cNvPr id="10249" name="Rectangle 8"/>
            <p:cNvSpPr>
              <a:spLocks noChangeArrowheads="1"/>
            </p:cNvSpPr>
            <p:nvPr/>
          </p:nvSpPr>
          <p:spPr bwMode="auto">
            <a:xfrm>
              <a:off x="3204" y="1441"/>
              <a:ext cx="4729" cy="3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prstDash val="dash"/>
              <a:miter lim="800000"/>
            </a:ln>
          </p:spPr>
          <p:txBody>
            <a:bodyPr anchor="ctr" anchorCtr="0"/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It’s a ____________ old city on the river Danube.</a:t>
              </a:r>
            </a:p>
          </p:txBody>
        </p:sp>
        <p:sp>
          <p:nvSpPr>
            <p:cNvPr id="10250" name="Rectangle 9"/>
            <p:cNvSpPr>
              <a:spLocks noChangeArrowheads="1"/>
            </p:cNvSpPr>
            <p:nvPr/>
          </p:nvSpPr>
          <p:spPr bwMode="auto">
            <a:xfrm>
              <a:off x="3216" y="2214"/>
              <a:ext cx="3427" cy="32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prstDash val="dash"/>
              <a:miter lim="800000"/>
            </a:ln>
          </p:spPr>
          <p:txBody>
            <a:bodyPr anchor="ctr" anchorCtr="0"/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It’s the __________ city of Austria.</a:t>
              </a:r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3245" y="2893"/>
              <a:ext cx="4614" cy="4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prstDash val="dash"/>
              <a:miter lim="800000"/>
            </a:ln>
          </p:spPr>
          <p:txBody>
            <a:bodyPr anchor="ctr" anchorCtr="0"/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In the 18th century a lot of ___________ came here.</a:t>
              </a:r>
            </a:p>
          </p:txBody>
        </p:sp>
        <p:grpSp>
          <p:nvGrpSpPr>
            <p:cNvPr id="10252" name="Group 11"/>
            <p:cNvGrpSpPr/>
            <p:nvPr/>
          </p:nvGrpSpPr>
          <p:grpSpPr>
            <a:xfrm>
              <a:off x="2540" y="1630"/>
              <a:ext cx="697" cy="1447"/>
              <a:chOff x="0" y="0"/>
              <a:chExt cx="697" cy="1447"/>
            </a:xfrm>
          </p:grpSpPr>
          <p:sp>
            <p:nvSpPr>
              <p:cNvPr id="10253" name="Line 12"/>
              <p:cNvSpPr>
                <a:spLocks noChangeShapeType="1"/>
              </p:cNvSpPr>
              <p:nvPr/>
            </p:nvSpPr>
            <p:spPr bwMode="auto">
              <a:xfrm>
                <a:off x="297" y="0"/>
                <a:ext cx="1" cy="14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4" name="Line 13"/>
              <p:cNvSpPr>
                <a:spLocks noChangeShapeType="1"/>
              </p:cNvSpPr>
              <p:nvPr/>
            </p:nvSpPr>
            <p:spPr bwMode="auto">
              <a:xfrm>
                <a:off x="297" y="14"/>
                <a:ext cx="40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5" name="Line 14"/>
              <p:cNvSpPr>
                <a:spLocks noChangeShapeType="1"/>
              </p:cNvSpPr>
              <p:nvPr/>
            </p:nvSpPr>
            <p:spPr bwMode="auto">
              <a:xfrm>
                <a:off x="0" y="755"/>
                <a:ext cx="292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6" name="Line 15"/>
              <p:cNvSpPr>
                <a:spLocks noChangeShapeType="1"/>
              </p:cNvSpPr>
              <p:nvPr/>
            </p:nvSpPr>
            <p:spPr bwMode="auto">
              <a:xfrm>
                <a:off x="297" y="1446"/>
                <a:ext cx="40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7" name="Line 16"/>
              <p:cNvSpPr>
                <a:spLocks noChangeShapeType="1"/>
              </p:cNvSpPr>
              <p:nvPr/>
            </p:nvSpPr>
            <p:spPr bwMode="auto">
              <a:xfrm flipV="1">
                <a:off x="262" y="755"/>
                <a:ext cx="39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880981" y="1356949"/>
            <a:ext cx="2231840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beautiful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014645" y="2714079"/>
            <a:ext cx="2231841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capital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916645" y="4022069"/>
            <a:ext cx="157954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musicians</a:t>
            </a:r>
          </a:p>
        </p:txBody>
      </p:sp>
      <p:sp>
        <p:nvSpPr>
          <p:cNvPr id="10246" name="标题 1"/>
          <p:cNvSpPr txBox="1">
            <a:spLocks noChangeArrowheads="1"/>
          </p:cNvSpPr>
          <p:nvPr/>
        </p:nvSpPr>
        <p:spPr bwMode="auto">
          <a:xfrm>
            <a:off x="128185" y="669550"/>
            <a:ext cx="759778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1219200" eaLnBrk="1" hangingPunct="1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1219200" eaLnBrk="0" hangingPunct="0"/>
            <a:lvl3pPr marL="1143000" indent="-228600" defTabSz="1219200" eaLnBrk="0" hangingPunct="0"/>
            <a:lvl4pPr marL="1600200" indent="-228600" defTabSz="1219200" eaLnBrk="0" hangingPunct="0"/>
            <a:lvl5pPr marL="2057400" indent="-228600" defTabSz="1219200" eaLnBrk="0" hangingPunct="0"/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dirty="0"/>
              <a:t>Read Para. 1 and fill in the blanks.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067713" y="32140"/>
            <a:ext cx="7007384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1620</Words>
  <Application>Microsoft Office PowerPoint</Application>
  <PresentationFormat>全屏显示(16:9)</PresentationFormat>
  <Paragraphs>334</Paragraphs>
  <Slides>32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黑体</vt:lpstr>
      <vt:lpstr>华文琥珀</vt:lpstr>
      <vt:lpstr>宋体</vt:lpstr>
      <vt:lpstr>微软雅黑</vt:lpstr>
      <vt:lpstr>Arial</vt:lpstr>
      <vt:lpstr>Calibri</vt:lpstr>
      <vt:lpstr>Times New Roman</vt:lpstr>
      <vt:lpstr>WWW.2PPT.COM
</vt:lpstr>
      <vt:lpstr>Module 12  Western music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2021-02-12T02:01:00Z</cp:lastPrinted>
  <dcterms:created xsi:type="dcterms:W3CDTF">2021-02-12T02:01:00Z</dcterms:created>
  <dcterms:modified xsi:type="dcterms:W3CDTF">2023-01-17T02:49:22Z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1E3B55771E0F4C51911772CCBE03B7E0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