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381" r:id="rId3"/>
    <p:sldId id="382" r:id="rId4"/>
    <p:sldId id="386" r:id="rId5"/>
    <p:sldId id="387" r:id="rId6"/>
    <p:sldId id="388" r:id="rId7"/>
    <p:sldId id="389" r:id="rId8"/>
    <p:sldId id="383" r:id="rId9"/>
    <p:sldId id="390" r:id="rId10"/>
    <p:sldId id="391" r:id="rId11"/>
    <p:sldId id="392" r:id="rId12"/>
    <p:sldId id="384" r:id="rId13"/>
    <p:sldId id="393" r:id="rId14"/>
    <p:sldId id="394" r:id="rId15"/>
    <p:sldId id="395" r:id="rId16"/>
    <p:sldId id="385" r:id="rId17"/>
    <p:sldId id="396" r:id="rId18"/>
    <p:sldId id="397" r:id="rId19"/>
    <p:sldId id="398" r:id="rId20"/>
    <p:sldId id="379" r:id="rId2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9C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41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DEA9F7-950C-4D94-9E57-D657F0A9679B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B135A9-F75F-4AD0-8B57-E60A08DAD0B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fld id="{609EF309-9EEE-40B7-9893-590C556668EB}" type="datetimeFigureOut">
              <a:rPr lang="zh-CN" altLang="en-US" smtClean="0"/>
              <a:t>2023-01-11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fld id="{71F786FB-AFCF-455D-93B1-14496E88C690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阿里巴巴普惠体 R" panose="00020600040101010101" pitchFamily="18" charset="-122"/>
        <a:ea typeface="阿里巴巴普惠体 R" panose="00020600040101010101" pitchFamily="18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阿里巴巴普惠体 R" panose="00020600040101010101" pitchFamily="18" charset="-122"/>
        <a:ea typeface="阿里巴巴普惠体 R" panose="00020600040101010101" pitchFamily="18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阿里巴巴普惠体 R" panose="00020600040101010101" pitchFamily="18" charset="-122"/>
        <a:ea typeface="阿里巴巴普惠体 R" panose="00020600040101010101" pitchFamily="18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阿里巴巴普惠体 R" panose="00020600040101010101" pitchFamily="18" charset="-122"/>
        <a:ea typeface="阿里巴巴普惠体 R" panose="00020600040101010101" pitchFamily="18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阿里巴巴普惠体 R" panose="00020600040101010101" pitchFamily="18" charset="-122"/>
        <a:ea typeface="阿里巴巴普惠体 R" panose="00020600040101010101" pitchFamily="18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DDE8B-8B5E-4073-87B5-2449CA25BF1C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A16F4-C639-4186-AA39-714B2B4768B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DDE8B-8B5E-4073-87B5-2449CA25BF1C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A16F4-C639-4186-AA39-714B2B4768B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DDE8B-8B5E-4073-87B5-2449CA25BF1C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A16F4-C639-4186-AA39-714B2B4768B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DDE8B-8B5E-4073-87B5-2449CA25BF1C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A16F4-C639-4186-AA39-714B2B4768B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DDE8B-8B5E-4073-87B5-2449CA25BF1C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A16F4-C639-4186-AA39-714B2B4768B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DDE8B-8B5E-4073-87B5-2449CA25BF1C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A16F4-C639-4186-AA39-714B2B4768B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DDE8B-8B5E-4073-87B5-2449CA25BF1C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A16F4-C639-4186-AA39-714B2B4768B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DDE8B-8B5E-4073-87B5-2449CA25BF1C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A16F4-C639-4186-AA39-714B2B4768B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DDE8B-8B5E-4073-87B5-2449CA25BF1C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A16F4-C639-4186-AA39-714B2B4768B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DDE8B-8B5E-4073-87B5-2449CA25BF1C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A16F4-C639-4186-AA39-714B2B4768B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fld id="{374DDE8B-8B5E-4073-87B5-2449CA25BF1C}" type="datetimeFigureOut">
              <a:rPr lang="zh-CN" altLang="en-US" smtClean="0"/>
              <a:t>2023-01-11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fld id="{3C2A16F4-C639-4186-AA39-714B2B4768B0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阿里巴巴普惠体 R" panose="00020600040101010101" pitchFamily="18" charset="-122"/>
          <a:ea typeface="阿里巴巴普惠体 R" panose="00020600040101010101" pitchFamily="18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阿里巴巴普惠体 R" panose="00020600040101010101" pitchFamily="18" charset="-122"/>
          <a:ea typeface="阿里巴巴普惠体 R" panose="00020600040101010101" pitchFamily="18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阿里巴巴普惠体 R" panose="00020600040101010101" pitchFamily="18" charset="-122"/>
          <a:ea typeface="阿里巴巴普惠体 R" panose="00020600040101010101" pitchFamily="18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阿里巴巴普惠体 R" panose="00020600040101010101" pitchFamily="18" charset="-122"/>
          <a:ea typeface="阿里巴巴普惠体 R" panose="00020600040101010101" pitchFamily="18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阿里巴巴普惠体 R" panose="00020600040101010101" pitchFamily="18" charset="-122"/>
          <a:ea typeface="阿里巴巴普惠体 R" panose="00020600040101010101" pitchFamily="18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阿里巴巴普惠体 R" panose="00020600040101010101" pitchFamily="18" charset="-122"/>
          <a:ea typeface="阿里巴巴普惠体 R" panose="00020600040101010101" pitchFamily="18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2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0732" y="724708"/>
              <a:ext cx="10200669" cy="5418123"/>
            </a:xfrm>
            <a:prstGeom prst="rect">
              <a:avLst/>
            </a:prstGeom>
          </p:spPr>
        </p:pic>
      </p:grpSp>
      <p:grpSp>
        <p:nvGrpSpPr>
          <p:cNvPr id="26" name="组合 25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629400"/>
            </a:xfrm>
            <a:prstGeom prst="rect">
              <a:avLst/>
            </a:prstGeom>
          </p:spPr>
        </p:pic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851150"/>
              <a:ext cx="12192000" cy="4006850"/>
            </a:xfrm>
            <a:prstGeom prst="rect">
              <a:avLst/>
            </a:prstGeom>
          </p:spPr>
        </p:pic>
      </p:grpSp>
      <p:sp>
        <p:nvSpPr>
          <p:cNvPr id="28" name="副标题 2"/>
          <p:cNvSpPr txBox="1"/>
          <p:nvPr/>
        </p:nvSpPr>
        <p:spPr>
          <a:xfrm>
            <a:off x="3621365" y="1535974"/>
            <a:ext cx="4949270" cy="5222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800" dirty="0">
                <a:solidFill>
                  <a:srgbClr val="1B9C6E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rPr>
              <a:t>遇见你    遇见爱</a:t>
            </a:r>
            <a:endParaRPr lang="zh-CN" altLang="en-US" sz="2800" spc="300" dirty="0">
              <a:solidFill>
                <a:srgbClr val="1B9C6E"/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</a:endParaRPr>
          </a:p>
        </p:txBody>
      </p:sp>
      <p:sp>
        <p:nvSpPr>
          <p:cNvPr id="29" name="标题 1"/>
          <p:cNvSpPr txBox="1"/>
          <p:nvPr/>
        </p:nvSpPr>
        <p:spPr>
          <a:xfrm>
            <a:off x="2834600" y="2697024"/>
            <a:ext cx="6522800" cy="114263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dist"/>
            <a:r>
              <a:rPr lang="zh-CN" altLang="en-US" sz="9600" spc="300" dirty="0">
                <a:solidFill>
                  <a:srgbClr val="1B9C6E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阿里巴巴普惠体 B" panose="00020600040101010101" pitchFamily="18" charset="-122"/>
              </a:rPr>
              <a:t>浪漫情人节</a:t>
            </a:r>
          </a:p>
        </p:txBody>
      </p:sp>
      <p:sp>
        <p:nvSpPr>
          <p:cNvPr id="30" name="副标题 2"/>
          <p:cNvSpPr txBox="1"/>
          <p:nvPr/>
        </p:nvSpPr>
        <p:spPr>
          <a:xfrm>
            <a:off x="3501048" y="4909410"/>
            <a:ext cx="5162908" cy="5222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smtClean="0">
                <a:solidFill>
                  <a:srgbClr val="1B9C6E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rPr>
              <a:t>汇报人：</a:t>
            </a:r>
            <a:r>
              <a:rPr lang="en-US" altLang="zh-CN" sz="2000" smtClean="0">
                <a:solidFill>
                  <a:srgbClr val="1B9C6E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rPr>
              <a:t>PPT818    </a:t>
            </a:r>
            <a:r>
              <a:rPr lang="zh-CN" altLang="en-US" sz="2000" smtClean="0">
                <a:solidFill>
                  <a:srgbClr val="1B9C6E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rPr>
              <a:t>汇报时间：</a:t>
            </a:r>
            <a:r>
              <a:rPr lang="en-US" altLang="zh-CN" sz="2000" smtClean="0">
                <a:solidFill>
                  <a:srgbClr val="1B9C6E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rPr>
              <a:t>202X</a:t>
            </a:r>
            <a:r>
              <a:rPr lang="zh-CN" altLang="en-US" sz="2000" smtClean="0">
                <a:solidFill>
                  <a:srgbClr val="1B9C6E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rPr>
              <a:t>年</a:t>
            </a:r>
            <a:endParaRPr lang="zh-CN" altLang="en-US" sz="2000" dirty="0">
              <a:solidFill>
                <a:srgbClr val="1B9C6E"/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</a:endParaRPr>
          </a:p>
        </p:txBody>
      </p:sp>
      <p:sp>
        <p:nvSpPr>
          <p:cNvPr id="31" name="副标题 2"/>
          <p:cNvSpPr txBox="1"/>
          <p:nvPr/>
        </p:nvSpPr>
        <p:spPr>
          <a:xfrm>
            <a:off x="3621365" y="4145668"/>
            <a:ext cx="4949270" cy="5222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800" dirty="0">
                <a:solidFill>
                  <a:srgbClr val="1B9C6E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rPr>
              <a:t>PPT</a:t>
            </a:r>
            <a:r>
              <a:rPr lang="zh-CN" altLang="en-US" sz="2800" dirty="0">
                <a:solidFill>
                  <a:srgbClr val="1B9C6E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rPr>
              <a:t>通用模板</a:t>
            </a:r>
            <a:endParaRPr lang="zh-CN" altLang="en-US" sz="2800" spc="300" dirty="0">
              <a:solidFill>
                <a:srgbClr val="1B9C6E"/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 build="p"/>
      <p:bldP spid="3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2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0732" y="724708"/>
              <a:ext cx="10200669" cy="5418123"/>
            </a:xfrm>
            <a:prstGeom prst="rect">
              <a:avLst/>
            </a:prstGeom>
          </p:spPr>
        </p:pic>
      </p:grpSp>
      <p:grpSp>
        <p:nvGrpSpPr>
          <p:cNvPr id="26" name="组合 25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629400"/>
            </a:xfrm>
            <a:prstGeom prst="rect">
              <a:avLst/>
            </a:prstGeom>
          </p:spPr>
        </p:pic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851150"/>
              <a:ext cx="12192000" cy="4006850"/>
            </a:xfrm>
            <a:prstGeom prst="rect">
              <a:avLst/>
            </a:prstGeom>
          </p:spPr>
        </p:pic>
      </p:grpSp>
      <p:sp>
        <p:nvSpPr>
          <p:cNvPr id="8" name="文本框 7"/>
          <p:cNvSpPr txBox="1"/>
          <p:nvPr/>
        </p:nvSpPr>
        <p:spPr>
          <a:xfrm>
            <a:off x="1569005" y="1553454"/>
            <a:ext cx="5060395" cy="3751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rPr>
              <a:t>据说瓦伦丁是最早的基督徒之一，那个时代做一名基督徒意味着危险和死亡。为掩护其他殉教者，瓦伦丁被抓住，投入了监牢。</a:t>
            </a:r>
            <a:endParaRPr kumimoji="1"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  <a:p>
            <a:pPr>
              <a:lnSpc>
                <a:spcPct val="150000"/>
              </a:lnSpc>
            </a:pPr>
            <a:endParaRPr kumimoji="1"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rPr>
              <a:t>在那里他治愈了典狱长女儿失明的双眼。当暴君听到这一奇迹时，他感到非常害怕，于是将瓦伦丁斩首示众。</a:t>
            </a:r>
            <a:endParaRPr kumimoji="1"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  <a:p>
            <a:pPr>
              <a:lnSpc>
                <a:spcPct val="150000"/>
              </a:lnSpc>
            </a:pPr>
            <a:endParaRPr kumimoji="1"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rPr>
              <a:t>据传说，在行刑的那一天早晨，瓦伦丁给典狱长的女儿写了一封情意绵绵的告别信，落款是：</a:t>
            </a:r>
            <a:r>
              <a:rPr kumimoji="1" lang="en-GB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rPr>
              <a:t>From your Valentine</a:t>
            </a:r>
            <a:r>
              <a:rPr kumimoji="1" lang="zh-CN" altLang="en-GB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rPr>
              <a:t>（</a:t>
            </a:r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rPr>
              <a:t>寄自你的瓦伦丁）。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6212974" y="496108"/>
            <a:ext cx="5270500" cy="5270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2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0732" y="724708"/>
              <a:ext cx="10200669" cy="5418123"/>
            </a:xfrm>
            <a:prstGeom prst="rect">
              <a:avLst/>
            </a:prstGeom>
          </p:spPr>
        </p:pic>
      </p:grpSp>
      <p:grpSp>
        <p:nvGrpSpPr>
          <p:cNvPr id="26" name="组合 25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629400"/>
            </a:xfrm>
            <a:prstGeom prst="rect">
              <a:avLst/>
            </a:prstGeom>
          </p:spPr>
        </p:pic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851150"/>
              <a:ext cx="12192000" cy="4006850"/>
            </a:xfrm>
            <a:prstGeom prst="rect">
              <a:avLst/>
            </a:prstGeom>
          </p:spPr>
        </p:pic>
      </p:grpSp>
      <p:sp>
        <p:nvSpPr>
          <p:cNvPr id="8" name="文本框 7"/>
          <p:cNvSpPr txBox="1"/>
          <p:nvPr/>
        </p:nvSpPr>
        <p:spPr>
          <a:xfrm>
            <a:off x="1587502" y="4287358"/>
            <a:ext cx="5120664" cy="1162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rPr>
              <a:t>当天，盲女在他墓前种了一棵开红花的杏树，以寄托自己的情思，这一天就是</a:t>
            </a:r>
            <a:r>
              <a:rPr kumimoji="1"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rPr>
              <a:t>2</a:t>
            </a:r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rPr>
              <a:t>月</a:t>
            </a:r>
            <a:r>
              <a:rPr kumimoji="1"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rPr>
              <a:t>14</a:t>
            </a:r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rPr>
              <a:t>日。自此以后，基督教便把</a:t>
            </a:r>
            <a:r>
              <a:rPr kumimoji="1"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rPr>
              <a:t>2</a:t>
            </a:r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rPr>
              <a:t>月</a:t>
            </a:r>
            <a:r>
              <a:rPr kumimoji="1"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rPr>
              <a:t>14</a:t>
            </a:r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rPr>
              <a:t>日定为情人节。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5177978" y="1698964"/>
            <a:ext cx="5415268" cy="1162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rPr>
              <a:t>在古罗马时期，</a:t>
            </a:r>
            <a:r>
              <a:rPr kumimoji="1"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rPr>
              <a:t>2</a:t>
            </a:r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rPr>
              <a:t>月</a:t>
            </a:r>
            <a:r>
              <a:rPr kumimoji="1"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rPr>
              <a:t>14</a:t>
            </a:r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rPr>
              <a:t>日是为表示对约娜的尊敬而设的节日。约娜是罗马众神的皇后，罗马人同时将她尊奉为情人节礼物情人节礼物妇女和婚姻之神。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1442733" y="711200"/>
            <a:ext cx="3822700" cy="38227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6708166" y="2685047"/>
            <a:ext cx="3697705" cy="36977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2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0732" y="724708"/>
              <a:ext cx="10200669" cy="5418123"/>
            </a:xfrm>
            <a:prstGeom prst="rect">
              <a:avLst/>
            </a:prstGeom>
          </p:spPr>
        </p:pic>
      </p:grpSp>
      <p:grpSp>
        <p:nvGrpSpPr>
          <p:cNvPr id="26" name="组合 25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629400"/>
            </a:xfrm>
            <a:prstGeom prst="rect">
              <a:avLst/>
            </a:prstGeom>
          </p:spPr>
        </p:pic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851150"/>
              <a:ext cx="12192000" cy="4006850"/>
            </a:xfrm>
            <a:prstGeom prst="rect">
              <a:avLst/>
            </a:prstGeom>
          </p:spPr>
        </p:pic>
      </p:grpSp>
      <p:pic>
        <p:nvPicPr>
          <p:cNvPr id="21" name="图片 20"/>
          <p:cNvPicPr>
            <a:picLocks noChangeAspect="1"/>
          </p:cNvPicPr>
          <p:nvPr/>
        </p:nvPicPr>
        <p:blipFill>
          <a:blip r:embed="rId6" cstate="screen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786997" y="1132497"/>
            <a:ext cx="3128959" cy="4618345"/>
          </a:xfrm>
          <a:prstGeom prst="rect">
            <a:avLst/>
          </a:prstGeom>
        </p:spPr>
      </p:pic>
      <p:sp>
        <p:nvSpPr>
          <p:cNvPr id="24" name="文本框 23"/>
          <p:cNvSpPr txBox="1"/>
          <p:nvPr/>
        </p:nvSpPr>
        <p:spPr>
          <a:xfrm>
            <a:off x="2520275" y="2767086"/>
            <a:ext cx="18998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3600" dirty="0">
                <a:solidFill>
                  <a:srgbClr val="1B9C6E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rPr>
              <a:t>Part</a:t>
            </a:r>
            <a:r>
              <a:rPr kumimoji="1" lang="zh-CN" altLang="en-US" sz="3600" dirty="0">
                <a:solidFill>
                  <a:srgbClr val="1B9C6E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rPr>
              <a:t> </a:t>
            </a:r>
            <a:r>
              <a:rPr kumimoji="1" lang="en-US" altLang="zh-CN" sz="4800" dirty="0">
                <a:solidFill>
                  <a:srgbClr val="1B9C6E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rPr>
              <a:t>03</a:t>
            </a:r>
            <a:endParaRPr kumimoji="1" lang="zh-CN" altLang="en-US" sz="3600" dirty="0">
              <a:solidFill>
                <a:srgbClr val="1B9C6E"/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5153432" y="2388514"/>
            <a:ext cx="5279758" cy="1819175"/>
            <a:chOff x="5153432" y="2388514"/>
            <a:chExt cx="5279758" cy="1819175"/>
          </a:xfrm>
        </p:grpSpPr>
        <p:sp>
          <p:nvSpPr>
            <p:cNvPr id="22" name="文本框 21"/>
            <p:cNvSpPr txBox="1"/>
            <p:nvPr/>
          </p:nvSpPr>
          <p:spPr>
            <a:xfrm>
              <a:off x="5153432" y="2388514"/>
              <a:ext cx="506730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zh-CN" altLang="en-US" sz="6600" dirty="0">
                  <a:solidFill>
                    <a:srgbClr val="1B9C6E"/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</a:rPr>
                <a:t>节日礼物</a:t>
              </a:r>
              <a:endParaRPr kumimoji="1" lang="en-US" altLang="zh-CN" sz="6600" dirty="0">
                <a:solidFill>
                  <a:srgbClr val="1B9C6E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5251590" y="3756091"/>
              <a:ext cx="5181600" cy="4515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 dirty="0">
                  <a:solidFill>
                    <a:srgbClr val="1B9C6E"/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</a:rPr>
                <a:t>点击输入您的内容，或者通过复制您的文本后，在此框中选择粘贴。请言简意赅，简单说明即可，不必繁琐。</a:t>
              </a:r>
              <a:endParaRPr lang="en-GB" altLang="zh-CN" sz="1000" dirty="0">
                <a:solidFill>
                  <a:srgbClr val="1B9C6E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2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0732" y="724708"/>
              <a:ext cx="10200669" cy="5418123"/>
            </a:xfrm>
            <a:prstGeom prst="rect">
              <a:avLst/>
            </a:prstGeom>
          </p:spPr>
        </p:pic>
      </p:grpSp>
      <p:grpSp>
        <p:nvGrpSpPr>
          <p:cNvPr id="26" name="组合 25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629400"/>
            </a:xfrm>
            <a:prstGeom prst="rect">
              <a:avLst/>
            </a:prstGeom>
          </p:spPr>
        </p:pic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851150"/>
              <a:ext cx="12192000" cy="4006850"/>
            </a:xfrm>
            <a:prstGeom prst="rect">
              <a:avLst/>
            </a:prstGeom>
          </p:spPr>
        </p:pic>
      </p:grpSp>
      <p:sp>
        <p:nvSpPr>
          <p:cNvPr id="8" name="文本框 7"/>
          <p:cNvSpPr txBox="1"/>
          <p:nvPr/>
        </p:nvSpPr>
        <p:spPr>
          <a:xfrm>
            <a:off x="1905000" y="1445563"/>
            <a:ext cx="8382000" cy="1532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rPr>
              <a:t>情人节是个需要谨慎小心的日子</a:t>
            </a:r>
            <a:r>
              <a:rPr kumimoji="1"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rPr>
              <a:t>——</a:t>
            </a:r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rPr>
              <a:t>对于单身的人和浪漫的人来说更是如此。“情人节”清早一起床你就该从钥情人节情人节匙孔向外窥探。据传说记载，如果你所看到的第一个人是在独行，那么你当年就会独身；如果你看到两个或更多的人同行，那么你当年肯定会觅得情人；如果你看到一只公鸡和一只母鸡的话，那你就会在“圣诞节”以前结婚。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3318713" y="1655013"/>
            <a:ext cx="5600031" cy="56000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2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0732" y="724708"/>
              <a:ext cx="10200669" cy="5418123"/>
            </a:xfrm>
            <a:prstGeom prst="rect">
              <a:avLst/>
            </a:prstGeom>
          </p:spPr>
        </p:pic>
      </p:grpSp>
      <p:grpSp>
        <p:nvGrpSpPr>
          <p:cNvPr id="26" name="组合 25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629400"/>
            </a:xfrm>
            <a:prstGeom prst="rect">
              <a:avLst/>
            </a:prstGeom>
          </p:spPr>
        </p:pic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851150"/>
              <a:ext cx="12192000" cy="4006850"/>
            </a:xfrm>
            <a:prstGeom prst="rect">
              <a:avLst/>
            </a:prstGeom>
          </p:spPr>
        </p:pic>
      </p:grpSp>
      <p:sp>
        <p:nvSpPr>
          <p:cNvPr id="8" name="文本框 7"/>
          <p:cNvSpPr txBox="1"/>
          <p:nvPr/>
        </p:nvSpPr>
        <p:spPr>
          <a:xfrm>
            <a:off x="1671722" y="1505604"/>
            <a:ext cx="5715000" cy="1535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rPr>
              <a:t>在古罗马，年轻人和少女的生活是被严格分开的。然而，在卢帕撒拉节，小伙子们可以选择一个自己心爱的姑娘的名字刻在花瓶上。这样，过节的时候，小伙子就可以与自己选择的姑娘一起跳舞，庆祝节日。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4515855" y="3644746"/>
            <a:ext cx="6121400" cy="1535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rPr>
              <a:t>随着罗马势力在欧洲的扩张，牧神节的习俗被带到了法国和英国等地。人们最乐此不疲的一项节日活动类似于摸彩。年轻女子们的名字被放置于盒子内，然后年轻男子上前抽取。抽中的一对男女成为情人，时间是一年或更长。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1671722" y="3040703"/>
            <a:ext cx="2799911" cy="279991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7480300" y="563647"/>
            <a:ext cx="3039978" cy="30399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2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0732" y="724708"/>
              <a:ext cx="10200669" cy="5418123"/>
            </a:xfrm>
            <a:prstGeom prst="rect">
              <a:avLst/>
            </a:prstGeom>
          </p:spPr>
        </p:pic>
      </p:grpSp>
      <p:grpSp>
        <p:nvGrpSpPr>
          <p:cNvPr id="26" name="组合 25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629400"/>
            </a:xfrm>
            <a:prstGeom prst="rect">
              <a:avLst/>
            </a:prstGeom>
          </p:spPr>
        </p:pic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851150"/>
              <a:ext cx="12192000" cy="4006850"/>
            </a:xfrm>
            <a:prstGeom prst="rect">
              <a:avLst/>
            </a:prstGeom>
          </p:spPr>
        </p:pic>
      </p:grpSp>
      <p:sp>
        <p:nvSpPr>
          <p:cNvPr id="8" name="文本框 7"/>
          <p:cNvSpPr txBox="1"/>
          <p:nvPr/>
        </p:nvSpPr>
        <p:spPr>
          <a:xfrm>
            <a:off x="1392747" y="1909793"/>
            <a:ext cx="3103053" cy="2984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rPr>
              <a:t>基督教的兴起使人们纪念众神的习俗逐渐淡漠。教士们不希望人们放弃节日的欢乐。</a:t>
            </a:r>
            <a:endParaRPr kumimoji="1"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  <a:p>
            <a:pPr>
              <a:lnSpc>
                <a:spcPct val="150000"/>
              </a:lnSpc>
            </a:pPr>
            <a:endParaRPr kumimoji="1"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  <a:p>
            <a:pPr>
              <a:lnSpc>
                <a:spcPct val="150000"/>
              </a:lnSpc>
            </a:pPr>
            <a:endParaRPr kumimoji="1"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rPr>
              <a:t>于是将牧神节（</a:t>
            </a:r>
            <a:r>
              <a:rPr kumimoji="1" lang="en-GB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rPr>
              <a:t>Lupercalia</a:t>
            </a:r>
            <a:r>
              <a:rPr kumimoji="1" lang="zh-CN" altLang="en-GB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rPr>
              <a:t>）</a:t>
            </a:r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rPr>
              <a:t>改成“瓦沦丁节”（</a:t>
            </a:r>
            <a:r>
              <a:rPr kumimoji="1" lang="en-GB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rPr>
              <a:t>Valentine's Day</a:t>
            </a:r>
            <a:r>
              <a:rPr kumimoji="1" lang="zh-CN" altLang="en-GB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rPr>
              <a:t>），</a:t>
            </a:r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rPr>
              <a:t>并移至二月十四日。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7835475" y="1909793"/>
            <a:ext cx="2963778" cy="2984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rPr>
              <a:t>未婚男女的名字被抽出后，他们会互相交换礼物，女子在这一年内成为男子的</a:t>
            </a:r>
            <a:r>
              <a:rPr kumimoji="1" lang="en-GB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rPr>
              <a:t>Valentine</a:t>
            </a:r>
            <a:r>
              <a:rPr kumimoji="1" lang="zh-CN" altLang="en-GB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rPr>
              <a:t>。</a:t>
            </a:r>
            <a:endParaRPr kumimoji="1"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  <a:p>
            <a:pPr>
              <a:lnSpc>
                <a:spcPct val="150000"/>
              </a:lnSpc>
            </a:pPr>
            <a:endParaRPr kumimoji="1"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  <a:p>
            <a:pPr>
              <a:lnSpc>
                <a:spcPct val="150000"/>
              </a:lnSpc>
            </a:pPr>
            <a:endParaRPr kumimoji="1"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rPr>
              <a:t>在男子的衣袖上会绣上女子的名字，照顾和保护该女子于是成为该男子的神圣职责。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4161571" y="1615661"/>
            <a:ext cx="3868858" cy="38688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2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0732" y="724708"/>
              <a:ext cx="10200669" cy="5418123"/>
            </a:xfrm>
            <a:prstGeom prst="rect">
              <a:avLst/>
            </a:prstGeom>
          </p:spPr>
        </p:pic>
      </p:grpSp>
      <p:grpSp>
        <p:nvGrpSpPr>
          <p:cNvPr id="26" name="组合 25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629400"/>
            </a:xfrm>
            <a:prstGeom prst="rect">
              <a:avLst/>
            </a:prstGeom>
          </p:spPr>
        </p:pic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851150"/>
              <a:ext cx="12192000" cy="4006850"/>
            </a:xfrm>
            <a:prstGeom prst="rect">
              <a:avLst/>
            </a:prstGeom>
          </p:spPr>
        </p:pic>
      </p:grpSp>
      <p:pic>
        <p:nvPicPr>
          <p:cNvPr id="21" name="图片 20"/>
          <p:cNvPicPr>
            <a:picLocks noChangeAspect="1"/>
          </p:cNvPicPr>
          <p:nvPr/>
        </p:nvPicPr>
        <p:blipFill>
          <a:blip r:embed="rId6" cstate="screen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786997" y="1132497"/>
            <a:ext cx="3128959" cy="4618345"/>
          </a:xfrm>
          <a:prstGeom prst="rect">
            <a:avLst/>
          </a:prstGeom>
        </p:spPr>
      </p:pic>
      <p:sp>
        <p:nvSpPr>
          <p:cNvPr id="24" name="文本框 23"/>
          <p:cNvSpPr txBox="1"/>
          <p:nvPr/>
        </p:nvSpPr>
        <p:spPr>
          <a:xfrm>
            <a:off x="2520275" y="2767086"/>
            <a:ext cx="18998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3600" dirty="0">
                <a:solidFill>
                  <a:srgbClr val="1B9C6E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rPr>
              <a:t>Part</a:t>
            </a:r>
            <a:r>
              <a:rPr kumimoji="1" lang="zh-CN" altLang="en-US" sz="3600" dirty="0">
                <a:solidFill>
                  <a:srgbClr val="1B9C6E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rPr>
              <a:t> </a:t>
            </a:r>
            <a:r>
              <a:rPr kumimoji="1" lang="en-US" altLang="zh-CN" sz="4800" dirty="0">
                <a:solidFill>
                  <a:srgbClr val="1B9C6E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rPr>
              <a:t>04</a:t>
            </a:r>
            <a:endParaRPr kumimoji="1" lang="zh-CN" altLang="en-US" sz="3600" dirty="0">
              <a:solidFill>
                <a:srgbClr val="1B9C6E"/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5153432" y="2388514"/>
            <a:ext cx="5279758" cy="1819175"/>
            <a:chOff x="5153432" y="2388514"/>
            <a:chExt cx="5279758" cy="1819175"/>
          </a:xfrm>
        </p:grpSpPr>
        <p:sp>
          <p:nvSpPr>
            <p:cNvPr id="22" name="文本框 21"/>
            <p:cNvSpPr txBox="1"/>
            <p:nvPr/>
          </p:nvSpPr>
          <p:spPr>
            <a:xfrm>
              <a:off x="5153432" y="2388514"/>
              <a:ext cx="506730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zh-CN" altLang="en-US" sz="6600" dirty="0">
                  <a:solidFill>
                    <a:srgbClr val="1B9C6E"/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</a:rPr>
                <a:t>庆祝活动</a:t>
              </a:r>
              <a:endParaRPr kumimoji="1" lang="en-US" altLang="zh-CN" sz="6600" dirty="0">
                <a:solidFill>
                  <a:srgbClr val="1B9C6E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5251590" y="3756091"/>
              <a:ext cx="5181600" cy="4515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 dirty="0">
                  <a:solidFill>
                    <a:srgbClr val="1B9C6E"/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</a:rPr>
                <a:t>点击输入您的内容，或者通过复制您的文本后，在此框中选择粘贴。请言简意赅，简单说明即可，不必繁琐。</a:t>
              </a:r>
              <a:endParaRPr lang="en-GB" altLang="zh-CN" sz="1000" dirty="0">
                <a:solidFill>
                  <a:srgbClr val="1B9C6E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2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0732" y="724708"/>
              <a:ext cx="10200669" cy="5418123"/>
            </a:xfrm>
            <a:prstGeom prst="rect">
              <a:avLst/>
            </a:prstGeom>
          </p:spPr>
        </p:pic>
      </p:grpSp>
      <p:grpSp>
        <p:nvGrpSpPr>
          <p:cNvPr id="26" name="组合 25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629400"/>
            </a:xfrm>
            <a:prstGeom prst="rect">
              <a:avLst/>
            </a:prstGeom>
          </p:spPr>
        </p:pic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851150"/>
              <a:ext cx="12192000" cy="4006850"/>
            </a:xfrm>
            <a:prstGeom prst="rect">
              <a:avLst/>
            </a:prstGeom>
          </p:spPr>
        </p:pic>
      </p:grpSp>
      <p:sp>
        <p:nvSpPr>
          <p:cNvPr id="8" name="文本框 7"/>
          <p:cNvSpPr txBox="1"/>
          <p:nvPr/>
        </p:nvSpPr>
        <p:spPr>
          <a:xfrm>
            <a:off x="6248400" y="1992340"/>
            <a:ext cx="4051300" cy="1535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rPr>
              <a:t>从古罗马至维多利亚时代，人们用两株半开的花来预测婚后状况。未婚男女栽种两株半开的花，花名的第一个字母要与各自名字的第一个字母相同。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2059516" y="4349139"/>
            <a:ext cx="8072968" cy="1165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rPr>
              <a:t>如果两花交相开放，则预示着夫妻终身美满；如果两花相背而开，则预示着夫妻将会分道扬镳；如果鲜花怒放，则表示未来的家庭人丁兴旺；若出现一朵花凋谢或死亡的情况，则意味着夫妻中有一方会先于另一方而早逝。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1892300" y="944793"/>
            <a:ext cx="3630195" cy="36301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2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0732" y="724708"/>
              <a:ext cx="10200669" cy="5418123"/>
            </a:xfrm>
            <a:prstGeom prst="rect">
              <a:avLst/>
            </a:prstGeom>
          </p:spPr>
        </p:pic>
      </p:grpSp>
      <p:grpSp>
        <p:nvGrpSpPr>
          <p:cNvPr id="26" name="组合 25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629400"/>
            </a:xfrm>
            <a:prstGeom prst="rect">
              <a:avLst/>
            </a:prstGeom>
          </p:spPr>
        </p:pic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851150"/>
              <a:ext cx="12192000" cy="4006850"/>
            </a:xfrm>
            <a:prstGeom prst="rect">
              <a:avLst/>
            </a:prstGeom>
          </p:spPr>
        </p:pic>
      </p:grpSp>
      <p:sp>
        <p:nvSpPr>
          <p:cNvPr id="8" name="文本框 7"/>
          <p:cNvSpPr txBox="1"/>
          <p:nvPr/>
        </p:nvSpPr>
        <p:spPr>
          <a:xfrm>
            <a:off x="1822919" y="2292118"/>
            <a:ext cx="4273081" cy="22737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rPr>
              <a:t>不同时代，过情人节的习俗有所不同。其中从</a:t>
            </a:r>
            <a:r>
              <a:rPr kumimoji="1"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rPr>
              <a:t>1837-1901</a:t>
            </a:r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rPr>
              <a:t>年英国维多利亚女王时期的情人节习俗最为独特：</a:t>
            </a:r>
            <a:r>
              <a:rPr kumimoji="1"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rPr>
              <a:t>2</a:t>
            </a:r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rPr>
              <a:t>月</a:t>
            </a:r>
            <a:r>
              <a:rPr kumimoji="1"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rPr>
              <a:t>14</a:t>
            </a:r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rPr>
              <a:t>日这一天，一对对情人，将一株生有两朵含苞待放花蕾的春枝移植在特制的盆内。花名的第一个字母必须与这对情人一姓名的第一个字母吻合。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6363282" y="1050305"/>
            <a:ext cx="4136862" cy="50793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2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0732" y="724708"/>
              <a:ext cx="10200669" cy="5418123"/>
            </a:xfrm>
            <a:prstGeom prst="rect">
              <a:avLst/>
            </a:prstGeom>
          </p:spPr>
        </p:pic>
      </p:grpSp>
      <p:grpSp>
        <p:nvGrpSpPr>
          <p:cNvPr id="26" name="组合 25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629400"/>
            </a:xfrm>
            <a:prstGeom prst="rect">
              <a:avLst/>
            </a:prstGeom>
          </p:spPr>
        </p:pic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851150"/>
              <a:ext cx="12192000" cy="4006850"/>
            </a:xfrm>
            <a:prstGeom prst="rect">
              <a:avLst/>
            </a:prstGeom>
          </p:spPr>
        </p:pic>
      </p:grpSp>
      <p:sp>
        <p:nvSpPr>
          <p:cNvPr id="8" name="文本框 7"/>
          <p:cNvSpPr txBox="1"/>
          <p:nvPr/>
        </p:nvSpPr>
        <p:spPr>
          <a:xfrm>
            <a:off x="5096376" y="1553454"/>
            <a:ext cx="5072647" cy="3751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rPr>
              <a:t>几天后，如果这春枝上的双蕾怒放，交相辉映，便预示这对情人白首偕老。如果双蕾各分西东，相北吐蕊，这对情、人终将劳燕分飞；如果花开得硕大、灿烂，表示以后子孙满堂，合家欢乐；倘若一花枯萎凋谢，情人中的一人有早夭之险。</a:t>
            </a:r>
            <a:endParaRPr kumimoji="1"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  <a:p>
            <a:pPr>
              <a:lnSpc>
                <a:spcPct val="150000"/>
              </a:lnSpc>
            </a:pPr>
            <a:endParaRPr kumimoji="1"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rPr>
              <a:t>在白金汉郡还曾盛行在情人节之夜祈祷的风习：点燃一支蜡烛，插入两枚细针，从烛底插到烛心，默念自己的爱人的名字，祈祷相爱始终，待蜡烛燃至针尖，据说所爱之人便会及时叩扉而至。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1269233" y="1441450"/>
            <a:ext cx="3975100" cy="3975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2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0732" y="724708"/>
              <a:ext cx="10200669" cy="5418123"/>
            </a:xfrm>
            <a:prstGeom prst="rect">
              <a:avLst/>
            </a:prstGeom>
          </p:spPr>
        </p:pic>
      </p:grpSp>
      <p:grpSp>
        <p:nvGrpSpPr>
          <p:cNvPr id="26" name="组合 25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629400"/>
            </a:xfrm>
            <a:prstGeom prst="rect">
              <a:avLst/>
            </a:prstGeom>
          </p:spPr>
        </p:pic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851150"/>
              <a:ext cx="12192000" cy="4006850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1371471" y="2647581"/>
            <a:ext cx="2413725" cy="1484650"/>
            <a:chOff x="1371471" y="2647581"/>
            <a:chExt cx="2413725" cy="1484650"/>
          </a:xfrm>
        </p:grpSpPr>
        <p:sp>
          <p:nvSpPr>
            <p:cNvPr id="13" name="文本框 12"/>
            <p:cNvSpPr txBox="1"/>
            <p:nvPr/>
          </p:nvSpPr>
          <p:spPr>
            <a:xfrm>
              <a:off x="1397233" y="2647581"/>
              <a:ext cx="23876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zh-CN" altLang="en-US" sz="6000" dirty="0">
                  <a:solidFill>
                    <a:srgbClr val="1B9C6E"/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</a:rPr>
                <a:t>目录</a:t>
              </a: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1371471" y="3609011"/>
              <a:ext cx="24137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en-US" altLang="zh-CN" sz="2800" dirty="0">
                  <a:solidFill>
                    <a:srgbClr val="1B9C6E"/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</a:rPr>
                <a:t>CONTENTS</a:t>
              </a:r>
              <a:endParaRPr kumimoji="1" lang="zh-CN" altLang="en-US" sz="2800" dirty="0">
                <a:solidFill>
                  <a:srgbClr val="1B9C6E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3812672" y="1579493"/>
            <a:ext cx="6895327" cy="3111256"/>
            <a:chOff x="3812672" y="1579493"/>
            <a:chExt cx="6895327" cy="3111256"/>
          </a:xfrm>
        </p:grpSpPr>
        <p:sp>
          <p:nvSpPr>
            <p:cNvPr id="14" name="文本框 13"/>
            <p:cNvSpPr txBox="1"/>
            <p:nvPr/>
          </p:nvSpPr>
          <p:spPr>
            <a:xfrm>
              <a:off x="3812672" y="1579493"/>
              <a:ext cx="2813591" cy="29224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571500" indent="-571500">
                <a:lnSpc>
                  <a:spcPct val="250000"/>
                </a:lnSpc>
                <a:buFont typeface="Arial" panose="020B0604020202020204" pitchFamily="34" charset="0"/>
                <a:buChar char="•"/>
              </a:pPr>
              <a:r>
                <a:rPr kumimoji="1" lang="zh-CN" altLang="en-US" sz="4000" dirty="0">
                  <a:solidFill>
                    <a:srgbClr val="1B9C6E"/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</a:rPr>
                <a:t>节日起源</a:t>
              </a:r>
              <a:endParaRPr kumimoji="1" lang="en-US" altLang="zh-CN" sz="4000" dirty="0">
                <a:solidFill>
                  <a:srgbClr val="1B9C6E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endParaRPr>
            </a:p>
            <a:p>
              <a:pPr marL="571500" indent="-571500">
                <a:lnSpc>
                  <a:spcPct val="250000"/>
                </a:lnSpc>
                <a:buFont typeface="Arial" panose="020B0604020202020204" pitchFamily="34" charset="0"/>
                <a:buChar char="•"/>
              </a:pPr>
              <a:r>
                <a:rPr kumimoji="1" lang="zh-CN" altLang="en-US" sz="4000" dirty="0">
                  <a:solidFill>
                    <a:srgbClr val="1B9C6E"/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</a:rPr>
                <a:t>地区差异</a:t>
              </a: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7161435" y="1579493"/>
              <a:ext cx="2813591" cy="29224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571500" indent="-571500">
                <a:lnSpc>
                  <a:spcPct val="250000"/>
                </a:lnSpc>
                <a:buFont typeface="Arial" panose="020B0604020202020204" pitchFamily="34" charset="0"/>
                <a:buChar char="•"/>
              </a:pPr>
              <a:r>
                <a:rPr kumimoji="1" lang="zh-CN" altLang="en-US" sz="4000" dirty="0">
                  <a:solidFill>
                    <a:srgbClr val="1B9C6E"/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</a:rPr>
                <a:t>节日礼物</a:t>
              </a:r>
              <a:endParaRPr kumimoji="1" lang="en-US" altLang="zh-CN" sz="4000" dirty="0">
                <a:solidFill>
                  <a:srgbClr val="1B9C6E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endParaRPr>
            </a:p>
            <a:p>
              <a:pPr marL="571500" indent="-571500">
                <a:lnSpc>
                  <a:spcPct val="250000"/>
                </a:lnSpc>
                <a:buFont typeface="Arial" panose="020B0604020202020204" pitchFamily="34" charset="0"/>
                <a:buChar char="•"/>
              </a:pPr>
              <a:r>
                <a:rPr kumimoji="1" lang="zh-CN" altLang="en-US" sz="4000" dirty="0">
                  <a:solidFill>
                    <a:srgbClr val="1B9C6E"/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</a:rPr>
                <a:t>庆祝活动</a:t>
              </a: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4438650" y="2902867"/>
              <a:ext cx="2882900" cy="2756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50" dirty="0">
                  <a:solidFill>
                    <a:srgbClr val="1B9C6E"/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</a:rPr>
                <a:t>请言简意赅，简单说明即可，不必繁琐。</a:t>
              </a:r>
              <a:endParaRPr lang="en-GB" altLang="zh-CN" sz="1050" dirty="0">
                <a:solidFill>
                  <a:srgbClr val="1B9C6E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4377822" y="4381159"/>
              <a:ext cx="2882900" cy="2756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50" dirty="0">
                  <a:solidFill>
                    <a:srgbClr val="1B9C6E"/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</a:rPr>
                <a:t>请言简意赅，简单说明即可，不必繁琐。</a:t>
              </a:r>
              <a:endParaRPr lang="en-GB" altLang="zh-CN" sz="1050" dirty="0">
                <a:solidFill>
                  <a:srgbClr val="1B9C6E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7825099" y="2902867"/>
              <a:ext cx="2882900" cy="2756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50" dirty="0">
                  <a:solidFill>
                    <a:srgbClr val="1B9C6E"/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</a:rPr>
                <a:t>请言简意赅，简单说明即可，不必繁琐。</a:t>
              </a:r>
              <a:endParaRPr lang="en-GB" altLang="zh-CN" sz="1050" dirty="0">
                <a:solidFill>
                  <a:srgbClr val="1B9C6E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7790653" y="4415096"/>
              <a:ext cx="2882900" cy="2756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50" dirty="0">
                  <a:solidFill>
                    <a:srgbClr val="1B9C6E"/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</a:rPr>
                <a:t>请言简意赅，简单说明即可，不必繁琐。</a:t>
              </a:r>
              <a:endParaRPr lang="en-GB" altLang="zh-CN" sz="1050" dirty="0">
                <a:solidFill>
                  <a:srgbClr val="1B9C6E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2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0732" y="724708"/>
              <a:ext cx="10200669" cy="5418123"/>
            </a:xfrm>
            <a:prstGeom prst="rect">
              <a:avLst/>
            </a:prstGeom>
          </p:spPr>
        </p:pic>
      </p:grpSp>
      <p:grpSp>
        <p:nvGrpSpPr>
          <p:cNvPr id="26" name="组合 25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629400"/>
            </a:xfrm>
            <a:prstGeom prst="rect">
              <a:avLst/>
            </a:prstGeom>
          </p:spPr>
        </p:pic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851150"/>
              <a:ext cx="12192000" cy="4006850"/>
            </a:xfrm>
            <a:prstGeom prst="rect">
              <a:avLst/>
            </a:prstGeom>
          </p:spPr>
        </p:pic>
      </p:grpSp>
      <p:sp>
        <p:nvSpPr>
          <p:cNvPr id="28" name="副标题 2"/>
          <p:cNvSpPr txBox="1"/>
          <p:nvPr/>
        </p:nvSpPr>
        <p:spPr>
          <a:xfrm>
            <a:off x="3621365" y="1535974"/>
            <a:ext cx="4949270" cy="5222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800" dirty="0">
                <a:solidFill>
                  <a:srgbClr val="1B9C6E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rPr>
              <a:t>遇见你    遇见爱</a:t>
            </a:r>
            <a:endParaRPr lang="zh-CN" altLang="en-US" sz="2800" spc="300" dirty="0">
              <a:solidFill>
                <a:srgbClr val="1B9C6E"/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</a:endParaRPr>
          </a:p>
        </p:txBody>
      </p:sp>
      <p:sp>
        <p:nvSpPr>
          <p:cNvPr id="29" name="标题 1"/>
          <p:cNvSpPr txBox="1"/>
          <p:nvPr/>
        </p:nvSpPr>
        <p:spPr>
          <a:xfrm>
            <a:off x="2834600" y="2697024"/>
            <a:ext cx="6522800" cy="114263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dist"/>
            <a:r>
              <a:rPr lang="zh-CN" altLang="en-US" sz="9600" spc="300" dirty="0">
                <a:solidFill>
                  <a:srgbClr val="1B9C6E"/>
                </a:solidFill>
                <a:latin typeface="站酷快乐体2016修订版" panose="02010600030101010101" pitchFamily="2" charset="-122"/>
                <a:ea typeface="站酷快乐体2016修订版" panose="02010600030101010101" pitchFamily="2" charset="-122"/>
                <a:cs typeface="阿里巴巴普惠体 B" panose="00020600040101010101" pitchFamily="18" charset="-122"/>
              </a:rPr>
              <a:t>谢谢观看</a:t>
            </a:r>
          </a:p>
        </p:txBody>
      </p:sp>
      <p:sp>
        <p:nvSpPr>
          <p:cNvPr id="30" name="副标题 2"/>
          <p:cNvSpPr txBox="1"/>
          <p:nvPr/>
        </p:nvSpPr>
        <p:spPr>
          <a:xfrm>
            <a:off x="3501048" y="4909410"/>
            <a:ext cx="5162908" cy="5222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smtClean="0">
                <a:solidFill>
                  <a:srgbClr val="1B9C6E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rPr>
              <a:t>汇报人：</a:t>
            </a:r>
            <a:r>
              <a:rPr lang="en-US" altLang="zh-CN" sz="2000" smtClean="0">
                <a:solidFill>
                  <a:srgbClr val="1B9C6E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rPr>
              <a:t>PPT818    </a:t>
            </a:r>
            <a:r>
              <a:rPr lang="zh-CN" altLang="en-US" sz="2000" smtClean="0">
                <a:solidFill>
                  <a:srgbClr val="1B9C6E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rPr>
              <a:t>汇报时间：</a:t>
            </a:r>
            <a:r>
              <a:rPr lang="en-US" altLang="zh-CN" sz="2000" smtClean="0">
                <a:solidFill>
                  <a:srgbClr val="1B9C6E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rPr>
              <a:t>202X</a:t>
            </a:r>
            <a:r>
              <a:rPr lang="zh-CN" altLang="en-US" sz="2000" smtClean="0">
                <a:solidFill>
                  <a:srgbClr val="1B9C6E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rPr>
              <a:t>年</a:t>
            </a:r>
            <a:endParaRPr lang="zh-CN" altLang="en-US" sz="2000" dirty="0">
              <a:solidFill>
                <a:srgbClr val="1B9C6E"/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</a:endParaRPr>
          </a:p>
        </p:txBody>
      </p:sp>
      <p:sp>
        <p:nvSpPr>
          <p:cNvPr id="31" name="副标题 2"/>
          <p:cNvSpPr txBox="1"/>
          <p:nvPr/>
        </p:nvSpPr>
        <p:spPr>
          <a:xfrm>
            <a:off x="3621365" y="4145668"/>
            <a:ext cx="4949270" cy="5222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800" dirty="0">
                <a:solidFill>
                  <a:srgbClr val="1B9C6E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rPr>
              <a:t>PPT</a:t>
            </a:r>
            <a:r>
              <a:rPr lang="zh-CN" altLang="en-US" sz="2800" dirty="0">
                <a:solidFill>
                  <a:srgbClr val="1B9C6E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rPr>
              <a:t>通用模板</a:t>
            </a:r>
            <a:endParaRPr lang="zh-CN" altLang="en-US" sz="2800" spc="300" dirty="0">
              <a:solidFill>
                <a:srgbClr val="1B9C6E"/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  <a:cs typeface="阿里巴巴普惠体 R" panose="00020600040101010101" pitchFamily="18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 build="p"/>
      <p:bldP spid="3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2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0732" y="724708"/>
              <a:ext cx="10200669" cy="5418123"/>
            </a:xfrm>
            <a:prstGeom prst="rect">
              <a:avLst/>
            </a:prstGeom>
          </p:spPr>
        </p:pic>
      </p:grpSp>
      <p:grpSp>
        <p:nvGrpSpPr>
          <p:cNvPr id="26" name="组合 25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629400"/>
            </a:xfrm>
            <a:prstGeom prst="rect">
              <a:avLst/>
            </a:prstGeom>
          </p:spPr>
        </p:pic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851150"/>
              <a:ext cx="12192000" cy="4006850"/>
            </a:xfrm>
            <a:prstGeom prst="rect">
              <a:avLst/>
            </a:prstGeom>
          </p:spPr>
        </p:pic>
      </p:grpSp>
      <p:pic>
        <p:nvPicPr>
          <p:cNvPr id="21" name="图片 20"/>
          <p:cNvPicPr>
            <a:picLocks noChangeAspect="1"/>
          </p:cNvPicPr>
          <p:nvPr/>
        </p:nvPicPr>
        <p:blipFill>
          <a:blip r:embed="rId6" cstate="screen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786997" y="1132497"/>
            <a:ext cx="3128959" cy="4618345"/>
          </a:xfrm>
          <a:prstGeom prst="rect">
            <a:avLst/>
          </a:prstGeom>
        </p:spPr>
      </p:pic>
      <p:sp>
        <p:nvSpPr>
          <p:cNvPr id="24" name="文本框 23"/>
          <p:cNvSpPr txBox="1"/>
          <p:nvPr/>
        </p:nvSpPr>
        <p:spPr>
          <a:xfrm>
            <a:off x="2520275" y="2767086"/>
            <a:ext cx="18998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3600" dirty="0">
                <a:solidFill>
                  <a:srgbClr val="1B9C6E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rPr>
              <a:t>Part</a:t>
            </a:r>
            <a:r>
              <a:rPr kumimoji="1" lang="zh-CN" altLang="en-US" sz="3600" dirty="0">
                <a:solidFill>
                  <a:srgbClr val="1B9C6E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rPr>
              <a:t> </a:t>
            </a:r>
            <a:r>
              <a:rPr kumimoji="1" lang="en-US" altLang="zh-CN" sz="4800" dirty="0">
                <a:solidFill>
                  <a:srgbClr val="1B9C6E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rPr>
              <a:t>01</a:t>
            </a:r>
            <a:endParaRPr kumimoji="1" lang="zh-CN" altLang="en-US" sz="3600" dirty="0">
              <a:solidFill>
                <a:srgbClr val="1B9C6E"/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5153432" y="2388514"/>
            <a:ext cx="5279758" cy="1819175"/>
            <a:chOff x="5153432" y="2388514"/>
            <a:chExt cx="5279758" cy="1819175"/>
          </a:xfrm>
        </p:grpSpPr>
        <p:sp>
          <p:nvSpPr>
            <p:cNvPr id="22" name="文本框 21"/>
            <p:cNvSpPr txBox="1"/>
            <p:nvPr/>
          </p:nvSpPr>
          <p:spPr>
            <a:xfrm>
              <a:off x="5153432" y="2388514"/>
              <a:ext cx="506730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zh-CN" altLang="en-US" sz="6600" dirty="0">
                  <a:solidFill>
                    <a:srgbClr val="1B9C6E"/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</a:rPr>
                <a:t>节日起源</a:t>
              </a:r>
              <a:endParaRPr kumimoji="1" lang="en-US" altLang="zh-CN" sz="6600" dirty="0">
                <a:solidFill>
                  <a:srgbClr val="1B9C6E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5251590" y="3756091"/>
              <a:ext cx="5181600" cy="4515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 dirty="0">
                  <a:solidFill>
                    <a:srgbClr val="1B9C6E"/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</a:rPr>
                <a:t>点击输入您的内容，或者通过复制您的文本后，在此框中选择粘贴。请言简意赅，简单说明即可，不必繁琐。</a:t>
              </a:r>
              <a:endParaRPr lang="en-GB" altLang="zh-CN" sz="1000" dirty="0">
                <a:solidFill>
                  <a:srgbClr val="1B9C6E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2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0732" y="724708"/>
              <a:ext cx="10200669" cy="5418123"/>
            </a:xfrm>
            <a:prstGeom prst="rect">
              <a:avLst/>
            </a:prstGeom>
          </p:spPr>
        </p:pic>
      </p:grpSp>
      <p:grpSp>
        <p:nvGrpSpPr>
          <p:cNvPr id="26" name="组合 25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629400"/>
            </a:xfrm>
            <a:prstGeom prst="rect">
              <a:avLst/>
            </a:prstGeom>
          </p:spPr>
        </p:pic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851150"/>
              <a:ext cx="12192000" cy="4006850"/>
            </a:xfrm>
            <a:prstGeom prst="rect">
              <a:avLst/>
            </a:prstGeom>
          </p:spPr>
        </p:pic>
      </p:grpSp>
      <p:sp>
        <p:nvSpPr>
          <p:cNvPr id="13" name="文本框 12"/>
          <p:cNvSpPr txBox="1"/>
          <p:nvPr/>
        </p:nvSpPr>
        <p:spPr>
          <a:xfrm>
            <a:off x="4032585" y="1529602"/>
            <a:ext cx="6413500" cy="2643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rPr>
              <a:t>情人节，又称圣瓦伦丁节或圣华伦泰节，日期在每年公历的</a:t>
            </a:r>
            <a:r>
              <a:rPr kumimoji="1"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rPr>
              <a:t>2</a:t>
            </a:r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rPr>
              <a:t>月</a:t>
            </a:r>
            <a:r>
              <a:rPr kumimoji="1"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rPr>
              <a:t>14</a:t>
            </a:r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rPr>
              <a:t>日，是西方国家的传统节日之一，起源于基督教。如今已经成为全世界著名的浪漫节日，但是不同国家的人们表达爱意的方式却各不相同。</a:t>
            </a:r>
            <a:endParaRPr kumimoji="1"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  <a:p>
            <a:pPr>
              <a:lnSpc>
                <a:spcPct val="150000"/>
              </a:lnSpc>
            </a:pPr>
            <a:endParaRPr kumimoji="1"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rPr>
              <a:t>情人节是一个关于爱、浪漫以及花、巧克力、贺卡的节日，男女在这一天互送礼物用以表达爱意或友好。情人节的晚餐约会通常代表了情侣关系的发展关键。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6" cstate="screen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820089" y="3262209"/>
            <a:ext cx="3594100" cy="35941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-520699" y="1077516"/>
            <a:ext cx="5308600" cy="5308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2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0732" y="724708"/>
              <a:ext cx="10200669" cy="5418123"/>
            </a:xfrm>
            <a:prstGeom prst="rect">
              <a:avLst/>
            </a:prstGeom>
          </p:spPr>
        </p:pic>
      </p:grpSp>
      <p:grpSp>
        <p:nvGrpSpPr>
          <p:cNvPr id="26" name="组合 25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629400"/>
            </a:xfrm>
            <a:prstGeom prst="rect">
              <a:avLst/>
            </a:prstGeom>
          </p:spPr>
        </p:pic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851150"/>
              <a:ext cx="12192000" cy="4006850"/>
            </a:xfrm>
            <a:prstGeom prst="rect">
              <a:avLst/>
            </a:prstGeom>
          </p:spPr>
        </p:pic>
      </p:grpSp>
      <p:sp>
        <p:nvSpPr>
          <p:cNvPr id="11" name="文本框 10"/>
          <p:cNvSpPr txBox="1"/>
          <p:nvPr/>
        </p:nvSpPr>
        <p:spPr>
          <a:xfrm>
            <a:off x="1700516" y="1614187"/>
            <a:ext cx="4114801" cy="3012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rPr>
              <a:t>情人节现已成为欧美各国青年人喜爱的节日，其他国家也已开始流行。而在中国，传统节日之一的七夕节也是靓女们重视的日子，因此而被称为中国的情人节。由于能表达共同的人类情怀，各国各地纷纷发掘了自身的“情人节”。据海外网</a:t>
            </a:r>
            <a:r>
              <a:rPr kumimoji="1"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rPr>
              <a:t>2019</a:t>
            </a:r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rPr>
              <a:t>年</a:t>
            </a:r>
            <a:r>
              <a:rPr kumimoji="1"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rPr>
              <a:t>2</a:t>
            </a:r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rPr>
              <a:t>月</a:t>
            </a:r>
            <a:r>
              <a:rPr kumimoji="1"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rPr>
              <a:t>14</a:t>
            </a:r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rPr>
              <a:t>日电，有美媒曝出，日本女性正在抵制本国情人节的一项独特传统。</a:t>
            </a:r>
            <a:endParaRPr kumimoji="1"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515101" y="3504804"/>
            <a:ext cx="3914299" cy="22737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rPr>
              <a:t>公元</a:t>
            </a:r>
            <a:r>
              <a:rPr kumimoji="1"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rPr>
              <a:t>270</a:t>
            </a:r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rPr>
              <a:t>年</a:t>
            </a:r>
            <a:r>
              <a:rPr kumimoji="1"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rPr>
              <a:t>——</a:t>
            </a:r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rPr>
              <a:t>罗马圣教徒瓦伦丁被处死，此日被后人定为“情人节”。瓦伦丁节，又称情人节，是欧美和大洋洲的一些国家的民族节日。此节日的来源甚多，但一般是以罗马圣教徒瓦伦丁被处死，后被定为“情人节”较为普通。</a:t>
            </a:r>
            <a:endParaRPr kumimoji="1"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6715559" y="391516"/>
            <a:ext cx="3212484" cy="32124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2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0732" y="724708"/>
              <a:ext cx="10200669" cy="5418123"/>
            </a:xfrm>
            <a:prstGeom prst="rect">
              <a:avLst/>
            </a:prstGeom>
          </p:spPr>
        </p:pic>
      </p:grpSp>
      <p:grpSp>
        <p:nvGrpSpPr>
          <p:cNvPr id="26" name="组合 25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629400"/>
            </a:xfrm>
            <a:prstGeom prst="rect">
              <a:avLst/>
            </a:prstGeom>
          </p:spPr>
        </p:pic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851150"/>
              <a:ext cx="12192000" cy="4006850"/>
            </a:xfrm>
            <a:prstGeom prst="rect">
              <a:avLst/>
            </a:prstGeom>
          </p:spPr>
        </p:pic>
      </p:grpSp>
      <p:sp>
        <p:nvSpPr>
          <p:cNvPr id="8" name="文本框 7"/>
          <p:cNvSpPr txBox="1"/>
          <p:nvPr/>
        </p:nvSpPr>
        <p:spPr>
          <a:xfrm>
            <a:off x="2087144" y="1230097"/>
            <a:ext cx="8017711" cy="1165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rPr>
              <a:t>公元</a:t>
            </a:r>
            <a:r>
              <a:rPr kumimoji="1"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rPr>
              <a:t>3</a:t>
            </a:r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rPr>
              <a:t>世纪，罗马帝国出现全面危机，经济凋敝，统治阶级腐败，社会动荡不安，人民纷纷反抗。贵族阶级为维护其统治，残暴镇压民众和基督教徒。是时有一位教徒瓦伦丁，被捕入狱。在狱中，他以坦诚之心打动了典狱长的女儿。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6095999" y="3205121"/>
            <a:ext cx="4283295" cy="1904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rPr>
              <a:t>他们相互爱慕，并得到典狱长女儿的照顾。统治阶级下令将他执行死刑。在临刑前，他给典狱长女儿写了一封长长的遗书，表明自己是无罪的。表明他光明磊落的心迹和对典狱长女儿深深眷恋。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1416437" y="1882942"/>
            <a:ext cx="4746458" cy="47464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2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0732" y="724708"/>
              <a:ext cx="10200669" cy="5418123"/>
            </a:xfrm>
            <a:prstGeom prst="rect">
              <a:avLst/>
            </a:prstGeom>
          </p:spPr>
        </p:pic>
      </p:grpSp>
      <p:grpSp>
        <p:nvGrpSpPr>
          <p:cNvPr id="26" name="组合 25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629400"/>
            </a:xfrm>
            <a:prstGeom prst="rect">
              <a:avLst/>
            </a:prstGeom>
          </p:spPr>
        </p:pic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851150"/>
              <a:ext cx="12192000" cy="4006850"/>
            </a:xfrm>
            <a:prstGeom prst="rect">
              <a:avLst/>
            </a:prstGeom>
          </p:spPr>
        </p:pic>
      </p:grpSp>
      <p:sp>
        <p:nvSpPr>
          <p:cNvPr id="8" name="文本框 7"/>
          <p:cNvSpPr txBox="1"/>
          <p:nvPr/>
        </p:nvSpPr>
        <p:spPr>
          <a:xfrm>
            <a:off x="5636211" y="2107452"/>
            <a:ext cx="4864100" cy="2643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rPr>
              <a:t>公元</a:t>
            </a:r>
            <a:r>
              <a:rPr kumimoji="1"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rPr>
              <a:t>3</a:t>
            </a:r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rPr>
              <a:t>世纪，罗马帝国皇帝克劳迪乌斯二世在首都罗马宣布废弃所有的婚姻承诺， 情人节礼物 情人节礼物 当时是出于战争的考虑，使更多无所牵挂的男人可以走上争战的疆场。</a:t>
            </a:r>
            <a:endParaRPr kumimoji="1"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  <a:p>
            <a:pPr>
              <a:lnSpc>
                <a:spcPct val="150000"/>
              </a:lnSpc>
            </a:pPr>
            <a:endParaRPr kumimoji="1"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rPr>
              <a:t>一名叫瓦仑廷（</a:t>
            </a:r>
            <a:r>
              <a:rPr kumimoji="1" lang="en-GB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rPr>
              <a:t>Sanctus Valentinus</a:t>
            </a:r>
            <a:r>
              <a:rPr kumimoji="1" lang="zh-CN" altLang="en-GB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rPr>
              <a:t>）</a:t>
            </a:r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rPr>
              <a:t>的神父没有遵照这个旨意而继续为相爱的年轻人举行教堂婚礼。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1122536" y="943141"/>
            <a:ext cx="4513675" cy="4513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2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0732" y="724708"/>
              <a:ext cx="10200669" cy="5418123"/>
            </a:xfrm>
            <a:prstGeom prst="rect">
              <a:avLst/>
            </a:prstGeom>
          </p:spPr>
        </p:pic>
      </p:grpSp>
      <p:grpSp>
        <p:nvGrpSpPr>
          <p:cNvPr id="26" name="组合 25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629400"/>
            </a:xfrm>
            <a:prstGeom prst="rect">
              <a:avLst/>
            </a:prstGeom>
          </p:spPr>
        </p:pic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851150"/>
              <a:ext cx="12192000" cy="4006850"/>
            </a:xfrm>
            <a:prstGeom prst="rect">
              <a:avLst/>
            </a:prstGeom>
          </p:spPr>
        </p:pic>
      </p:grpSp>
      <p:pic>
        <p:nvPicPr>
          <p:cNvPr id="21" name="图片 20"/>
          <p:cNvPicPr>
            <a:picLocks noChangeAspect="1"/>
          </p:cNvPicPr>
          <p:nvPr/>
        </p:nvPicPr>
        <p:blipFill>
          <a:blip r:embed="rId6" cstate="screen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786997" y="1132497"/>
            <a:ext cx="3128959" cy="4618345"/>
          </a:xfrm>
          <a:prstGeom prst="rect">
            <a:avLst/>
          </a:prstGeom>
        </p:spPr>
      </p:pic>
      <p:sp>
        <p:nvSpPr>
          <p:cNvPr id="24" name="文本框 23"/>
          <p:cNvSpPr txBox="1"/>
          <p:nvPr/>
        </p:nvSpPr>
        <p:spPr>
          <a:xfrm>
            <a:off x="2520275" y="2767086"/>
            <a:ext cx="18998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3600" dirty="0">
                <a:solidFill>
                  <a:srgbClr val="1B9C6E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rPr>
              <a:t>Part</a:t>
            </a:r>
            <a:r>
              <a:rPr kumimoji="1" lang="zh-CN" altLang="en-US" sz="3600" dirty="0">
                <a:solidFill>
                  <a:srgbClr val="1B9C6E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rPr>
              <a:t> </a:t>
            </a:r>
            <a:r>
              <a:rPr kumimoji="1" lang="en-US" altLang="zh-CN" sz="4800" dirty="0">
                <a:solidFill>
                  <a:srgbClr val="1B9C6E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rPr>
              <a:t>02</a:t>
            </a:r>
            <a:endParaRPr kumimoji="1" lang="zh-CN" altLang="en-US" sz="3600" dirty="0">
              <a:solidFill>
                <a:srgbClr val="1B9C6E"/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5153432" y="2388514"/>
            <a:ext cx="5279758" cy="1819175"/>
            <a:chOff x="5153432" y="2388514"/>
            <a:chExt cx="5279758" cy="1819175"/>
          </a:xfrm>
        </p:grpSpPr>
        <p:sp>
          <p:nvSpPr>
            <p:cNvPr id="22" name="文本框 21"/>
            <p:cNvSpPr txBox="1"/>
            <p:nvPr/>
          </p:nvSpPr>
          <p:spPr>
            <a:xfrm>
              <a:off x="5153432" y="2388514"/>
              <a:ext cx="506730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zh-CN" altLang="en-US" sz="6600" dirty="0">
                  <a:solidFill>
                    <a:srgbClr val="1B9C6E"/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</a:rPr>
                <a:t>地区差异</a:t>
              </a:r>
              <a:endParaRPr kumimoji="1" lang="en-US" altLang="zh-CN" sz="6600" dirty="0">
                <a:solidFill>
                  <a:srgbClr val="1B9C6E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5251590" y="3756091"/>
              <a:ext cx="5181600" cy="4515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 dirty="0">
                  <a:solidFill>
                    <a:srgbClr val="1B9C6E"/>
                  </a:solidFill>
                  <a:latin typeface="阿里巴巴普惠体 R" panose="00020600040101010101" pitchFamily="18" charset="-122"/>
                  <a:ea typeface="阿里巴巴普惠体 R" panose="00020600040101010101" pitchFamily="18" charset="-122"/>
                </a:rPr>
                <a:t>点击输入您的内容，或者通过复制您的文本后，在此框中选择粘贴。请言简意赅，简单说明即可，不必繁琐。</a:t>
              </a:r>
              <a:endParaRPr lang="en-GB" altLang="zh-CN" sz="1000" dirty="0">
                <a:solidFill>
                  <a:srgbClr val="1B9C6E"/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2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0732" y="724708"/>
              <a:ext cx="10200669" cy="5418123"/>
            </a:xfrm>
            <a:prstGeom prst="rect">
              <a:avLst/>
            </a:prstGeom>
          </p:spPr>
        </p:pic>
      </p:grpSp>
      <p:grpSp>
        <p:nvGrpSpPr>
          <p:cNvPr id="26" name="组合 25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629400"/>
            </a:xfrm>
            <a:prstGeom prst="rect">
              <a:avLst/>
            </a:prstGeom>
          </p:spPr>
        </p:pic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851150"/>
              <a:ext cx="12192000" cy="4006850"/>
            </a:xfrm>
            <a:prstGeom prst="rect">
              <a:avLst/>
            </a:prstGeom>
          </p:spPr>
        </p:pic>
      </p:grpSp>
      <p:sp>
        <p:nvSpPr>
          <p:cNvPr id="8" name="文本框 7"/>
          <p:cNvSpPr txBox="1"/>
          <p:nvPr/>
        </p:nvSpPr>
        <p:spPr>
          <a:xfrm>
            <a:off x="1856874" y="2107452"/>
            <a:ext cx="4856527" cy="2643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rPr>
              <a:t>事情被告发后，瓦仑廷神父先是被鞭打，然后被石头掷打，最后在公元</a:t>
            </a:r>
            <a:r>
              <a:rPr kumimoji="1"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rPr>
              <a:t>270</a:t>
            </a:r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rPr>
              <a:t>年</a:t>
            </a:r>
            <a:r>
              <a:rPr kumimoji="1"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rPr>
              <a:t>2</a:t>
            </a:r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rPr>
              <a:t>月</a:t>
            </a:r>
            <a:r>
              <a:rPr kumimoji="1"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rPr>
              <a:t>14</a:t>
            </a:r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rPr>
              <a:t>日这天被送上了绞架被绞死。</a:t>
            </a:r>
            <a:r>
              <a:rPr kumimoji="1"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rPr>
              <a:t>14</a:t>
            </a:r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rPr>
              <a:t>世纪以后，人们就开始纪念这个日子。</a:t>
            </a:r>
            <a:endParaRPr kumimoji="1"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  <a:p>
            <a:pPr>
              <a:lnSpc>
                <a:spcPct val="150000"/>
              </a:lnSpc>
            </a:pPr>
            <a:endParaRPr kumimoji="1"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rPr>
              <a:t>中文译为“情人节”的这个日子，在西方国家里就被称为</a:t>
            </a:r>
            <a:r>
              <a:rPr kumimoji="1" lang="en-GB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rPr>
              <a:t>Valentine's Day</a:t>
            </a:r>
            <a:r>
              <a:rPr kumimoji="1" lang="zh-CN" altLang="en-GB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rPr>
              <a:t>，</a:t>
            </a:r>
            <a:r>
              <a:rPr kumimoji="1"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</a:rPr>
              <a:t>用以纪念那位为情人做主而牺牲的神父。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6" cstate="screen"/>
          <a:srcRect l="25505" t="20366" r="28680" b="13920"/>
          <a:stretch>
            <a:fillRect/>
          </a:stretch>
        </p:blipFill>
        <p:spPr>
          <a:xfrm>
            <a:off x="7028039" y="1057277"/>
            <a:ext cx="3307087" cy="47434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1567</Words>
  <Application>Microsoft Office PowerPoint</Application>
  <PresentationFormat>宽屏</PresentationFormat>
  <Paragraphs>67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6" baseType="lpstr">
      <vt:lpstr>阿里巴巴普惠体 B</vt:lpstr>
      <vt:lpstr>阿里巴巴普惠体 R</vt:lpstr>
      <vt:lpstr>等线</vt:lpstr>
      <vt:lpstr>站酷快乐体2016修订版</vt:lpstr>
      <vt:lpstr>Arial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2020-01-16T06:25:00Z</dcterms:created>
  <dcterms:modified xsi:type="dcterms:W3CDTF">2023-01-11T02:17:34Z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EEAB1FA6275744A7A470A365C7F18851</vt:lpwstr>
  </property>
  <property fmtid="{D5CDD505-2E9C-101B-9397-08002B2CF9AE}" pid="3" name="KSOProductBuildVer">
    <vt:lpwstr>2052-11.1.0.10495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