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7" r:id="rId2"/>
    <p:sldId id="278" r:id="rId3"/>
    <p:sldId id="1141" r:id="rId4"/>
    <p:sldId id="1131" r:id="rId5"/>
    <p:sldId id="1142" r:id="rId6"/>
    <p:sldId id="1144" r:id="rId7"/>
    <p:sldId id="1132" r:id="rId8"/>
    <p:sldId id="1133" r:id="rId9"/>
    <p:sldId id="1134" r:id="rId10"/>
    <p:sldId id="1135" r:id="rId11"/>
    <p:sldId id="1136" r:id="rId12"/>
    <p:sldId id="1137" r:id="rId13"/>
    <p:sldId id="1138" r:id="rId14"/>
    <p:sldId id="27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312"/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pitchFamily="18" charset="-122"/>
              </a:rPr>
              <a:t>2023-01-17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pitchFamily="18" charset="-122"/>
              </a:rPr>
              <a:t>‹#›</a:t>
            </a:fld>
            <a:endParaRPr lang="zh-CN" altLang="en-US">
              <a:latin typeface="阿里巴巴普惠体 R" panose="00020600040101010101" pitchFamily="18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70477F4B-45A8-4760-8C80-674907D38A3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EC01052C-1115-41A4-BBF0-C93BD0D8B491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01052C-1115-41A4-BBF0-C93BD0D8B49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+mj-ea"/>
          <a:cs typeface="阿里巴巴普惠体 R" panose="00020600040101010101" pitchFamily="18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40" name="矩形 39"/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23.3 </a:t>
              </a:r>
              <a:r>
                <a:rPr lang="zh-CN" altLang="en-US" sz="4000" b="1" kern="100" dirty="0">
                  <a:cs typeface="+mn-ea"/>
                  <a:sym typeface="+mn-lt"/>
                </a:rPr>
                <a:t>课题学习 图案设计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图片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96" y="1625599"/>
            <a:ext cx="4476751" cy="4476751"/>
          </a:xfrm>
          <a:prstGeom prst="rect">
            <a:avLst/>
          </a:prstGeom>
        </p:spPr>
      </p:pic>
      <p:sp>
        <p:nvSpPr>
          <p:cNvPr id="85" name="箭头: 右 84"/>
          <p:cNvSpPr/>
          <p:nvPr/>
        </p:nvSpPr>
        <p:spPr>
          <a:xfrm>
            <a:off x="5810003" y="1738807"/>
            <a:ext cx="717775" cy="376535"/>
          </a:xfrm>
          <a:prstGeom prst="rightArrow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6" name="云形 85"/>
          <p:cNvSpPr/>
          <p:nvPr/>
        </p:nvSpPr>
        <p:spPr>
          <a:xfrm>
            <a:off x="7136890" y="1424484"/>
            <a:ext cx="1266825" cy="79973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7" name="箭头: 右 86"/>
          <p:cNvSpPr/>
          <p:nvPr/>
        </p:nvSpPr>
        <p:spPr>
          <a:xfrm rot="5400000">
            <a:off x="9016377" y="2234337"/>
            <a:ext cx="717775" cy="376535"/>
          </a:xfrm>
          <a:prstGeom prst="rightArrow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8781506" y="6286499"/>
            <a:ext cx="447674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注：用云朵代替波浪线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7136890" y="3160877"/>
            <a:ext cx="4476749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solidFill>
                  <a:schemeClr val="tx1"/>
                </a:solidFill>
                <a:cs typeface="+mn-ea"/>
                <a:sym typeface="+mn-lt"/>
              </a:rPr>
              <a:t>尝试画出它的形成过程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136889" y="2414718"/>
            <a:ext cx="174521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基本图案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7630729" y="5166777"/>
            <a:ext cx="363700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图案形成过程图案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分析图案的形成过程（四）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68066" y="1425595"/>
            <a:ext cx="4477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zh-CN" altLang="en-US" sz="2400" b="1" dirty="0">
                <a:cs typeface="+mn-ea"/>
                <a:sym typeface="+mn-lt"/>
              </a:rPr>
              <a:t>怎样用圆规画出这个六花瓣图</a:t>
            </a:r>
            <a:r>
              <a:rPr kumimoji="1" lang="en-US" altLang="zh-CN" sz="2400" b="1" dirty="0">
                <a:cs typeface="+mn-ea"/>
                <a:sym typeface="+mn-lt"/>
              </a:rPr>
              <a:t>?</a:t>
            </a:r>
          </a:p>
        </p:txBody>
      </p:sp>
      <p:sp>
        <p:nvSpPr>
          <p:cNvPr id="6" name="椭圆 5"/>
          <p:cNvSpPr/>
          <p:nvPr/>
        </p:nvSpPr>
        <p:spPr>
          <a:xfrm>
            <a:off x="4748213" y="2295525"/>
            <a:ext cx="2481263" cy="2481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956459" y="3482571"/>
            <a:ext cx="60959" cy="107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dirty="0">
                <a:solidFill>
                  <a:prstClr val="white"/>
                </a:solidFill>
                <a:cs typeface="+mn-ea"/>
                <a:sym typeface="+mn-lt"/>
              </a:rPr>
              <a:t>     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725355" y="3463520"/>
            <a:ext cx="60959" cy="107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496153" y="2295510"/>
            <a:ext cx="2481263" cy="248126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        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122182" y="1197718"/>
            <a:ext cx="2481263" cy="248126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        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351562" y="1197718"/>
            <a:ext cx="2481263" cy="248126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        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974261" y="2276459"/>
            <a:ext cx="2481263" cy="248126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        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5409013" y="3355201"/>
            <a:ext cx="2481263" cy="248126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        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122182" y="3348041"/>
            <a:ext cx="2481263" cy="248126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           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005216" y="418400"/>
            <a:ext cx="4112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步骤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:</a:t>
            </a:r>
          </a:p>
          <a:p>
            <a:pPr defTabSz="914400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圆上任取一点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为圆心，以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AO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长为半径画圆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交点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F.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376080" y="2733588"/>
            <a:ext cx="3929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901142" y="1716768"/>
            <a:ext cx="3929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559929" y="1826361"/>
            <a:ext cx="3929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974261" y="3630721"/>
            <a:ext cx="3929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497306" y="3096024"/>
            <a:ext cx="3929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57406" y="4776772"/>
            <a:ext cx="3929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13254" y="4725516"/>
            <a:ext cx="3929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F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005217" y="1374313"/>
            <a:ext cx="4112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为圆心，以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BO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长为半径画圆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交点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C.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018972" y="2076404"/>
            <a:ext cx="411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依照上述方法作图。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261849" y="6055918"/>
            <a:ext cx="9511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图中</a:t>
            </a:r>
            <a:r>
              <a:rPr lang="en-US" altLang="zh-CN" sz="2400" dirty="0">
                <a:cs typeface="+mn-ea"/>
                <a:sym typeface="+mn-lt"/>
              </a:rPr>
              <a:t>A</a:t>
            </a:r>
            <a:r>
              <a:rPr lang="zh-CN" altLang="en-US" sz="2400" dirty="0">
                <a:cs typeface="+mn-ea"/>
                <a:sym typeface="+mn-lt"/>
              </a:rPr>
              <a:t>点的位置对六花瓣的形状有没有影响</a:t>
            </a:r>
            <a:r>
              <a:rPr lang="en-US" altLang="zh-CN" sz="2400" dirty="0">
                <a:cs typeface="+mn-ea"/>
                <a:sym typeface="+mn-lt"/>
              </a:rPr>
              <a:t>?</a:t>
            </a:r>
            <a:r>
              <a:rPr lang="zh-CN" altLang="en-US" sz="2400" dirty="0">
                <a:cs typeface="+mn-ea"/>
                <a:sym typeface="+mn-lt"/>
              </a:rPr>
              <a:t>对花瓣的位置有影响吗</a:t>
            </a:r>
            <a:r>
              <a:rPr lang="en-US" altLang="zh-CN" sz="2400" dirty="0">
                <a:cs typeface="+mn-ea"/>
                <a:sym typeface="+mn-lt"/>
              </a:rPr>
              <a:t>?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7090740" y="5403344"/>
            <a:ext cx="5418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1pPr>
            <a:lvl2pPr algn="ctr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2pPr>
            <a:lvl3pPr algn="ctr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3pPr>
            <a:lvl4pPr algn="ctr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4pPr>
            <a:lvl5pPr algn="ctr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UI Gothic" panose="020B0600070205080204" pitchFamily="34" charset="-128"/>
                <a:sym typeface="Wingdings" panose="05000000000000000000" pitchFamily="2" charset="2"/>
              </a:defRPr>
            </a:lvl9pPr>
          </a:lstStyle>
          <a:p>
            <a:pPr defTabSz="914400"/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对形状没影响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对位置有影响</a:t>
            </a:r>
            <a:r>
              <a:rPr lang="en-US" altLang="zh-CN" sz="2400" dirty="0">
                <a:latin typeface="+mn-lt"/>
                <a:ea typeface="+mn-ea"/>
                <a:cs typeface="+mn-ea"/>
                <a:sym typeface="+mn-lt"/>
              </a:rPr>
              <a:t>)</a:t>
            </a:r>
          </a:p>
        </p:txBody>
      </p:sp>
      <p:pic>
        <p:nvPicPr>
          <p:cNvPr id="34" name="Picture 18" descr="绘图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2744">
            <a:off x="4704553" y="2248917"/>
            <a:ext cx="2572839" cy="253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4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5035" y="1197732"/>
            <a:ext cx="10387839" cy="1889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    请以给定的图形○○△△＝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zh-CN" altLang="en-US" sz="2000" b="1" dirty="0">
                <a:cs typeface="+mn-ea"/>
                <a:sym typeface="+mn-lt"/>
              </a:rPr>
              <a:t>两个圆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两个三角形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两条平行线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r>
              <a:rPr lang="zh-CN" altLang="en-US" sz="2000" b="1" dirty="0">
                <a:cs typeface="+mn-ea"/>
                <a:sym typeface="+mn-lt"/>
              </a:rPr>
              <a:t>为构件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尽可能多地构思有意义的一些图形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并写上一两句贴切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诙谐的解说词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r>
              <a:rPr lang="zh-CN" altLang="en-US" sz="2000" b="1" dirty="0">
                <a:cs typeface="+mn-ea"/>
                <a:sym typeface="+mn-lt"/>
              </a:rPr>
              <a:t>如下图就是符合要求的图形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你能构思其它图形吗</a:t>
            </a:r>
            <a:r>
              <a:rPr lang="en-US" altLang="zh-CN" sz="2000" b="1" dirty="0">
                <a:cs typeface="+mn-ea"/>
                <a:sym typeface="+mn-lt"/>
              </a:rPr>
              <a:t>?</a:t>
            </a:r>
            <a:r>
              <a:rPr lang="zh-CN" altLang="en-US" sz="2000" b="1" dirty="0">
                <a:cs typeface="+mn-ea"/>
                <a:sym typeface="+mn-lt"/>
              </a:rPr>
              <a:t>比一比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看谁想得多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  <a:r>
              <a:rPr lang="zh-CN" altLang="en-US" sz="2000" b="1" dirty="0">
                <a:cs typeface="+mn-ea"/>
                <a:sym typeface="+mn-lt"/>
              </a:rPr>
              <a:t>看谁想得妙</a:t>
            </a:r>
            <a:r>
              <a:rPr lang="en-US" altLang="zh-CN" sz="2000" b="1" dirty="0">
                <a:cs typeface="+mn-ea"/>
                <a:sym typeface="+mn-lt"/>
              </a:rPr>
              <a:t>!</a:t>
            </a:r>
            <a:r>
              <a:rPr lang="zh-CN" altLang="en-US" sz="2000" b="1" dirty="0">
                <a:cs typeface="+mn-ea"/>
                <a:sym typeface="+mn-lt"/>
              </a:rPr>
              <a:t>（图形不限定大小，线段不限定长短，每小组至少给出</a:t>
            </a:r>
            <a:r>
              <a:rPr lang="en-US" altLang="zh-CN" sz="2000" b="1" dirty="0">
                <a:cs typeface="+mn-ea"/>
                <a:sym typeface="+mn-lt"/>
              </a:rPr>
              <a:t>5</a:t>
            </a:r>
            <a:r>
              <a:rPr lang="zh-CN" altLang="en-US" sz="2000" b="1" dirty="0">
                <a:cs typeface="+mn-ea"/>
                <a:sym typeface="+mn-lt"/>
              </a:rPr>
              <a:t>个答案，比一比哪个小组画的最漂亮）</a:t>
            </a:r>
            <a:endParaRPr lang="en-US" altLang="zh-CN" sz="2000" b="1" dirty="0">
              <a:cs typeface="+mn-ea"/>
              <a:sym typeface="+mn-lt"/>
            </a:endParaRPr>
          </a:p>
        </p:txBody>
      </p:sp>
      <p:grpSp>
        <p:nvGrpSpPr>
          <p:cNvPr id="6" name="Group 23"/>
          <p:cNvGrpSpPr/>
          <p:nvPr/>
        </p:nvGrpSpPr>
        <p:grpSpPr bwMode="auto">
          <a:xfrm>
            <a:off x="1926792" y="3613755"/>
            <a:ext cx="3166533" cy="2209800"/>
            <a:chOff x="794" y="1344"/>
            <a:chExt cx="1496" cy="1044"/>
          </a:xfrm>
        </p:grpSpPr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 rot="-8118633">
              <a:off x="1156" y="1344"/>
              <a:ext cx="1044" cy="1044"/>
            </a:xfrm>
            <a:prstGeom prst="rtTriangl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 rot="-1715483">
              <a:off x="794" y="1448"/>
              <a:ext cx="771" cy="667"/>
            </a:xfrm>
            <a:prstGeom prst="triangle">
              <a:avLst>
                <a:gd name="adj" fmla="val 50000"/>
              </a:avLst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2154" y="1797"/>
              <a:ext cx="136" cy="136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Line 27"/>
            <p:cNvSpPr>
              <a:spLocks noChangeShapeType="1"/>
            </p:cNvSpPr>
            <p:nvPr/>
          </p:nvSpPr>
          <p:spPr bwMode="auto">
            <a:xfrm>
              <a:off x="2109" y="1706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2064" y="1661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Oval 29"/>
            <p:cNvSpPr>
              <a:spLocks noChangeArrowheads="1"/>
            </p:cNvSpPr>
            <p:nvPr/>
          </p:nvSpPr>
          <p:spPr bwMode="auto">
            <a:xfrm>
              <a:off x="2200" y="1842"/>
              <a:ext cx="45" cy="45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2041912" y="5727408"/>
            <a:ext cx="3168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鱼翔浅底</a:t>
            </a:r>
          </a:p>
        </p:txBody>
      </p:sp>
      <p:grpSp>
        <p:nvGrpSpPr>
          <p:cNvPr id="14" name="Group 31"/>
          <p:cNvGrpSpPr/>
          <p:nvPr/>
        </p:nvGrpSpPr>
        <p:grpSpPr bwMode="auto">
          <a:xfrm>
            <a:off x="6496050" y="3713238"/>
            <a:ext cx="4222751" cy="2302933"/>
            <a:chOff x="567" y="664"/>
            <a:chExt cx="1995" cy="1088"/>
          </a:xfrm>
        </p:grpSpPr>
        <p:sp>
          <p:nvSpPr>
            <p:cNvPr id="15" name="Oval 32"/>
            <p:cNvSpPr>
              <a:spLocks noChangeArrowheads="1"/>
            </p:cNvSpPr>
            <p:nvPr/>
          </p:nvSpPr>
          <p:spPr bwMode="auto">
            <a:xfrm>
              <a:off x="1066" y="754"/>
              <a:ext cx="998" cy="99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AutoShape 33"/>
            <p:cNvSpPr>
              <a:spLocks noChangeArrowheads="1"/>
            </p:cNvSpPr>
            <p:nvPr/>
          </p:nvSpPr>
          <p:spPr bwMode="auto">
            <a:xfrm rot="-6978264">
              <a:off x="726" y="550"/>
              <a:ext cx="317" cy="635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AutoShape 34"/>
            <p:cNvSpPr>
              <a:spLocks noChangeArrowheads="1"/>
            </p:cNvSpPr>
            <p:nvPr/>
          </p:nvSpPr>
          <p:spPr bwMode="auto">
            <a:xfrm rot="6518582">
              <a:off x="2086" y="505"/>
              <a:ext cx="317" cy="635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1429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1701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37"/>
            <p:cNvSpPr>
              <a:spLocks noChangeArrowheads="1"/>
            </p:cNvSpPr>
            <p:nvPr/>
          </p:nvSpPr>
          <p:spPr bwMode="auto">
            <a:xfrm>
              <a:off x="1474" y="1389"/>
              <a:ext cx="227" cy="22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7552267" y="6086624"/>
            <a:ext cx="393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小猪小猪胖乎乎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4951" y="3716601"/>
            <a:ext cx="838200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735" dirty="0">
                <a:cs typeface="+mn-ea"/>
                <a:sym typeface="+mn-lt"/>
              </a:rPr>
              <a:t>示例</a:t>
            </a:r>
          </a:p>
        </p:txBody>
      </p:sp>
      <p:sp>
        <p:nvSpPr>
          <p:cNvPr id="23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12156" y="1603813"/>
            <a:ext cx="10049569" cy="2149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3600" dirty="0">
                <a:cs typeface="+mn-ea"/>
                <a:sym typeface="+mn-lt"/>
              </a:rPr>
              <a:t>   用直尺</a:t>
            </a:r>
            <a:r>
              <a:rPr lang="en-US" altLang="zh-CN" sz="3600" dirty="0">
                <a:cs typeface="+mn-ea"/>
                <a:sym typeface="+mn-lt"/>
              </a:rPr>
              <a:t>,</a:t>
            </a:r>
            <a:r>
              <a:rPr lang="zh-CN" altLang="en-US" sz="3600" dirty="0">
                <a:cs typeface="+mn-ea"/>
                <a:sym typeface="+mn-lt"/>
              </a:rPr>
              <a:t>圆规</a:t>
            </a:r>
            <a:r>
              <a:rPr lang="en-US" altLang="zh-CN" sz="3600" dirty="0">
                <a:cs typeface="+mn-ea"/>
                <a:sym typeface="+mn-lt"/>
              </a:rPr>
              <a:t>,</a:t>
            </a:r>
            <a:r>
              <a:rPr lang="zh-CN" altLang="en-US" sz="3600" dirty="0">
                <a:cs typeface="+mn-ea"/>
                <a:sym typeface="+mn-lt"/>
              </a:rPr>
              <a:t>三角尺再设计一个新颖的</a:t>
            </a:r>
            <a:r>
              <a:rPr lang="en-US" altLang="zh-CN" sz="3600" dirty="0">
                <a:cs typeface="+mn-ea"/>
                <a:sym typeface="+mn-lt"/>
              </a:rPr>
              <a:t>(</a:t>
            </a:r>
            <a:r>
              <a:rPr lang="zh-CN" altLang="en-US" sz="3600" dirty="0">
                <a:cs typeface="+mn-ea"/>
                <a:sym typeface="+mn-lt"/>
              </a:rPr>
              <a:t>课堂上未见过的</a:t>
            </a:r>
            <a:r>
              <a:rPr lang="en-US" altLang="zh-CN" sz="3600" dirty="0">
                <a:cs typeface="+mn-ea"/>
                <a:sym typeface="+mn-lt"/>
              </a:rPr>
              <a:t>)</a:t>
            </a:r>
            <a:r>
              <a:rPr lang="zh-CN" altLang="en-US" sz="3600" dirty="0">
                <a:cs typeface="+mn-ea"/>
                <a:sym typeface="+mn-lt"/>
              </a:rPr>
              <a:t>美丽图案</a:t>
            </a:r>
            <a:r>
              <a:rPr lang="en-US" altLang="zh-CN" sz="3600" dirty="0">
                <a:cs typeface="+mn-ea"/>
                <a:sym typeface="+mn-lt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40" name="矩形 39"/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感谢各位的聆听指导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认识和欣赏平移、旋转和轴对称在现实生活中的应用。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利用平移、旋转和轴对称变换设计组合图案。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设计图案。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如何利用平移、旋转和轴对称等图形变化中的一种或它们的组合得出图案。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99456" y="1766891"/>
            <a:ext cx="10076331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平移的概念：在平面内，将一个图形沿某个方向移动一定的距离。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99456" y="2919077"/>
            <a:ext cx="1007633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轴对称概念：两个图形如果沿着某条直线对折</a:t>
            </a:r>
            <a:r>
              <a:rPr lang="en-US" altLang="zh-CN" sz="2400" b="1" dirty="0">
                <a:cs typeface="+mn-ea"/>
                <a:sym typeface="+mn-lt"/>
              </a:rPr>
              <a:t>,</a:t>
            </a:r>
            <a:r>
              <a:rPr lang="zh-CN" altLang="en-US" sz="2400" b="1" dirty="0">
                <a:cs typeface="+mn-ea"/>
                <a:sym typeface="+mn-lt"/>
              </a:rPr>
              <a:t>直线两旁的部分能够互相重合</a:t>
            </a:r>
            <a:r>
              <a:rPr lang="en-US" altLang="zh-CN" sz="2400" b="1" dirty="0">
                <a:cs typeface="+mn-ea"/>
                <a:sym typeface="+mn-lt"/>
              </a:rPr>
              <a:t>,</a:t>
            </a:r>
            <a:r>
              <a:rPr lang="zh-CN" altLang="en-US" sz="2400" b="1" dirty="0">
                <a:cs typeface="+mn-ea"/>
                <a:sym typeface="+mn-lt"/>
              </a:rPr>
              <a:t>则这两个图形关于这条直线轴对称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9456" y="4625260"/>
            <a:ext cx="1007633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旋转的概念：在平面内，将一个图形绕着一个定点沿某个方向转动一个角度，这样的图形运动称为旋转。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回顾平移、旋转和轴对称概念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" y="1874752"/>
            <a:ext cx="11297920" cy="325073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049520" y="5381823"/>
            <a:ext cx="183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围栏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生活中常见的美丽图案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49520" y="5381823"/>
            <a:ext cx="183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毛巾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9" r="579" b="8333"/>
          <a:stretch>
            <a:fillRect/>
          </a:stretch>
        </p:blipFill>
        <p:spPr>
          <a:xfrm>
            <a:off x="1313030" y="1415067"/>
            <a:ext cx="9903519" cy="3807173"/>
          </a:xfrm>
          <a:prstGeom prst="rect">
            <a:avLst/>
          </a:prstGeom>
        </p:spPr>
      </p:pic>
      <p:sp>
        <p:nvSpPr>
          <p:cNvPr id="8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生活中常见的美丽图案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049520" y="5381823"/>
            <a:ext cx="240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精美图案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40" y="2612936"/>
            <a:ext cx="3048000" cy="2667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849" y="2392558"/>
            <a:ext cx="3280411" cy="310775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564889" y="1570465"/>
            <a:ext cx="5705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观察这这些美丽的图案你发现了什么？</a:t>
            </a:r>
          </a:p>
        </p:txBody>
      </p:sp>
      <p:sp>
        <p:nvSpPr>
          <p:cNvPr id="11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生活中常见的美丽图案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29" y="2491740"/>
            <a:ext cx="3048000" cy="2667000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1879600" y="2082800"/>
            <a:ext cx="957429" cy="17424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2837029" y="2174240"/>
            <a:ext cx="952651" cy="165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7" t="52045" r="26190"/>
          <a:stretch>
            <a:fillRect/>
          </a:stretch>
        </p:blipFill>
        <p:spPr>
          <a:xfrm rot="10800000">
            <a:off x="5710027" y="3025621"/>
            <a:ext cx="1383272" cy="1278968"/>
          </a:xfrm>
          <a:custGeom>
            <a:avLst/>
            <a:gdLst>
              <a:gd name="connsiteX0" fmla="*/ 504993 w 1037454"/>
              <a:gd name="connsiteY0" fmla="*/ 0 h 959226"/>
              <a:gd name="connsiteX1" fmla="*/ 1037454 w 1037454"/>
              <a:gd name="connsiteY1" fmla="*/ 959226 h 959226"/>
              <a:gd name="connsiteX2" fmla="*/ 0 w 1037454"/>
              <a:gd name="connsiteY2" fmla="*/ 959226 h 95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454" h="959226">
                <a:moveTo>
                  <a:pt x="504993" y="0"/>
                </a:moveTo>
                <a:lnTo>
                  <a:pt x="1037454" y="959226"/>
                </a:lnTo>
                <a:lnTo>
                  <a:pt x="0" y="959226"/>
                </a:lnTo>
                <a:close/>
              </a:path>
            </a:pathLst>
          </a:custGeom>
        </p:spPr>
      </p:pic>
      <p:grpSp>
        <p:nvGrpSpPr>
          <p:cNvPr id="17" name="组合 16"/>
          <p:cNvGrpSpPr/>
          <p:nvPr/>
        </p:nvGrpSpPr>
        <p:grpSpPr>
          <a:xfrm>
            <a:off x="9249254" y="2302396"/>
            <a:ext cx="1383273" cy="2565349"/>
            <a:chOff x="5077677" y="1256289"/>
            <a:chExt cx="1037455" cy="192401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7" t="52045" r="26190"/>
            <a:stretch>
              <a:fillRect/>
            </a:stretch>
          </p:blipFill>
          <p:spPr>
            <a:xfrm rot="10800000">
              <a:off x="5077677" y="1256289"/>
              <a:ext cx="1037454" cy="959226"/>
            </a:xfrm>
            <a:custGeom>
              <a:avLst/>
              <a:gdLst>
                <a:gd name="connsiteX0" fmla="*/ 504993 w 1037454"/>
                <a:gd name="connsiteY0" fmla="*/ 0 h 959226"/>
                <a:gd name="connsiteX1" fmla="*/ 1037454 w 1037454"/>
                <a:gd name="connsiteY1" fmla="*/ 959226 h 959226"/>
                <a:gd name="connsiteX2" fmla="*/ 0 w 1037454"/>
                <a:gd name="connsiteY2" fmla="*/ 959226 h 9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7454" h="959226">
                  <a:moveTo>
                    <a:pt x="504993" y="0"/>
                  </a:moveTo>
                  <a:lnTo>
                    <a:pt x="1037454" y="959226"/>
                  </a:lnTo>
                  <a:lnTo>
                    <a:pt x="0" y="959226"/>
                  </a:lnTo>
                  <a:close/>
                </a:path>
              </a:pathLst>
            </a:custGeom>
          </p:spPr>
        </p:pic>
        <p:sp>
          <p:nvSpPr>
            <p:cNvPr id="15" name="等腰三角形 14"/>
            <p:cNvSpPr/>
            <p:nvPr/>
          </p:nvSpPr>
          <p:spPr>
            <a:xfrm rot="10800000" flipV="1">
              <a:off x="5077677" y="2215515"/>
              <a:ext cx="1037455" cy="964786"/>
            </a:xfrm>
            <a:prstGeom prst="triangle">
              <a:avLst>
                <a:gd name="adj" fmla="val 49738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箭头: 右 18"/>
          <p:cNvSpPr/>
          <p:nvPr/>
        </p:nvSpPr>
        <p:spPr>
          <a:xfrm>
            <a:off x="4774646" y="3597211"/>
            <a:ext cx="717775" cy="376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箭头: 右 19"/>
          <p:cNvSpPr/>
          <p:nvPr/>
        </p:nvSpPr>
        <p:spPr>
          <a:xfrm>
            <a:off x="7423198" y="3597211"/>
            <a:ext cx="717775" cy="376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7" t="52045" r="26190"/>
          <a:stretch>
            <a:fillRect/>
          </a:stretch>
        </p:blipFill>
        <p:spPr>
          <a:xfrm rot="14379828">
            <a:off x="9740527" y="2603584"/>
            <a:ext cx="1383272" cy="1278968"/>
          </a:xfrm>
          <a:custGeom>
            <a:avLst/>
            <a:gdLst>
              <a:gd name="connsiteX0" fmla="*/ 504993 w 1037454"/>
              <a:gd name="connsiteY0" fmla="*/ 0 h 959226"/>
              <a:gd name="connsiteX1" fmla="*/ 1037454 w 1037454"/>
              <a:gd name="connsiteY1" fmla="*/ 959226 h 959226"/>
              <a:gd name="connsiteX2" fmla="*/ 0 w 1037454"/>
              <a:gd name="connsiteY2" fmla="*/ 959226 h 95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454" h="959226">
                <a:moveTo>
                  <a:pt x="504993" y="0"/>
                </a:moveTo>
                <a:lnTo>
                  <a:pt x="1037454" y="959226"/>
                </a:lnTo>
                <a:lnTo>
                  <a:pt x="0" y="959226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7" t="52045" r="26190"/>
          <a:stretch>
            <a:fillRect/>
          </a:stretch>
        </p:blipFill>
        <p:spPr>
          <a:xfrm rot="18205462">
            <a:off x="9727077" y="3109945"/>
            <a:ext cx="1383272" cy="1278968"/>
          </a:xfrm>
          <a:custGeom>
            <a:avLst/>
            <a:gdLst>
              <a:gd name="connsiteX0" fmla="*/ 504993 w 1037454"/>
              <a:gd name="connsiteY0" fmla="*/ 0 h 959226"/>
              <a:gd name="connsiteX1" fmla="*/ 1037454 w 1037454"/>
              <a:gd name="connsiteY1" fmla="*/ 959226 h 959226"/>
              <a:gd name="connsiteX2" fmla="*/ 0 w 1037454"/>
              <a:gd name="connsiteY2" fmla="*/ 959226 h 95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7454" h="959226">
                <a:moveTo>
                  <a:pt x="504993" y="0"/>
                </a:moveTo>
                <a:lnTo>
                  <a:pt x="1037454" y="959226"/>
                </a:lnTo>
                <a:lnTo>
                  <a:pt x="0" y="959226"/>
                </a:lnTo>
                <a:close/>
              </a:path>
            </a:pathLst>
          </a:custGeom>
        </p:spPr>
      </p:pic>
      <p:grpSp>
        <p:nvGrpSpPr>
          <p:cNvPr id="39" name="组合 38"/>
          <p:cNvGrpSpPr/>
          <p:nvPr/>
        </p:nvGrpSpPr>
        <p:grpSpPr>
          <a:xfrm rot="10800000">
            <a:off x="8751097" y="2113580"/>
            <a:ext cx="1822393" cy="2565349"/>
            <a:chOff x="7089340" y="1879197"/>
            <a:chExt cx="1366795" cy="1924012"/>
          </a:xfrm>
        </p:grpSpPr>
        <p:grpSp>
          <p:nvGrpSpPr>
            <p:cNvPr id="34" name="组合 33"/>
            <p:cNvGrpSpPr/>
            <p:nvPr/>
          </p:nvGrpSpPr>
          <p:grpSpPr>
            <a:xfrm>
              <a:off x="7089340" y="1879197"/>
              <a:ext cx="1037455" cy="1924012"/>
              <a:chOff x="5077677" y="1256289"/>
              <a:chExt cx="1037455" cy="1924012"/>
            </a:xfrm>
          </p:grpSpPr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427" t="52045" r="26190"/>
              <a:stretch>
                <a:fillRect/>
              </a:stretch>
            </p:blipFill>
            <p:spPr>
              <a:xfrm rot="10800000">
                <a:off x="5077677" y="1256289"/>
                <a:ext cx="1037454" cy="959226"/>
              </a:xfrm>
              <a:custGeom>
                <a:avLst/>
                <a:gdLst>
                  <a:gd name="connsiteX0" fmla="*/ 504993 w 1037454"/>
                  <a:gd name="connsiteY0" fmla="*/ 0 h 959226"/>
                  <a:gd name="connsiteX1" fmla="*/ 1037454 w 1037454"/>
                  <a:gd name="connsiteY1" fmla="*/ 959226 h 959226"/>
                  <a:gd name="connsiteX2" fmla="*/ 0 w 1037454"/>
                  <a:gd name="connsiteY2" fmla="*/ 959226 h 959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7454" h="959226">
                    <a:moveTo>
                      <a:pt x="504993" y="0"/>
                    </a:moveTo>
                    <a:lnTo>
                      <a:pt x="1037454" y="959226"/>
                    </a:lnTo>
                    <a:lnTo>
                      <a:pt x="0" y="959226"/>
                    </a:lnTo>
                    <a:close/>
                  </a:path>
                </a:pathLst>
              </a:custGeom>
            </p:spPr>
          </p:pic>
          <p:sp>
            <p:nvSpPr>
              <p:cNvPr id="36" name="等腰三角形 35"/>
              <p:cNvSpPr/>
              <p:nvPr/>
            </p:nvSpPr>
            <p:spPr>
              <a:xfrm rot="10800000" flipV="1">
                <a:off x="5077677" y="2215515"/>
                <a:ext cx="1037455" cy="964786"/>
              </a:xfrm>
              <a:prstGeom prst="triangle">
                <a:avLst>
                  <a:gd name="adj" fmla="val 49738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7" t="52045" r="26190"/>
            <a:stretch>
              <a:fillRect/>
            </a:stretch>
          </p:blipFill>
          <p:spPr>
            <a:xfrm rot="14379828">
              <a:off x="7457795" y="2105088"/>
              <a:ext cx="1037454" cy="959226"/>
            </a:xfrm>
            <a:custGeom>
              <a:avLst/>
              <a:gdLst>
                <a:gd name="connsiteX0" fmla="*/ 504993 w 1037454"/>
                <a:gd name="connsiteY0" fmla="*/ 0 h 959226"/>
                <a:gd name="connsiteX1" fmla="*/ 1037454 w 1037454"/>
                <a:gd name="connsiteY1" fmla="*/ 959226 h 959226"/>
                <a:gd name="connsiteX2" fmla="*/ 0 w 1037454"/>
                <a:gd name="connsiteY2" fmla="*/ 959226 h 9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7454" h="959226">
                  <a:moveTo>
                    <a:pt x="504993" y="0"/>
                  </a:moveTo>
                  <a:lnTo>
                    <a:pt x="1037454" y="959226"/>
                  </a:lnTo>
                  <a:lnTo>
                    <a:pt x="0" y="959226"/>
                  </a:lnTo>
                  <a:close/>
                </a:path>
              </a:pathLst>
            </a:custGeom>
          </p:spPr>
        </p:pic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7" t="52045" r="26190"/>
            <a:stretch>
              <a:fillRect/>
            </a:stretch>
          </p:blipFill>
          <p:spPr>
            <a:xfrm rot="18205462">
              <a:off x="7447708" y="2484859"/>
              <a:ext cx="1037454" cy="959226"/>
            </a:xfrm>
            <a:custGeom>
              <a:avLst/>
              <a:gdLst>
                <a:gd name="connsiteX0" fmla="*/ 504993 w 1037454"/>
                <a:gd name="connsiteY0" fmla="*/ 0 h 959226"/>
                <a:gd name="connsiteX1" fmla="*/ 1037454 w 1037454"/>
                <a:gd name="connsiteY1" fmla="*/ 959226 h 959226"/>
                <a:gd name="connsiteX2" fmla="*/ 0 w 1037454"/>
                <a:gd name="connsiteY2" fmla="*/ 959226 h 95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7454" h="959226">
                  <a:moveTo>
                    <a:pt x="504993" y="0"/>
                  </a:moveTo>
                  <a:lnTo>
                    <a:pt x="1037454" y="959226"/>
                  </a:lnTo>
                  <a:lnTo>
                    <a:pt x="0" y="959226"/>
                  </a:lnTo>
                  <a:close/>
                </a:path>
              </a:pathLst>
            </a:custGeom>
          </p:spPr>
        </p:pic>
      </p:grpSp>
      <p:sp>
        <p:nvSpPr>
          <p:cNvPr id="40" name="文本框 39"/>
          <p:cNvSpPr txBox="1"/>
          <p:nvPr/>
        </p:nvSpPr>
        <p:spPr>
          <a:xfrm>
            <a:off x="5276852" y="5281713"/>
            <a:ext cx="174521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基本图案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223065" y="5281713"/>
            <a:ext cx="363700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图案形成过程图案</a:t>
            </a:r>
          </a:p>
        </p:txBody>
      </p:sp>
      <p:sp>
        <p:nvSpPr>
          <p:cNvPr id="24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分析图案的形成过程（一）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4"/>
          <p:cNvGrpSpPr>
            <a:grpSpLocks noChangeAspect="1"/>
          </p:cNvGrpSpPr>
          <p:nvPr/>
        </p:nvGrpSpPr>
        <p:grpSpPr bwMode="auto">
          <a:xfrm>
            <a:off x="791633" y="2448985"/>
            <a:ext cx="2207683" cy="2205567"/>
            <a:chOff x="1957" y="240"/>
            <a:chExt cx="3781" cy="3780"/>
          </a:xfrm>
        </p:grpSpPr>
        <p:grpSp>
          <p:nvGrpSpPr>
            <p:cNvPr id="6" name="Group 35"/>
            <p:cNvGrpSpPr>
              <a:grpSpLocks noChangeAspect="1"/>
            </p:cNvGrpSpPr>
            <p:nvPr/>
          </p:nvGrpSpPr>
          <p:grpSpPr bwMode="auto">
            <a:xfrm>
              <a:off x="1957" y="240"/>
              <a:ext cx="3781" cy="3780"/>
              <a:chOff x="1609" y="436"/>
              <a:chExt cx="3781" cy="3780"/>
            </a:xfrm>
          </p:grpSpPr>
          <p:sp>
            <p:nvSpPr>
              <p:cNvPr id="20" name="Freeform 36"/>
              <p:cNvSpPr>
                <a:spLocks noChangeAspect="1"/>
              </p:cNvSpPr>
              <p:nvPr/>
            </p:nvSpPr>
            <p:spPr bwMode="auto">
              <a:xfrm rot="1920000">
                <a:off x="3560" y="572"/>
                <a:ext cx="817" cy="1784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4 h 1784"/>
                  <a:gd name="T4" fmla="*/ 189 w 817"/>
                  <a:gd name="T5" fmla="*/ 461 h 1784"/>
                  <a:gd name="T6" fmla="*/ 98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4 w 817"/>
                  <a:gd name="T13" fmla="*/ 1414 h 1784"/>
                  <a:gd name="T14" fmla="*/ 325 w 817"/>
                  <a:gd name="T15" fmla="*/ 1731 h 1784"/>
                  <a:gd name="T16" fmla="*/ 506 w 817"/>
                  <a:gd name="T17" fmla="*/ 1731 h 1784"/>
                  <a:gd name="T18" fmla="*/ 552 w 817"/>
                  <a:gd name="T19" fmla="*/ 1504 h 1784"/>
                  <a:gd name="T20" fmla="*/ 642 w 817"/>
                  <a:gd name="T21" fmla="*/ 1323 h 1784"/>
                  <a:gd name="T22" fmla="*/ 779 w 817"/>
                  <a:gd name="T23" fmla="*/ 1187 h 1784"/>
                  <a:gd name="T24" fmla="*/ 779 w 817"/>
                  <a:gd name="T25" fmla="*/ 869 h 1784"/>
                  <a:gd name="T26" fmla="*/ 552 w 817"/>
                  <a:gd name="T27" fmla="*/ 234 h 1784"/>
                  <a:gd name="T28" fmla="*/ 642 w 817"/>
                  <a:gd name="T29" fmla="*/ 461 h 1784"/>
                  <a:gd name="T30" fmla="*/ 506 w 817"/>
                  <a:gd name="T31" fmla="*/ 189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Freeform 37"/>
              <p:cNvSpPr>
                <a:spLocks noChangeAspect="1"/>
              </p:cNvSpPr>
              <p:nvPr/>
            </p:nvSpPr>
            <p:spPr bwMode="auto">
              <a:xfrm rot="3900000">
                <a:off x="3983" y="997"/>
                <a:ext cx="817" cy="1784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4 h 1784"/>
                  <a:gd name="T4" fmla="*/ 189 w 817"/>
                  <a:gd name="T5" fmla="*/ 461 h 1784"/>
                  <a:gd name="T6" fmla="*/ 98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4 w 817"/>
                  <a:gd name="T13" fmla="*/ 1414 h 1784"/>
                  <a:gd name="T14" fmla="*/ 325 w 817"/>
                  <a:gd name="T15" fmla="*/ 1731 h 1784"/>
                  <a:gd name="T16" fmla="*/ 506 w 817"/>
                  <a:gd name="T17" fmla="*/ 1731 h 1784"/>
                  <a:gd name="T18" fmla="*/ 552 w 817"/>
                  <a:gd name="T19" fmla="*/ 1504 h 1784"/>
                  <a:gd name="T20" fmla="*/ 642 w 817"/>
                  <a:gd name="T21" fmla="*/ 1323 h 1784"/>
                  <a:gd name="T22" fmla="*/ 779 w 817"/>
                  <a:gd name="T23" fmla="*/ 1187 h 1784"/>
                  <a:gd name="T24" fmla="*/ 779 w 817"/>
                  <a:gd name="T25" fmla="*/ 869 h 1784"/>
                  <a:gd name="T26" fmla="*/ 552 w 817"/>
                  <a:gd name="T27" fmla="*/ 234 h 1784"/>
                  <a:gd name="T28" fmla="*/ 642 w 817"/>
                  <a:gd name="T29" fmla="*/ 461 h 1784"/>
                  <a:gd name="T30" fmla="*/ 506 w 817"/>
                  <a:gd name="T31" fmla="*/ 189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2" name="Freeform 38"/>
              <p:cNvSpPr>
                <a:spLocks noChangeAspect="1"/>
              </p:cNvSpPr>
              <p:nvPr/>
            </p:nvSpPr>
            <p:spPr bwMode="auto">
              <a:xfrm rot="5880000">
                <a:off x="4089" y="1541"/>
                <a:ext cx="817" cy="1784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4 h 1784"/>
                  <a:gd name="T4" fmla="*/ 189 w 817"/>
                  <a:gd name="T5" fmla="*/ 461 h 1784"/>
                  <a:gd name="T6" fmla="*/ 98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4 w 817"/>
                  <a:gd name="T13" fmla="*/ 1414 h 1784"/>
                  <a:gd name="T14" fmla="*/ 325 w 817"/>
                  <a:gd name="T15" fmla="*/ 1731 h 1784"/>
                  <a:gd name="T16" fmla="*/ 506 w 817"/>
                  <a:gd name="T17" fmla="*/ 1731 h 1784"/>
                  <a:gd name="T18" fmla="*/ 552 w 817"/>
                  <a:gd name="T19" fmla="*/ 1504 h 1784"/>
                  <a:gd name="T20" fmla="*/ 642 w 817"/>
                  <a:gd name="T21" fmla="*/ 1323 h 1784"/>
                  <a:gd name="T22" fmla="*/ 779 w 817"/>
                  <a:gd name="T23" fmla="*/ 1187 h 1784"/>
                  <a:gd name="T24" fmla="*/ 779 w 817"/>
                  <a:gd name="T25" fmla="*/ 869 h 1784"/>
                  <a:gd name="T26" fmla="*/ 552 w 817"/>
                  <a:gd name="T27" fmla="*/ 234 h 1784"/>
                  <a:gd name="T28" fmla="*/ 642 w 817"/>
                  <a:gd name="T29" fmla="*/ 461 h 1784"/>
                  <a:gd name="T30" fmla="*/ 506 w 817"/>
                  <a:gd name="T31" fmla="*/ 189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Freeform 39"/>
              <p:cNvSpPr>
                <a:spLocks noChangeAspect="1"/>
              </p:cNvSpPr>
              <p:nvPr/>
            </p:nvSpPr>
            <p:spPr bwMode="auto">
              <a:xfrm rot="7800000">
                <a:off x="3892" y="2085"/>
                <a:ext cx="817" cy="1784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4 h 1784"/>
                  <a:gd name="T4" fmla="*/ 189 w 817"/>
                  <a:gd name="T5" fmla="*/ 461 h 1784"/>
                  <a:gd name="T6" fmla="*/ 98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4 w 817"/>
                  <a:gd name="T13" fmla="*/ 1414 h 1784"/>
                  <a:gd name="T14" fmla="*/ 325 w 817"/>
                  <a:gd name="T15" fmla="*/ 1731 h 1784"/>
                  <a:gd name="T16" fmla="*/ 506 w 817"/>
                  <a:gd name="T17" fmla="*/ 1731 h 1784"/>
                  <a:gd name="T18" fmla="*/ 552 w 817"/>
                  <a:gd name="T19" fmla="*/ 1504 h 1784"/>
                  <a:gd name="T20" fmla="*/ 642 w 817"/>
                  <a:gd name="T21" fmla="*/ 1323 h 1784"/>
                  <a:gd name="T22" fmla="*/ 779 w 817"/>
                  <a:gd name="T23" fmla="*/ 1187 h 1784"/>
                  <a:gd name="T24" fmla="*/ 779 w 817"/>
                  <a:gd name="T25" fmla="*/ 869 h 1784"/>
                  <a:gd name="T26" fmla="*/ 552 w 817"/>
                  <a:gd name="T27" fmla="*/ 234 h 1784"/>
                  <a:gd name="T28" fmla="*/ 642 w 817"/>
                  <a:gd name="T29" fmla="*/ 461 h 1784"/>
                  <a:gd name="T30" fmla="*/ 506 w 817"/>
                  <a:gd name="T31" fmla="*/ 189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4" name="Freeform 40"/>
              <p:cNvSpPr>
                <a:spLocks noChangeAspect="1"/>
              </p:cNvSpPr>
              <p:nvPr/>
            </p:nvSpPr>
            <p:spPr bwMode="auto">
              <a:xfrm rot="9780000">
                <a:off x="3379" y="2432"/>
                <a:ext cx="817" cy="1784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4 h 1784"/>
                  <a:gd name="T4" fmla="*/ 189 w 817"/>
                  <a:gd name="T5" fmla="*/ 461 h 1784"/>
                  <a:gd name="T6" fmla="*/ 98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4 w 817"/>
                  <a:gd name="T13" fmla="*/ 1414 h 1784"/>
                  <a:gd name="T14" fmla="*/ 325 w 817"/>
                  <a:gd name="T15" fmla="*/ 1731 h 1784"/>
                  <a:gd name="T16" fmla="*/ 506 w 817"/>
                  <a:gd name="T17" fmla="*/ 1731 h 1784"/>
                  <a:gd name="T18" fmla="*/ 552 w 817"/>
                  <a:gd name="T19" fmla="*/ 1504 h 1784"/>
                  <a:gd name="T20" fmla="*/ 642 w 817"/>
                  <a:gd name="T21" fmla="*/ 1323 h 1784"/>
                  <a:gd name="T22" fmla="*/ 779 w 817"/>
                  <a:gd name="T23" fmla="*/ 1187 h 1784"/>
                  <a:gd name="T24" fmla="*/ 779 w 817"/>
                  <a:gd name="T25" fmla="*/ 869 h 1784"/>
                  <a:gd name="T26" fmla="*/ 552 w 817"/>
                  <a:gd name="T27" fmla="*/ 234 h 1784"/>
                  <a:gd name="T28" fmla="*/ 642 w 817"/>
                  <a:gd name="T29" fmla="*/ 461 h 1784"/>
                  <a:gd name="T30" fmla="*/ 506 w 817"/>
                  <a:gd name="T31" fmla="*/ 189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5" name="Freeform 41"/>
              <p:cNvSpPr>
                <a:spLocks noChangeAspect="1"/>
              </p:cNvSpPr>
              <p:nvPr/>
            </p:nvSpPr>
            <p:spPr bwMode="auto">
              <a:xfrm>
                <a:off x="3061" y="436"/>
                <a:ext cx="817" cy="1784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4 h 1784"/>
                  <a:gd name="T4" fmla="*/ 189 w 817"/>
                  <a:gd name="T5" fmla="*/ 461 h 1784"/>
                  <a:gd name="T6" fmla="*/ 98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4 w 817"/>
                  <a:gd name="T13" fmla="*/ 1414 h 1784"/>
                  <a:gd name="T14" fmla="*/ 325 w 817"/>
                  <a:gd name="T15" fmla="*/ 1731 h 1784"/>
                  <a:gd name="T16" fmla="*/ 506 w 817"/>
                  <a:gd name="T17" fmla="*/ 1731 h 1784"/>
                  <a:gd name="T18" fmla="*/ 552 w 817"/>
                  <a:gd name="T19" fmla="*/ 1504 h 1784"/>
                  <a:gd name="T20" fmla="*/ 642 w 817"/>
                  <a:gd name="T21" fmla="*/ 1323 h 1784"/>
                  <a:gd name="T22" fmla="*/ 779 w 817"/>
                  <a:gd name="T23" fmla="*/ 1187 h 1784"/>
                  <a:gd name="T24" fmla="*/ 779 w 817"/>
                  <a:gd name="T25" fmla="*/ 869 h 1784"/>
                  <a:gd name="T26" fmla="*/ 552 w 817"/>
                  <a:gd name="T27" fmla="*/ 234 h 1784"/>
                  <a:gd name="T28" fmla="*/ 642 w 817"/>
                  <a:gd name="T29" fmla="*/ 461 h 1784"/>
                  <a:gd name="T30" fmla="*/ 506 w 817"/>
                  <a:gd name="T31" fmla="*/ 189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6" name="Freeform 42"/>
              <p:cNvSpPr>
                <a:spLocks noChangeAspect="1"/>
              </p:cNvSpPr>
              <p:nvPr/>
            </p:nvSpPr>
            <p:spPr bwMode="auto">
              <a:xfrm rot="19680000" flipH="1">
                <a:off x="2608" y="557"/>
                <a:ext cx="810" cy="1784"/>
              </a:xfrm>
              <a:custGeom>
                <a:avLst/>
                <a:gdLst>
                  <a:gd name="T0" fmla="*/ 412 w 817"/>
                  <a:gd name="T1" fmla="*/ 7 h 1784"/>
                  <a:gd name="T2" fmla="*/ 322 w 817"/>
                  <a:gd name="T3" fmla="*/ 234 h 1784"/>
                  <a:gd name="T4" fmla="*/ 187 w 817"/>
                  <a:gd name="T5" fmla="*/ 461 h 1784"/>
                  <a:gd name="T6" fmla="*/ 97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2 w 817"/>
                  <a:gd name="T13" fmla="*/ 1414 h 1784"/>
                  <a:gd name="T14" fmla="*/ 322 w 817"/>
                  <a:gd name="T15" fmla="*/ 1731 h 1784"/>
                  <a:gd name="T16" fmla="*/ 502 w 817"/>
                  <a:gd name="T17" fmla="*/ 1731 h 1784"/>
                  <a:gd name="T18" fmla="*/ 547 w 817"/>
                  <a:gd name="T19" fmla="*/ 1504 h 1784"/>
                  <a:gd name="T20" fmla="*/ 636 w 817"/>
                  <a:gd name="T21" fmla="*/ 1323 h 1784"/>
                  <a:gd name="T22" fmla="*/ 772 w 817"/>
                  <a:gd name="T23" fmla="*/ 1187 h 1784"/>
                  <a:gd name="T24" fmla="*/ 772 w 817"/>
                  <a:gd name="T25" fmla="*/ 869 h 1784"/>
                  <a:gd name="T26" fmla="*/ 547 w 817"/>
                  <a:gd name="T27" fmla="*/ 234 h 1784"/>
                  <a:gd name="T28" fmla="*/ 636 w 817"/>
                  <a:gd name="T29" fmla="*/ 461 h 1784"/>
                  <a:gd name="T30" fmla="*/ 502 w 817"/>
                  <a:gd name="T31" fmla="*/ 189 h 1784"/>
                  <a:gd name="T32" fmla="*/ 412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7" name="Freeform 43"/>
              <p:cNvSpPr>
                <a:spLocks noChangeAspect="1"/>
              </p:cNvSpPr>
              <p:nvPr/>
            </p:nvSpPr>
            <p:spPr bwMode="auto">
              <a:xfrm rot="17700000" flipH="1">
                <a:off x="2221" y="958"/>
                <a:ext cx="817" cy="1770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2 h 1784"/>
                  <a:gd name="T4" fmla="*/ 189 w 817"/>
                  <a:gd name="T5" fmla="*/ 457 h 1784"/>
                  <a:gd name="T6" fmla="*/ 98 w 817"/>
                  <a:gd name="T7" fmla="*/ 637 h 1784"/>
                  <a:gd name="T8" fmla="*/ 7 w 817"/>
                  <a:gd name="T9" fmla="*/ 952 h 1784"/>
                  <a:gd name="T10" fmla="*/ 53 w 817"/>
                  <a:gd name="T11" fmla="*/ 1178 h 1784"/>
                  <a:gd name="T12" fmla="*/ 234 w 817"/>
                  <a:gd name="T13" fmla="*/ 1403 h 1784"/>
                  <a:gd name="T14" fmla="*/ 325 w 817"/>
                  <a:gd name="T15" fmla="*/ 1717 h 1784"/>
                  <a:gd name="T16" fmla="*/ 506 w 817"/>
                  <a:gd name="T17" fmla="*/ 1717 h 1784"/>
                  <a:gd name="T18" fmla="*/ 552 w 817"/>
                  <a:gd name="T19" fmla="*/ 1492 h 1784"/>
                  <a:gd name="T20" fmla="*/ 642 w 817"/>
                  <a:gd name="T21" fmla="*/ 1313 h 1784"/>
                  <a:gd name="T22" fmla="*/ 779 w 817"/>
                  <a:gd name="T23" fmla="*/ 1178 h 1784"/>
                  <a:gd name="T24" fmla="*/ 779 w 817"/>
                  <a:gd name="T25" fmla="*/ 862 h 1784"/>
                  <a:gd name="T26" fmla="*/ 552 w 817"/>
                  <a:gd name="T27" fmla="*/ 232 h 1784"/>
                  <a:gd name="T28" fmla="*/ 642 w 817"/>
                  <a:gd name="T29" fmla="*/ 457 h 1784"/>
                  <a:gd name="T30" fmla="*/ 506 w 817"/>
                  <a:gd name="T31" fmla="*/ 188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" name="Freeform 44"/>
              <p:cNvSpPr>
                <a:spLocks noChangeAspect="1"/>
              </p:cNvSpPr>
              <p:nvPr/>
            </p:nvSpPr>
            <p:spPr bwMode="auto">
              <a:xfrm rot="15720000" flipH="1">
                <a:off x="2085" y="1548"/>
                <a:ext cx="817" cy="1770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2 h 1784"/>
                  <a:gd name="T4" fmla="*/ 189 w 817"/>
                  <a:gd name="T5" fmla="*/ 457 h 1784"/>
                  <a:gd name="T6" fmla="*/ 98 w 817"/>
                  <a:gd name="T7" fmla="*/ 637 h 1784"/>
                  <a:gd name="T8" fmla="*/ 7 w 817"/>
                  <a:gd name="T9" fmla="*/ 952 h 1784"/>
                  <a:gd name="T10" fmla="*/ 53 w 817"/>
                  <a:gd name="T11" fmla="*/ 1178 h 1784"/>
                  <a:gd name="T12" fmla="*/ 234 w 817"/>
                  <a:gd name="T13" fmla="*/ 1403 h 1784"/>
                  <a:gd name="T14" fmla="*/ 325 w 817"/>
                  <a:gd name="T15" fmla="*/ 1717 h 1784"/>
                  <a:gd name="T16" fmla="*/ 506 w 817"/>
                  <a:gd name="T17" fmla="*/ 1717 h 1784"/>
                  <a:gd name="T18" fmla="*/ 552 w 817"/>
                  <a:gd name="T19" fmla="*/ 1492 h 1784"/>
                  <a:gd name="T20" fmla="*/ 642 w 817"/>
                  <a:gd name="T21" fmla="*/ 1313 h 1784"/>
                  <a:gd name="T22" fmla="*/ 779 w 817"/>
                  <a:gd name="T23" fmla="*/ 1178 h 1784"/>
                  <a:gd name="T24" fmla="*/ 779 w 817"/>
                  <a:gd name="T25" fmla="*/ 862 h 1784"/>
                  <a:gd name="T26" fmla="*/ 552 w 817"/>
                  <a:gd name="T27" fmla="*/ 232 h 1784"/>
                  <a:gd name="T28" fmla="*/ 642 w 817"/>
                  <a:gd name="T29" fmla="*/ 457 h 1784"/>
                  <a:gd name="T30" fmla="*/ 506 w 817"/>
                  <a:gd name="T31" fmla="*/ 188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Freeform 45"/>
              <p:cNvSpPr>
                <a:spLocks noChangeAspect="1"/>
              </p:cNvSpPr>
              <p:nvPr/>
            </p:nvSpPr>
            <p:spPr bwMode="auto">
              <a:xfrm rot="13800000" flipH="1">
                <a:off x="2266" y="2047"/>
                <a:ext cx="817" cy="1770"/>
              </a:xfrm>
              <a:custGeom>
                <a:avLst/>
                <a:gdLst>
                  <a:gd name="T0" fmla="*/ 416 w 817"/>
                  <a:gd name="T1" fmla="*/ 7 h 1784"/>
                  <a:gd name="T2" fmla="*/ 325 w 817"/>
                  <a:gd name="T3" fmla="*/ 232 h 1784"/>
                  <a:gd name="T4" fmla="*/ 189 w 817"/>
                  <a:gd name="T5" fmla="*/ 457 h 1784"/>
                  <a:gd name="T6" fmla="*/ 98 w 817"/>
                  <a:gd name="T7" fmla="*/ 637 h 1784"/>
                  <a:gd name="T8" fmla="*/ 7 w 817"/>
                  <a:gd name="T9" fmla="*/ 952 h 1784"/>
                  <a:gd name="T10" fmla="*/ 53 w 817"/>
                  <a:gd name="T11" fmla="*/ 1178 h 1784"/>
                  <a:gd name="T12" fmla="*/ 234 w 817"/>
                  <a:gd name="T13" fmla="*/ 1403 h 1784"/>
                  <a:gd name="T14" fmla="*/ 325 w 817"/>
                  <a:gd name="T15" fmla="*/ 1717 h 1784"/>
                  <a:gd name="T16" fmla="*/ 506 w 817"/>
                  <a:gd name="T17" fmla="*/ 1717 h 1784"/>
                  <a:gd name="T18" fmla="*/ 552 w 817"/>
                  <a:gd name="T19" fmla="*/ 1492 h 1784"/>
                  <a:gd name="T20" fmla="*/ 642 w 817"/>
                  <a:gd name="T21" fmla="*/ 1313 h 1784"/>
                  <a:gd name="T22" fmla="*/ 779 w 817"/>
                  <a:gd name="T23" fmla="*/ 1178 h 1784"/>
                  <a:gd name="T24" fmla="*/ 779 w 817"/>
                  <a:gd name="T25" fmla="*/ 862 h 1784"/>
                  <a:gd name="T26" fmla="*/ 552 w 817"/>
                  <a:gd name="T27" fmla="*/ 232 h 1784"/>
                  <a:gd name="T28" fmla="*/ 642 w 817"/>
                  <a:gd name="T29" fmla="*/ 457 h 1784"/>
                  <a:gd name="T30" fmla="*/ 506 w 817"/>
                  <a:gd name="T31" fmla="*/ 188 h 1784"/>
                  <a:gd name="T32" fmla="*/ 416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0" name="Freeform 46"/>
              <p:cNvSpPr>
                <a:spLocks noChangeAspect="1"/>
              </p:cNvSpPr>
              <p:nvPr/>
            </p:nvSpPr>
            <p:spPr bwMode="auto">
              <a:xfrm rot="11820000" flipH="1">
                <a:off x="2750" y="2432"/>
                <a:ext cx="810" cy="1784"/>
              </a:xfrm>
              <a:custGeom>
                <a:avLst/>
                <a:gdLst>
                  <a:gd name="T0" fmla="*/ 412 w 817"/>
                  <a:gd name="T1" fmla="*/ 7 h 1784"/>
                  <a:gd name="T2" fmla="*/ 322 w 817"/>
                  <a:gd name="T3" fmla="*/ 234 h 1784"/>
                  <a:gd name="T4" fmla="*/ 187 w 817"/>
                  <a:gd name="T5" fmla="*/ 461 h 1784"/>
                  <a:gd name="T6" fmla="*/ 97 w 817"/>
                  <a:gd name="T7" fmla="*/ 642 h 1784"/>
                  <a:gd name="T8" fmla="*/ 7 w 817"/>
                  <a:gd name="T9" fmla="*/ 960 h 1784"/>
                  <a:gd name="T10" fmla="*/ 53 w 817"/>
                  <a:gd name="T11" fmla="*/ 1187 h 1784"/>
                  <a:gd name="T12" fmla="*/ 232 w 817"/>
                  <a:gd name="T13" fmla="*/ 1414 h 1784"/>
                  <a:gd name="T14" fmla="*/ 322 w 817"/>
                  <a:gd name="T15" fmla="*/ 1731 h 1784"/>
                  <a:gd name="T16" fmla="*/ 502 w 817"/>
                  <a:gd name="T17" fmla="*/ 1731 h 1784"/>
                  <a:gd name="T18" fmla="*/ 547 w 817"/>
                  <a:gd name="T19" fmla="*/ 1504 h 1784"/>
                  <a:gd name="T20" fmla="*/ 636 w 817"/>
                  <a:gd name="T21" fmla="*/ 1323 h 1784"/>
                  <a:gd name="T22" fmla="*/ 772 w 817"/>
                  <a:gd name="T23" fmla="*/ 1187 h 1784"/>
                  <a:gd name="T24" fmla="*/ 772 w 817"/>
                  <a:gd name="T25" fmla="*/ 869 h 1784"/>
                  <a:gd name="T26" fmla="*/ 547 w 817"/>
                  <a:gd name="T27" fmla="*/ 234 h 1784"/>
                  <a:gd name="T28" fmla="*/ 636 w 817"/>
                  <a:gd name="T29" fmla="*/ 461 h 1784"/>
                  <a:gd name="T30" fmla="*/ 502 w 817"/>
                  <a:gd name="T31" fmla="*/ 189 h 1784"/>
                  <a:gd name="T32" fmla="*/ 412 w 817"/>
                  <a:gd name="T33" fmla="*/ 7 h 178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17"/>
                  <a:gd name="T52" fmla="*/ 0 h 1784"/>
                  <a:gd name="T53" fmla="*/ 817 w 817"/>
                  <a:gd name="T54" fmla="*/ 1784 h 178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17" h="1784">
                    <a:moveTo>
                      <a:pt x="416" y="7"/>
                    </a:moveTo>
                    <a:cubicBezTo>
                      <a:pt x="386" y="14"/>
                      <a:pt x="363" y="159"/>
                      <a:pt x="325" y="234"/>
                    </a:cubicBezTo>
                    <a:cubicBezTo>
                      <a:pt x="287" y="309"/>
                      <a:pt x="227" y="393"/>
                      <a:pt x="189" y="461"/>
                    </a:cubicBezTo>
                    <a:cubicBezTo>
                      <a:pt x="151" y="529"/>
                      <a:pt x="128" y="559"/>
                      <a:pt x="98" y="642"/>
                    </a:cubicBezTo>
                    <a:cubicBezTo>
                      <a:pt x="68" y="725"/>
                      <a:pt x="14" y="869"/>
                      <a:pt x="7" y="960"/>
                    </a:cubicBezTo>
                    <a:cubicBezTo>
                      <a:pt x="0" y="1051"/>
                      <a:pt x="15" y="1112"/>
                      <a:pt x="53" y="1187"/>
                    </a:cubicBezTo>
                    <a:cubicBezTo>
                      <a:pt x="91" y="1262"/>
                      <a:pt x="189" y="1323"/>
                      <a:pt x="234" y="1414"/>
                    </a:cubicBezTo>
                    <a:cubicBezTo>
                      <a:pt x="279" y="1505"/>
                      <a:pt x="280" y="1678"/>
                      <a:pt x="325" y="1731"/>
                    </a:cubicBezTo>
                    <a:cubicBezTo>
                      <a:pt x="370" y="1784"/>
                      <a:pt x="468" y="1769"/>
                      <a:pt x="506" y="1731"/>
                    </a:cubicBezTo>
                    <a:cubicBezTo>
                      <a:pt x="544" y="1693"/>
                      <a:pt x="529" y="1572"/>
                      <a:pt x="552" y="1504"/>
                    </a:cubicBezTo>
                    <a:cubicBezTo>
                      <a:pt x="575" y="1436"/>
                      <a:pt x="604" y="1376"/>
                      <a:pt x="642" y="1323"/>
                    </a:cubicBezTo>
                    <a:cubicBezTo>
                      <a:pt x="680" y="1270"/>
                      <a:pt x="756" y="1263"/>
                      <a:pt x="779" y="1187"/>
                    </a:cubicBezTo>
                    <a:cubicBezTo>
                      <a:pt x="802" y="1111"/>
                      <a:pt x="817" y="1028"/>
                      <a:pt x="779" y="869"/>
                    </a:cubicBezTo>
                    <a:cubicBezTo>
                      <a:pt x="741" y="710"/>
                      <a:pt x="575" y="302"/>
                      <a:pt x="552" y="234"/>
                    </a:cubicBezTo>
                    <a:cubicBezTo>
                      <a:pt x="529" y="166"/>
                      <a:pt x="650" y="468"/>
                      <a:pt x="642" y="461"/>
                    </a:cubicBezTo>
                    <a:cubicBezTo>
                      <a:pt x="634" y="454"/>
                      <a:pt x="536" y="265"/>
                      <a:pt x="506" y="189"/>
                    </a:cubicBezTo>
                    <a:cubicBezTo>
                      <a:pt x="476" y="113"/>
                      <a:pt x="446" y="0"/>
                      <a:pt x="416" y="7"/>
                    </a:cubicBezTo>
                    <a:close/>
                  </a:path>
                </a:pathLst>
              </a:cu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47"/>
            <p:cNvGrpSpPr>
              <a:grpSpLocks noChangeAspect="1"/>
            </p:cNvGrpSpPr>
            <p:nvPr/>
          </p:nvGrpSpPr>
          <p:grpSpPr bwMode="auto">
            <a:xfrm>
              <a:off x="2426" y="754"/>
              <a:ext cx="2813" cy="2721"/>
              <a:chOff x="2426" y="754"/>
              <a:chExt cx="2813" cy="2721"/>
            </a:xfrm>
          </p:grpSpPr>
          <p:sp>
            <p:nvSpPr>
              <p:cNvPr id="8" name="Freeform 48"/>
              <p:cNvSpPr>
                <a:spLocks noChangeAspect="1"/>
              </p:cNvSpPr>
              <p:nvPr/>
            </p:nvSpPr>
            <p:spPr bwMode="auto">
              <a:xfrm>
                <a:off x="3605" y="754"/>
                <a:ext cx="454" cy="1270"/>
              </a:xfrm>
              <a:custGeom>
                <a:avLst/>
                <a:gdLst>
                  <a:gd name="T0" fmla="*/ 318 w 454"/>
                  <a:gd name="T1" fmla="*/ 1270 h 1270"/>
                  <a:gd name="T2" fmla="*/ 227 w 454"/>
                  <a:gd name="T3" fmla="*/ 1270 h 1270"/>
                  <a:gd name="T4" fmla="*/ 182 w 454"/>
                  <a:gd name="T5" fmla="*/ 1043 h 1270"/>
                  <a:gd name="T6" fmla="*/ 46 w 454"/>
                  <a:gd name="T7" fmla="*/ 635 h 1270"/>
                  <a:gd name="T8" fmla="*/ 0 w 454"/>
                  <a:gd name="T9" fmla="*/ 91 h 1270"/>
                  <a:gd name="T10" fmla="*/ 136 w 454"/>
                  <a:gd name="T11" fmla="*/ 317 h 1270"/>
                  <a:gd name="T12" fmla="*/ 136 w 454"/>
                  <a:gd name="T13" fmla="*/ 45 h 1270"/>
                  <a:gd name="T14" fmla="*/ 182 w 454"/>
                  <a:gd name="T15" fmla="*/ 317 h 1270"/>
                  <a:gd name="T16" fmla="*/ 227 w 454"/>
                  <a:gd name="T17" fmla="*/ 0 h 1270"/>
                  <a:gd name="T18" fmla="*/ 318 w 454"/>
                  <a:gd name="T19" fmla="*/ 317 h 1270"/>
                  <a:gd name="T20" fmla="*/ 318 w 454"/>
                  <a:gd name="T21" fmla="*/ 91 h 1270"/>
                  <a:gd name="T22" fmla="*/ 409 w 454"/>
                  <a:gd name="T23" fmla="*/ 363 h 1270"/>
                  <a:gd name="T24" fmla="*/ 454 w 454"/>
                  <a:gd name="T25" fmla="*/ 45 h 1270"/>
                  <a:gd name="T26" fmla="*/ 454 w 454"/>
                  <a:gd name="T27" fmla="*/ 499 h 1270"/>
                  <a:gd name="T28" fmla="*/ 454 w 454"/>
                  <a:gd name="T29" fmla="*/ 771 h 1270"/>
                  <a:gd name="T30" fmla="*/ 363 w 454"/>
                  <a:gd name="T31" fmla="*/ 1134 h 1270"/>
                  <a:gd name="T32" fmla="*/ 31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CCCC00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9" name="Freeform 49"/>
              <p:cNvSpPr>
                <a:spLocks noChangeAspect="1"/>
              </p:cNvSpPr>
              <p:nvPr/>
            </p:nvSpPr>
            <p:spPr bwMode="auto">
              <a:xfrm rot="1920000">
                <a:off x="4014" y="799"/>
                <a:ext cx="454" cy="1270"/>
              </a:xfrm>
              <a:custGeom>
                <a:avLst/>
                <a:gdLst>
                  <a:gd name="T0" fmla="*/ 318 w 454"/>
                  <a:gd name="T1" fmla="*/ 1270 h 1270"/>
                  <a:gd name="T2" fmla="*/ 227 w 454"/>
                  <a:gd name="T3" fmla="*/ 1270 h 1270"/>
                  <a:gd name="T4" fmla="*/ 182 w 454"/>
                  <a:gd name="T5" fmla="*/ 1043 h 1270"/>
                  <a:gd name="T6" fmla="*/ 46 w 454"/>
                  <a:gd name="T7" fmla="*/ 635 h 1270"/>
                  <a:gd name="T8" fmla="*/ 0 w 454"/>
                  <a:gd name="T9" fmla="*/ 91 h 1270"/>
                  <a:gd name="T10" fmla="*/ 136 w 454"/>
                  <a:gd name="T11" fmla="*/ 317 h 1270"/>
                  <a:gd name="T12" fmla="*/ 136 w 454"/>
                  <a:gd name="T13" fmla="*/ 45 h 1270"/>
                  <a:gd name="T14" fmla="*/ 182 w 454"/>
                  <a:gd name="T15" fmla="*/ 317 h 1270"/>
                  <a:gd name="T16" fmla="*/ 227 w 454"/>
                  <a:gd name="T17" fmla="*/ 0 h 1270"/>
                  <a:gd name="T18" fmla="*/ 318 w 454"/>
                  <a:gd name="T19" fmla="*/ 317 h 1270"/>
                  <a:gd name="T20" fmla="*/ 318 w 454"/>
                  <a:gd name="T21" fmla="*/ 91 h 1270"/>
                  <a:gd name="T22" fmla="*/ 409 w 454"/>
                  <a:gd name="T23" fmla="*/ 363 h 1270"/>
                  <a:gd name="T24" fmla="*/ 454 w 454"/>
                  <a:gd name="T25" fmla="*/ 45 h 1270"/>
                  <a:gd name="T26" fmla="*/ 454 w 454"/>
                  <a:gd name="T27" fmla="*/ 499 h 1270"/>
                  <a:gd name="T28" fmla="*/ 454 w 454"/>
                  <a:gd name="T29" fmla="*/ 771 h 1270"/>
                  <a:gd name="T30" fmla="*/ 363 w 454"/>
                  <a:gd name="T31" fmla="*/ 1134 h 1270"/>
                  <a:gd name="T32" fmla="*/ 31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CCCC00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0" name="Freeform 50"/>
              <p:cNvSpPr>
                <a:spLocks noChangeAspect="1"/>
              </p:cNvSpPr>
              <p:nvPr/>
            </p:nvSpPr>
            <p:spPr bwMode="auto">
              <a:xfrm rot="3900000">
                <a:off x="4286" y="1117"/>
                <a:ext cx="454" cy="1270"/>
              </a:xfrm>
              <a:custGeom>
                <a:avLst/>
                <a:gdLst>
                  <a:gd name="T0" fmla="*/ 318 w 454"/>
                  <a:gd name="T1" fmla="*/ 1270 h 1270"/>
                  <a:gd name="T2" fmla="*/ 227 w 454"/>
                  <a:gd name="T3" fmla="*/ 1270 h 1270"/>
                  <a:gd name="T4" fmla="*/ 182 w 454"/>
                  <a:gd name="T5" fmla="*/ 1043 h 1270"/>
                  <a:gd name="T6" fmla="*/ 46 w 454"/>
                  <a:gd name="T7" fmla="*/ 635 h 1270"/>
                  <a:gd name="T8" fmla="*/ 0 w 454"/>
                  <a:gd name="T9" fmla="*/ 91 h 1270"/>
                  <a:gd name="T10" fmla="*/ 136 w 454"/>
                  <a:gd name="T11" fmla="*/ 317 h 1270"/>
                  <a:gd name="T12" fmla="*/ 136 w 454"/>
                  <a:gd name="T13" fmla="*/ 45 h 1270"/>
                  <a:gd name="T14" fmla="*/ 182 w 454"/>
                  <a:gd name="T15" fmla="*/ 317 h 1270"/>
                  <a:gd name="T16" fmla="*/ 227 w 454"/>
                  <a:gd name="T17" fmla="*/ 0 h 1270"/>
                  <a:gd name="T18" fmla="*/ 318 w 454"/>
                  <a:gd name="T19" fmla="*/ 317 h 1270"/>
                  <a:gd name="T20" fmla="*/ 318 w 454"/>
                  <a:gd name="T21" fmla="*/ 91 h 1270"/>
                  <a:gd name="T22" fmla="*/ 409 w 454"/>
                  <a:gd name="T23" fmla="*/ 363 h 1270"/>
                  <a:gd name="T24" fmla="*/ 454 w 454"/>
                  <a:gd name="T25" fmla="*/ 45 h 1270"/>
                  <a:gd name="T26" fmla="*/ 454 w 454"/>
                  <a:gd name="T27" fmla="*/ 499 h 1270"/>
                  <a:gd name="T28" fmla="*/ 454 w 454"/>
                  <a:gd name="T29" fmla="*/ 771 h 1270"/>
                  <a:gd name="T30" fmla="*/ 363 w 454"/>
                  <a:gd name="T31" fmla="*/ 1134 h 1270"/>
                  <a:gd name="T32" fmla="*/ 31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CCCC00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Freeform 51"/>
              <p:cNvSpPr>
                <a:spLocks noChangeAspect="1"/>
              </p:cNvSpPr>
              <p:nvPr/>
            </p:nvSpPr>
            <p:spPr bwMode="auto">
              <a:xfrm rot="5880000">
                <a:off x="4377" y="1570"/>
                <a:ext cx="454" cy="1270"/>
              </a:xfrm>
              <a:custGeom>
                <a:avLst/>
                <a:gdLst>
                  <a:gd name="T0" fmla="*/ 318 w 454"/>
                  <a:gd name="T1" fmla="*/ 1270 h 1270"/>
                  <a:gd name="T2" fmla="*/ 227 w 454"/>
                  <a:gd name="T3" fmla="*/ 1270 h 1270"/>
                  <a:gd name="T4" fmla="*/ 182 w 454"/>
                  <a:gd name="T5" fmla="*/ 1043 h 1270"/>
                  <a:gd name="T6" fmla="*/ 46 w 454"/>
                  <a:gd name="T7" fmla="*/ 635 h 1270"/>
                  <a:gd name="T8" fmla="*/ 0 w 454"/>
                  <a:gd name="T9" fmla="*/ 91 h 1270"/>
                  <a:gd name="T10" fmla="*/ 136 w 454"/>
                  <a:gd name="T11" fmla="*/ 317 h 1270"/>
                  <a:gd name="T12" fmla="*/ 136 w 454"/>
                  <a:gd name="T13" fmla="*/ 45 h 1270"/>
                  <a:gd name="T14" fmla="*/ 182 w 454"/>
                  <a:gd name="T15" fmla="*/ 317 h 1270"/>
                  <a:gd name="T16" fmla="*/ 227 w 454"/>
                  <a:gd name="T17" fmla="*/ 0 h 1270"/>
                  <a:gd name="T18" fmla="*/ 318 w 454"/>
                  <a:gd name="T19" fmla="*/ 317 h 1270"/>
                  <a:gd name="T20" fmla="*/ 318 w 454"/>
                  <a:gd name="T21" fmla="*/ 91 h 1270"/>
                  <a:gd name="T22" fmla="*/ 409 w 454"/>
                  <a:gd name="T23" fmla="*/ 363 h 1270"/>
                  <a:gd name="T24" fmla="*/ 454 w 454"/>
                  <a:gd name="T25" fmla="*/ 45 h 1270"/>
                  <a:gd name="T26" fmla="*/ 454 w 454"/>
                  <a:gd name="T27" fmla="*/ 499 h 1270"/>
                  <a:gd name="T28" fmla="*/ 454 w 454"/>
                  <a:gd name="T29" fmla="*/ 771 h 1270"/>
                  <a:gd name="T30" fmla="*/ 363 w 454"/>
                  <a:gd name="T31" fmla="*/ 1134 h 1270"/>
                  <a:gd name="T32" fmla="*/ 31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CCCC00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Freeform 52"/>
              <p:cNvSpPr>
                <a:spLocks noChangeAspect="1"/>
              </p:cNvSpPr>
              <p:nvPr/>
            </p:nvSpPr>
            <p:spPr bwMode="auto">
              <a:xfrm rot="7800000">
                <a:off x="4241" y="1933"/>
                <a:ext cx="454" cy="1270"/>
              </a:xfrm>
              <a:custGeom>
                <a:avLst/>
                <a:gdLst>
                  <a:gd name="T0" fmla="*/ 318 w 454"/>
                  <a:gd name="T1" fmla="*/ 1270 h 1270"/>
                  <a:gd name="T2" fmla="*/ 227 w 454"/>
                  <a:gd name="T3" fmla="*/ 1270 h 1270"/>
                  <a:gd name="T4" fmla="*/ 182 w 454"/>
                  <a:gd name="T5" fmla="*/ 1043 h 1270"/>
                  <a:gd name="T6" fmla="*/ 46 w 454"/>
                  <a:gd name="T7" fmla="*/ 635 h 1270"/>
                  <a:gd name="T8" fmla="*/ 0 w 454"/>
                  <a:gd name="T9" fmla="*/ 91 h 1270"/>
                  <a:gd name="T10" fmla="*/ 136 w 454"/>
                  <a:gd name="T11" fmla="*/ 317 h 1270"/>
                  <a:gd name="T12" fmla="*/ 136 w 454"/>
                  <a:gd name="T13" fmla="*/ 45 h 1270"/>
                  <a:gd name="T14" fmla="*/ 182 w 454"/>
                  <a:gd name="T15" fmla="*/ 317 h 1270"/>
                  <a:gd name="T16" fmla="*/ 227 w 454"/>
                  <a:gd name="T17" fmla="*/ 0 h 1270"/>
                  <a:gd name="T18" fmla="*/ 318 w 454"/>
                  <a:gd name="T19" fmla="*/ 317 h 1270"/>
                  <a:gd name="T20" fmla="*/ 318 w 454"/>
                  <a:gd name="T21" fmla="*/ 91 h 1270"/>
                  <a:gd name="T22" fmla="*/ 409 w 454"/>
                  <a:gd name="T23" fmla="*/ 363 h 1270"/>
                  <a:gd name="T24" fmla="*/ 454 w 454"/>
                  <a:gd name="T25" fmla="*/ 45 h 1270"/>
                  <a:gd name="T26" fmla="*/ 454 w 454"/>
                  <a:gd name="T27" fmla="*/ 499 h 1270"/>
                  <a:gd name="T28" fmla="*/ 454 w 454"/>
                  <a:gd name="T29" fmla="*/ 771 h 1270"/>
                  <a:gd name="T30" fmla="*/ 363 w 454"/>
                  <a:gd name="T31" fmla="*/ 1134 h 1270"/>
                  <a:gd name="T32" fmla="*/ 31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CCCC00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Freeform 53"/>
              <p:cNvSpPr>
                <a:spLocks noChangeAspect="1"/>
              </p:cNvSpPr>
              <p:nvPr/>
            </p:nvSpPr>
            <p:spPr bwMode="auto">
              <a:xfrm rot="9780000">
                <a:off x="3923" y="2205"/>
                <a:ext cx="454" cy="1270"/>
              </a:xfrm>
              <a:custGeom>
                <a:avLst/>
                <a:gdLst>
                  <a:gd name="T0" fmla="*/ 318 w 454"/>
                  <a:gd name="T1" fmla="*/ 1270 h 1270"/>
                  <a:gd name="T2" fmla="*/ 227 w 454"/>
                  <a:gd name="T3" fmla="*/ 1270 h 1270"/>
                  <a:gd name="T4" fmla="*/ 182 w 454"/>
                  <a:gd name="T5" fmla="*/ 1043 h 1270"/>
                  <a:gd name="T6" fmla="*/ 46 w 454"/>
                  <a:gd name="T7" fmla="*/ 635 h 1270"/>
                  <a:gd name="T8" fmla="*/ 0 w 454"/>
                  <a:gd name="T9" fmla="*/ 91 h 1270"/>
                  <a:gd name="T10" fmla="*/ 136 w 454"/>
                  <a:gd name="T11" fmla="*/ 317 h 1270"/>
                  <a:gd name="T12" fmla="*/ 136 w 454"/>
                  <a:gd name="T13" fmla="*/ 45 h 1270"/>
                  <a:gd name="T14" fmla="*/ 182 w 454"/>
                  <a:gd name="T15" fmla="*/ 317 h 1270"/>
                  <a:gd name="T16" fmla="*/ 227 w 454"/>
                  <a:gd name="T17" fmla="*/ 0 h 1270"/>
                  <a:gd name="T18" fmla="*/ 318 w 454"/>
                  <a:gd name="T19" fmla="*/ 317 h 1270"/>
                  <a:gd name="T20" fmla="*/ 318 w 454"/>
                  <a:gd name="T21" fmla="*/ 91 h 1270"/>
                  <a:gd name="T22" fmla="*/ 409 w 454"/>
                  <a:gd name="T23" fmla="*/ 363 h 1270"/>
                  <a:gd name="T24" fmla="*/ 454 w 454"/>
                  <a:gd name="T25" fmla="*/ 45 h 1270"/>
                  <a:gd name="T26" fmla="*/ 454 w 454"/>
                  <a:gd name="T27" fmla="*/ 499 h 1270"/>
                  <a:gd name="T28" fmla="*/ 454 w 454"/>
                  <a:gd name="T29" fmla="*/ 771 h 1270"/>
                  <a:gd name="T30" fmla="*/ 363 w 454"/>
                  <a:gd name="T31" fmla="*/ 1134 h 1270"/>
                  <a:gd name="T32" fmla="*/ 31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CCCC00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Freeform 54"/>
              <p:cNvSpPr>
                <a:spLocks noChangeAspect="1"/>
              </p:cNvSpPr>
              <p:nvPr/>
            </p:nvSpPr>
            <p:spPr bwMode="auto">
              <a:xfrm rot="19680000" flipH="1">
                <a:off x="3274" y="799"/>
                <a:ext cx="468" cy="1270"/>
              </a:xfrm>
              <a:custGeom>
                <a:avLst/>
                <a:gdLst>
                  <a:gd name="T0" fmla="*/ 328 w 454"/>
                  <a:gd name="T1" fmla="*/ 1270 h 1270"/>
                  <a:gd name="T2" fmla="*/ 234 w 454"/>
                  <a:gd name="T3" fmla="*/ 1270 h 1270"/>
                  <a:gd name="T4" fmla="*/ 188 w 454"/>
                  <a:gd name="T5" fmla="*/ 1043 h 1270"/>
                  <a:gd name="T6" fmla="*/ 47 w 454"/>
                  <a:gd name="T7" fmla="*/ 635 h 1270"/>
                  <a:gd name="T8" fmla="*/ 0 w 454"/>
                  <a:gd name="T9" fmla="*/ 91 h 1270"/>
                  <a:gd name="T10" fmla="*/ 140 w 454"/>
                  <a:gd name="T11" fmla="*/ 317 h 1270"/>
                  <a:gd name="T12" fmla="*/ 140 w 454"/>
                  <a:gd name="T13" fmla="*/ 45 h 1270"/>
                  <a:gd name="T14" fmla="*/ 188 w 454"/>
                  <a:gd name="T15" fmla="*/ 317 h 1270"/>
                  <a:gd name="T16" fmla="*/ 234 w 454"/>
                  <a:gd name="T17" fmla="*/ 0 h 1270"/>
                  <a:gd name="T18" fmla="*/ 328 w 454"/>
                  <a:gd name="T19" fmla="*/ 317 h 1270"/>
                  <a:gd name="T20" fmla="*/ 328 w 454"/>
                  <a:gd name="T21" fmla="*/ 91 h 1270"/>
                  <a:gd name="T22" fmla="*/ 422 w 454"/>
                  <a:gd name="T23" fmla="*/ 363 h 1270"/>
                  <a:gd name="T24" fmla="*/ 468 w 454"/>
                  <a:gd name="T25" fmla="*/ 45 h 1270"/>
                  <a:gd name="T26" fmla="*/ 468 w 454"/>
                  <a:gd name="T27" fmla="*/ 499 h 1270"/>
                  <a:gd name="T28" fmla="*/ 468 w 454"/>
                  <a:gd name="T29" fmla="*/ 771 h 1270"/>
                  <a:gd name="T30" fmla="*/ 374 w 454"/>
                  <a:gd name="T31" fmla="*/ 1134 h 1270"/>
                  <a:gd name="T32" fmla="*/ 32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CC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Freeform 55"/>
              <p:cNvSpPr>
                <a:spLocks noChangeAspect="1"/>
              </p:cNvSpPr>
              <p:nvPr/>
            </p:nvSpPr>
            <p:spPr bwMode="auto">
              <a:xfrm rot="17700000" flipH="1">
                <a:off x="2945" y="1097"/>
                <a:ext cx="454" cy="1310"/>
              </a:xfrm>
              <a:custGeom>
                <a:avLst/>
                <a:gdLst>
                  <a:gd name="T0" fmla="*/ 318 w 454"/>
                  <a:gd name="T1" fmla="*/ 1310 h 1270"/>
                  <a:gd name="T2" fmla="*/ 227 w 454"/>
                  <a:gd name="T3" fmla="*/ 1310 h 1270"/>
                  <a:gd name="T4" fmla="*/ 182 w 454"/>
                  <a:gd name="T5" fmla="*/ 1076 h 1270"/>
                  <a:gd name="T6" fmla="*/ 46 w 454"/>
                  <a:gd name="T7" fmla="*/ 655 h 1270"/>
                  <a:gd name="T8" fmla="*/ 0 w 454"/>
                  <a:gd name="T9" fmla="*/ 94 h 1270"/>
                  <a:gd name="T10" fmla="*/ 136 w 454"/>
                  <a:gd name="T11" fmla="*/ 327 h 1270"/>
                  <a:gd name="T12" fmla="*/ 136 w 454"/>
                  <a:gd name="T13" fmla="*/ 46 h 1270"/>
                  <a:gd name="T14" fmla="*/ 182 w 454"/>
                  <a:gd name="T15" fmla="*/ 327 h 1270"/>
                  <a:gd name="T16" fmla="*/ 227 w 454"/>
                  <a:gd name="T17" fmla="*/ 0 h 1270"/>
                  <a:gd name="T18" fmla="*/ 318 w 454"/>
                  <a:gd name="T19" fmla="*/ 327 h 1270"/>
                  <a:gd name="T20" fmla="*/ 318 w 454"/>
                  <a:gd name="T21" fmla="*/ 94 h 1270"/>
                  <a:gd name="T22" fmla="*/ 409 w 454"/>
                  <a:gd name="T23" fmla="*/ 374 h 1270"/>
                  <a:gd name="T24" fmla="*/ 454 w 454"/>
                  <a:gd name="T25" fmla="*/ 46 h 1270"/>
                  <a:gd name="T26" fmla="*/ 454 w 454"/>
                  <a:gd name="T27" fmla="*/ 515 h 1270"/>
                  <a:gd name="T28" fmla="*/ 454 w 454"/>
                  <a:gd name="T29" fmla="*/ 795 h 1270"/>
                  <a:gd name="T30" fmla="*/ 363 w 454"/>
                  <a:gd name="T31" fmla="*/ 1170 h 1270"/>
                  <a:gd name="T32" fmla="*/ 318 w 454"/>
                  <a:gd name="T33" fmla="*/ 131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CC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Freeform 56"/>
              <p:cNvSpPr>
                <a:spLocks noChangeAspect="1"/>
              </p:cNvSpPr>
              <p:nvPr/>
            </p:nvSpPr>
            <p:spPr bwMode="auto">
              <a:xfrm rot="15720000" flipH="1">
                <a:off x="2854" y="1550"/>
                <a:ext cx="454" cy="1310"/>
              </a:xfrm>
              <a:custGeom>
                <a:avLst/>
                <a:gdLst>
                  <a:gd name="T0" fmla="*/ 318 w 454"/>
                  <a:gd name="T1" fmla="*/ 1310 h 1270"/>
                  <a:gd name="T2" fmla="*/ 227 w 454"/>
                  <a:gd name="T3" fmla="*/ 1310 h 1270"/>
                  <a:gd name="T4" fmla="*/ 182 w 454"/>
                  <a:gd name="T5" fmla="*/ 1076 h 1270"/>
                  <a:gd name="T6" fmla="*/ 46 w 454"/>
                  <a:gd name="T7" fmla="*/ 655 h 1270"/>
                  <a:gd name="T8" fmla="*/ 0 w 454"/>
                  <a:gd name="T9" fmla="*/ 94 h 1270"/>
                  <a:gd name="T10" fmla="*/ 136 w 454"/>
                  <a:gd name="T11" fmla="*/ 327 h 1270"/>
                  <a:gd name="T12" fmla="*/ 136 w 454"/>
                  <a:gd name="T13" fmla="*/ 46 h 1270"/>
                  <a:gd name="T14" fmla="*/ 182 w 454"/>
                  <a:gd name="T15" fmla="*/ 327 h 1270"/>
                  <a:gd name="T16" fmla="*/ 227 w 454"/>
                  <a:gd name="T17" fmla="*/ 0 h 1270"/>
                  <a:gd name="T18" fmla="*/ 318 w 454"/>
                  <a:gd name="T19" fmla="*/ 327 h 1270"/>
                  <a:gd name="T20" fmla="*/ 318 w 454"/>
                  <a:gd name="T21" fmla="*/ 94 h 1270"/>
                  <a:gd name="T22" fmla="*/ 409 w 454"/>
                  <a:gd name="T23" fmla="*/ 374 h 1270"/>
                  <a:gd name="T24" fmla="*/ 454 w 454"/>
                  <a:gd name="T25" fmla="*/ 46 h 1270"/>
                  <a:gd name="T26" fmla="*/ 454 w 454"/>
                  <a:gd name="T27" fmla="*/ 515 h 1270"/>
                  <a:gd name="T28" fmla="*/ 454 w 454"/>
                  <a:gd name="T29" fmla="*/ 795 h 1270"/>
                  <a:gd name="T30" fmla="*/ 363 w 454"/>
                  <a:gd name="T31" fmla="*/ 1170 h 1270"/>
                  <a:gd name="T32" fmla="*/ 318 w 454"/>
                  <a:gd name="T33" fmla="*/ 131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CC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Freeform 57"/>
              <p:cNvSpPr>
                <a:spLocks noChangeAspect="1"/>
              </p:cNvSpPr>
              <p:nvPr/>
            </p:nvSpPr>
            <p:spPr bwMode="auto">
              <a:xfrm rot="13800000" flipH="1">
                <a:off x="2996" y="1958"/>
                <a:ext cx="454" cy="1310"/>
              </a:xfrm>
              <a:custGeom>
                <a:avLst/>
                <a:gdLst>
                  <a:gd name="T0" fmla="*/ 318 w 454"/>
                  <a:gd name="T1" fmla="*/ 1310 h 1270"/>
                  <a:gd name="T2" fmla="*/ 227 w 454"/>
                  <a:gd name="T3" fmla="*/ 1310 h 1270"/>
                  <a:gd name="T4" fmla="*/ 182 w 454"/>
                  <a:gd name="T5" fmla="*/ 1076 h 1270"/>
                  <a:gd name="T6" fmla="*/ 46 w 454"/>
                  <a:gd name="T7" fmla="*/ 655 h 1270"/>
                  <a:gd name="T8" fmla="*/ 0 w 454"/>
                  <a:gd name="T9" fmla="*/ 94 h 1270"/>
                  <a:gd name="T10" fmla="*/ 136 w 454"/>
                  <a:gd name="T11" fmla="*/ 327 h 1270"/>
                  <a:gd name="T12" fmla="*/ 136 w 454"/>
                  <a:gd name="T13" fmla="*/ 46 h 1270"/>
                  <a:gd name="T14" fmla="*/ 182 w 454"/>
                  <a:gd name="T15" fmla="*/ 327 h 1270"/>
                  <a:gd name="T16" fmla="*/ 227 w 454"/>
                  <a:gd name="T17" fmla="*/ 0 h 1270"/>
                  <a:gd name="T18" fmla="*/ 318 w 454"/>
                  <a:gd name="T19" fmla="*/ 327 h 1270"/>
                  <a:gd name="T20" fmla="*/ 318 w 454"/>
                  <a:gd name="T21" fmla="*/ 94 h 1270"/>
                  <a:gd name="T22" fmla="*/ 409 w 454"/>
                  <a:gd name="T23" fmla="*/ 374 h 1270"/>
                  <a:gd name="T24" fmla="*/ 454 w 454"/>
                  <a:gd name="T25" fmla="*/ 46 h 1270"/>
                  <a:gd name="T26" fmla="*/ 454 w 454"/>
                  <a:gd name="T27" fmla="*/ 515 h 1270"/>
                  <a:gd name="T28" fmla="*/ 454 w 454"/>
                  <a:gd name="T29" fmla="*/ 795 h 1270"/>
                  <a:gd name="T30" fmla="*/ 363 w 454"/>
                  <a:gd name="T31" fmla="*/ 1170 h 1270"/>
                  <a:gd name="T32" fmla="*/ 318 w 454"/>
                  <a:gd name="T33" fmla="*/ 131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CC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Freeform 58"/>
              <p:cNvSpPr>
                <a:spLocks noChangeAspect="1"/>
              </p:cNvSpPr>
              <p:nvPr/>
            </p:nvSpPr>
            <p:spPr bwMode="auto">
              <a:xfrm rot="11820000" flipH="1">
                <a:off x="3334" y="2205"/>
                <a:ext cx="468" cy="1270"/>
              </a:xfrm>
              <a:custGeom>
                <a:avLst/>
                <a:gdLst>
                  <a:gd name="T0" fmla="*/ 328 w 454"/>
                  <a:gd name="T1" fmla="*/ 1270 h 1270"/>
                  <a:gd name="T2" fmla="*/ 234 w 454"/>
                  <a:gd name="T3" fmla="*/ 1270 h 1270"/>
                  <a:gd name="T4" fmla="*/ 188 w 454"/>
                  <a:gd name="T5" fmla="*/ 1043 h 1270"/>
                  <a:gd name="T6" fmla="*/ 47 w 454"/>
                  <a:gd name="T7" fmla="*/ 635 h 1270"/>
                  <a:gd name="T8" fmla="*/ 0 w 454"/>
                  <a:gd name="T9" fmla="*/ 91 h 1270"/>
                  <a:gd name="T10" fmla="*/ 140 w 454"/>
                  <a:gd name="T11" fmla="*/ 317 h 1270"/>
                  <a:gd name="T12" fmla="*/ 140 w 454"/>
                  <a:gd name="T13" fmla="*/ 45 h 1270"/>
                  <a:gd name="T14" fmla="*/ 188 w 454"/>
                  <a:gd name="T15" fmla="*/ 317 h 1270"/>
                  <a:gd name="T16" fmla="*/ 234 w 454"/>
                  <a:gd name="T17" fmla="*/ 0 h 1270"/>
                  <a:gd name="T18" fmla="*/ 328 w 454"/>
                  <a:gd name="T19" fmla="*/ 317 h 1270"/>
                  <a:gd name="T20" fmla="*/ 328 w 454"/>
                  <a:gd name="T21" fmla="*/ 91 h 1270"/>
                  <a:gd name="T22" fmla="*/ 422 w 454"/>
                  <a:gd name="T23" fmla="*/ 363 h 1270"/>
                  <a:gd name="T24" fmla="*/ 468 w 454"/>
                  <a:gd name="T25" fmla="*/ 45 h 1270"/>
                  <a:gd name="T26" fmla="*/ 468 w 454"/>
                  <a:gd name="T27" fmla="*/ 499 h 1270"/>
                  <a:gd name="T28" fmla="*/ 468 w 454"/>
                  <a:gd name="T29" fmla="*/ 771 h 1270"/>
                  <a:gd name="T30" fmla="*/ 374 w 454"/>
                  <a:gd name="T31" fmla="*/ 1134 h 1270"/>
                  <a:gd name="T32" fmla="*/ 328 w 454"/>
                  <a:gd name="T33" fmla="*/ 1270 h 127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4"/>
                  <a:gd name="T52" fmla="*/ 0 h 1270"/>
                  <a:gd name="T53" fmla="*/ 454 w 454"/>
                  <a:gd name="T54" fmla="*/ 1270 h 127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4" h="1270">
                    <a:moveTo>
                      <a:pt x="318" y="1270"/>
                    </a:moveTo>
                    <a:lnTo>
                      <a:pt x="227" y="1270"/>
                    </a:lnTo>
                    <a:lnTo>
                      <a:pt x="182" y="1043"/>
                    </a:lnTo>
                    <a:lnTo>
                      <a:pt x="46" y="635"/>
                    </a:lnTo>
                    <a:lnTo>
                      <a:pt x="0" y="91"/>
                    </a:lnTo>
                    <a:lnTo>
                      <a:pt x="136" y="317"/>
                    </a:lnTo>
                    <a:lnTo>
                      <a:pt x="136" y="45"/>
                    </a:lnTo>
                    <a:lnTo>
                      <a:pt x="182" y="317"/>
                    </a:lnTo>
                    <a:lnTo>
                      <a:pt x="227" y="0"/>
                    </a:lnTo>
                    <a:lnTo>
                      <a:pt x="318" y="317"/>
                    </a:lnTo>
                    <a:lnTo>
                      <a:pt x="318" y="91"/>
                    </a:lnTo>
                    <a:lnTo>
                      <a:pt x="409" y="363"/>
                    </a:lnTo>
                    <a:lnTo>
                      <a:pt x="454" y="45"/>
                    </a:lnTo>
                    <a:lnTo>
                      <a:pt x="454" y="499"/>
                    </a:lnTo>
                    <a:lnTo>
                      <a:pt x="454" y="771"/>
                    </a:lnTo>
                    <a:lnTo>
                      <a:pt x="363" y="1134"/>
                    </a:lnTo>
                    <a:lnTo>
                      <a:pt x="318" y="127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CC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Group 145"/>
          <p:cNvGrpSpPr>
            <a:grpSpLocks noChangeAspect="1"/>
          </p:cNvGrpSpPr>
          <p:nvPr/>
        </p:nvGrpSpPr>
        <p:grpSpPr bwMode="auto">
          <a:xfrm>
            <a:off x="5460993" y="2935719"/>
            <a:ext cx="463551" cy="1007533"/>
            <a:chOff x="4517" y="1367"/>
            <a:chExt cx="436" cy="951"/>
          </a:xfrm>
        </p:grpSpPr>
        <p:sp>
          <p:nvSpPr>
            <p:cNvPr id="32" name="Freeform 146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Freeform 147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Group 148"/>
          <p:cNvGrpSpPr>
            <a:grpSpLocks noChangeAspect="1"/>
          </p:cNvGrpSpPr>
          <p:nvPr/>
        </p:nvGrpSpPr>
        <p:grpSpPr bwMode="auto">
          <a:xfrm>
            <a:off x="9627659" y="2356886"/>
            <a:ext cx="463549" cy="1007533"/>
            <a:chOff x="4517" y="1367"/>
            <a:chExt cx="436" cy="951"/>
          </a:xfrm>
        </p:grpSpPr>
        <p:sp>
          <p:nvSpPr>
            <p:cNvPr id="35" name="Freeform 149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Freeform 150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7" name="Group 151"/>
          <p:cNvGrpSpPr>
            <a:grpSpLocks noChangeAspect="1"/>
          </p:cNvGrpSpPr>
          <p:nvPr/>
        </p:nvGrpSpPr>
        <p:grpSpPr bwMode="auto">
          <a:xfrm rot="1920000">
            <a:off x="9985375" y="2479652"/>
            <a:ext cx="463551" cy="1007533"/>
            <a:chOff x="4517" y="1367"/>
            <a:chExt cx="436" cy="951"/>
          </a:xfrm>
        </p:grpSpPr>
        <p:sp>
          <p:nvSpPr>
            <p:cNvPr id="38" name="Freeform 152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Freeform 153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0" name="Group 154"/>
          <p:cNvGrpSpPr>
            <a:grpSpLocks noChangeAspect="1"/>
          </p:cNvGrpSpPr>
          <p:nvPr/>
        </p:nvGrpSpPr>
        <p:grpSpPr bwMode="auto">
          <a:xfrm rot="3840000">
            <a:off x="10164233" y="2808795"/>
            <a:ext cx="463551" cy="1007533"/>
            <a:chOff x="4517" y="1367"/>
            <a:chExt cx="436" cy="951"/>
          </a:xfrm>
        </p:grpSpPr>
        <p:sp>
          <p:nvSpPr>
            <p:cNvPr id="41" name="Freeform 155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Freeform 156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3" name="Group 157"/>
          <p:cNvGrpSpPr>
            <a:grpSpLocks noChangeAspect="1"/>
          </p:cNvGrpSpPr>
          <p:nvPr/>
        </p:nvGrpSpPr>
        <p:grpSpPr bwMode="auto">
          <a:xfrm rot="7800000">
            <a:off x="10164233" y="3291395"/>
            <a:ext cx="463551" cy="1007533"/>
            <a:chOff x="4517" y="1367"/>
            <a:chExt cx="436" cy="951"/>
          </a:xfrm>
        </p:grpSpPr>
        <p:sp>
          <p:nvSpPr>
            <p:cNvPr id="44" name="Freeform 158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Freeform 159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6" name="Group 160"/>
          <p:cNvGrpSpPr>
            <a:grpSpLocks noChangeAspect="1"/>
          </p:cNvGrpSpPr>
          <p:nvPr/>
        </p:nvGrpSpPr>
        <p:grpSpPr bwMode="auto">
          <a:xfrm rot="9780000">
            <a:off x="9915526" y="3499886"/>
            <a:ext cx="463549" cy="1007533"/>
            <a:chOff x="4517" y="1367"/>
            <a:chExt cx="436" cy="951"/>
          </a:xfrm>
        </p:grpSpPr>
        <p:sp>
          <p:nvSpPr>
            <p:cNvPr id="47" name="Freeform 161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Freeform 162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9" name="Group 163"/>
          <p:cNvGrpSpPr>
            <a:grpSpLocks noChangeAspect="1"/>
          </p:cNvGrpSpPr>
          <p:nvPr/>
        </p:nvGrpSpPr>
        <p:grpSpPr bwMode="auto">
          <a:xfrm rot="-9840000">
            <a:off x="9532409" y="3548570"/>
            <a:ext cx="463551" cy="1007533"/>
            <a:chOff x="4517" y="1367"/>
            <a:chExt cx="436" cy="951"/>
          </a:xfrm>
        </p:grpSpPr>
        <p:sp>
          <p:nvSpPr>
            <p:cNvPr id="50" name="Freeform 164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Freeform 165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2" name="Group 166"/>
          <p:cNvGrpSpPr>
            <a:grpSpLocks noChangeAspect="1"/>
          </p:cNvGrpSpPr>
          <p:nvPr/>
        </p:nvGrpSpPr>
        <p:grpSpPr bwMode="auto">
          <a:xfrm rot="-2760000">
            <a:off x="9249834" y="2582311"/>
            <a:ext cx="463549" cy="1007533"/>
            <a:chOff x="4517" y="1367"/>
            <a:chExt cx="436" cy="951"/>
          </a:xfrm>
        </p:grpSpPr>
        <p:sp>
          <p:nvSpPr>
            <p:cNvPr id="53" name="Freeform 167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4" name="Freeform 168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5" name="Group 169"/>
          <p:cNvGrpSpPr>
            <a:grpSpLocks noChangeAspect="1"/>
          </p:cNvGrpSpPr>
          <p:nvPr/>
        </p:nvGrpSpPr>
        <p:grpSpPr bwMode="auto">
          <a:xfrm rot="-7860000">
            <a:off x="9226550" y="3316795"/>
            <a:ext cx="463551" cy="1007533"/>
            <a:chOff x="4517" y="1367"/>
            <a:chExt cx="436" cy="951"/>
          </a:xfrm>
        </p:grpSpPr>
        <p:sp>
          <p:nvSpPr>
            <p:cNvPr id="56" name="Freeform 170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7" name="Freeform 171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8" name="Group 172"/>
          <p:cNvGrpSpPr>
            <a:grpSpLocks noChangeAspect="1"/>
          </p:cNvGrpSpPr>
          <p:nvPr/>
        </p:nvGrpSpPr>
        <p:grpSpPr bwMode="auto">
          <a:xfrm rot="-3960000">
            <a:off x="9084734" y="2853244"/>
            <a:ext cx="463549" cy="1007533"/>
            <a:chOff x="4517" y="1367"/>
            <a:chExt cx="436" cy="951"/>
          </a:xfrm>
        </p:grpSpPr>
        <p:sp>
          <p:nvSpPr>
            <p:cNvPr id="59" name="Freeform 173"/>
            <p:cNvSpPr>
              <a:spLocks noChangeAspect="1"/>
            </p:cNvSpPr>
            <p:nvPr/>
          </p:nvSpPr>
          <p:spPr bwMode="auto">
            <a:xfrm>
              <a:off x="4517" y="1367"/>
              <a:ext cx="436" cy="951"/>
            </a:xfrm>
            <a:custGeom>
              <a:avLst/>
              <a:gdLst>
                <a:gd name="T0" fmla="*/ 222 w 817"/>
                <a:gd name="T1" fmla="*/ 4 h 1784"/>
                <a:gd name="T2" fmla="*/ 173 w 817"/>
                <a:gd name="T3" fmla="*/ 125 h 1784"/>
                <a:gd name="T4" fmla="*/ 101 w 817"/>
                <a:gd name="T5" fmla="*/ 246 h 1784"/>
                <a:gd name="T6" fmla="*/ 52 w 817"/>
                <a:gd name="T7" fmla="*/ 342 h 1784"/>
                <a:gd name="T8" fmla="*/ 4 w 817"/>
                <a:gd name="T9" fmla="*/ 512 h 1784"/>
                <a:gd name="T10" fmla="*/ 28 w 817"/>
                <a:gd name="T11" fmla="*/ 633 h 1784"/>
                <a:gd name="T12" fmla="*/ 125 w 817"/>
                <a:gd name="T13" fmla="*/ 754 h 1784"/>
                <a:gd name="T14" fmla="*/ 173 w 817"/>
                <a:gd name="T15" fmla="*/ 923 h 1784"/>
                <a:gd name="T16" fmla="*/ 270 w 817"/>
                <a:gd name="T17" fmla="*/ 923 h 1784"/>
                <a:gd name="T18" fmla="*/ 295 w 817"/>
                <a:gd name="T19" fmla="*/ 802 h 1784"/>
                <a:gd name="T20" fmla="*/ 343 w 817"/>
                <a:gd name="T21" fmla="*/ 705 h 1784"/>
                <a:gd name="T22" fmla="*/ 416 w 817"/>
                <a:gd name="T23" fmla="*/ 633 h 1784"/>
                <a:gd name="T24" fmla="*/ 416 w 817"/>
                <a:gd name="T25" fmla="*/ 463 h 1784"/>
                <a:gd name="T26" fmla="*/ 295 w 817"/>
                <a:gd name="T27" fmla="*/ 125 h 1784"/>
                <a:gd name="T28" fmla="*/ 343 w 817"/>
                <a:gd name="T29" fmla="*/ 246 h 1784"/>
                <a:gd name="T30" fmla="*/ 270 w 817"/>
                <a:gd name="T31" fmla="*/ 101 h 1784"/>
                <a:gd name="T32" fmla="*/ 222 w 817"/>
                <a:gd name="T33" fmla="*/ 4 h 17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7"/>
                <a:gd name="T52" fmla="*/ 0 h 1784"/>
                <a:gd name="T53" fmla="*/ 817 w 817"/>
                <a:gd name="T54" fmla="*/ 1784 h 17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7" h="1784">
                  <a:moveTo>
                    <a:pt x="416" y="7"/>
                  </a:moveTo>
                  <a:cubicBezTo>
                    <a:pt x="386" y="14"/>
                    <a:pt x="363" y="159"/>
                    <a:pt x="325" y="234"/>
                  </a:cubicBezTo>
                  <a:cubicBezTo>
                    <a:pt x="287" y="309"/>
                    <a:pt x="227" y="393"/>
                    <a:pt x="189" y="461"/>
                  </a:cubicBezTo>
                  <a:cubicBezTo>
                    <a:pt x="151" y="529"/>
                    <a:pt x="128" y="559"/>
                    <a:pt x="98" y="642"/>
                  </a:cubicBezTo>
                  <a:cubicBezTo>
                    <a:pt x="68" y="725"/>
                    <a:pt x="14" y="869"/>
                    <a:pt x="7" y="960"/>
                  </a:cubicBezTo>
                  <a:cubicBezTo>
                    <a:pt x="0" y="1051"/>
                    <a:pt x="15" y="1112"/>
                    <a:pt x="53" y="1187"/>
                  </a:cubicBezTo>
                  <a:cubicBezTo>
                    <a:pt x="91" y="1262"/>
                    <a:pt x="189" y="1323"/>
                    <a:pt x="234" y="1414"/>
                  </a:cubicBezTo>
                  <a:cubicBezTo>
                    <a:pt x="279" y="1505"/>
                    <a:pt x="280" y="1678"/>
                    <a:pt x="325" y="1731"/>
                  </a:cubicBezTo>
                  <a:cubicBezTo>
                    <a:pt x="370" y="1784"/>
                    <a:pt x="468" y="1769"/>
                    <a:pt x="506" y="1731"/>
                  </a:cubicBezTo>
                  <a:cubicBezTo>
                    <a:pt x="544" y="1693"/>
                    <a:pt x="529" y="1572"/>
                    <a:pt x="552" y="1504"/>
                  </a:cubicBezTo>
                  <a:cubicBezTo>
                    <a:pt x="575" y="1436"/>
                    <a:pt x="604" y="1376"/>
                    <a:pt x="642" y="1323"/>
                  </a:cubicBezTo>
                  <a:cubicBezTo>
                    <a:pt x="680" y="1270"/>
                    <a:pt x="756" y="1263"/>
                    <a:pt x="779" y="1187"/>
                  </a:cubicBezTo>
                  <a:cubicBezTo>
                    <a:pt x="802" y="1111"/>
                    <a:pt x="817" y="1028"/>
                    <a:pt x="779" y="869"/>
                  </a:cubicBezTo>
                  <a:cubicBezTo>
                    <a:pt x="741" y="710"/>
                    <a:pt x="575" y="302"/>
                    <a:pt x="552" y="234"/>
                  </a:cubicBezTo>
                  <a:cubicBezTo>
                    <a:pt x="529" y="166"/>
                    <a:pt x="650" y="468"/>
                    <a:pt x="642" y="461"/>
                  </a:cubicBezTo>
                  <a:cubicBezTo>
                    <a:pt x="634" y="454"/>
                    <a:pt x="536" y="265"/>
                    <a:pt x="506" y="189"/>
                  </a:cubicBezTo>
                  <a:cubicBezTo>
                    <a:pt x="476" y="113"/>
                    <a:pt x="446" y="0"/>
                    <a:pt x="416" y="7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0" name="Freeform 174"/>
            <p:cNvSpPr>
              <a:spLocks noChangeAspect="1"/>
            </p:cNvSpPr>
            <p:nvPr/>
          </p:nvSpPr>
          <p:spPr bwMode="auto">
            <a:xfrm>
              <a:off x="4622" y="1641"/>
              <a:ext cx="242" cy="677"/>
            </a:xfrm>
            <a:custGeom>
              <a:avLst/>
              <a:gdLst>
                <a:gd name="T0" fmla="*/ 170 w 454"/>
                <a:gd name="T1" fmla="*/ 677 h 1270"/>
                <a:gd name="T2" fmla="*/ 121 w 454"/>
                <a:gd name="T3" fmla="*/ 677 h 1270"/>
                <a:gd name="T4" fmla="*/ 97 w 454"/>
                <a:gd name="T5" fmla="*/ 556 h 1270"/>
                <a:gd name="T6" fmla="*/ 25 w 454"/>
                <a:gd name="T7" fmla="*/ 339 h 1270"/>
                <a:gd name="T8" fmla="*/ 0 w 454"/>
                <a:gd name="T9" fmla="*/ 49 h 1270"/>
                <a:gd name="T10" fmla="*/ 72 w 454"/>
                <a:gd name="T11" fmla="*/ 169 h 1270"/>
                <a:gd name="T12" fmla="*/ 72 w 454"/>
                <a:gd name="T13" fmla="*/ 24 h 1270"/>
                <a:gd name="T14" fmla="*/ 97 w 454"/>
                <a:gd name="T15" fmla="*/ 169 h 1270"/>
                <a:gd name="T16" fmla="*/ 121 w 454"/>
                <a:gd name="T17" fmla="*/ 0 h 1270"/>
                <a:gd name="T18" fmla="*/ 170 w 454"/>
                <a:gd name="T19" fmla="*/ 169 h 1270"/>
                <a:gd name="T20" fmla="*/ 170 w 454"/>
                <a:gd name="T21" fmla="*/ 49 h 1270"/>
                <a:gd name="T22" fmla="*/ 218 w 454"/>
                <a:gd name="T23" fmla="*/ 194 h 1270"/>
                <a:gd name="T24" fmla="*/ 242 w 454"/>
                <a:gd name="T25" fmla="*/ 24 h 1270"/>
                <a:gd name="T26" fmla="*/ 242 w 454"/>
                <a:gd name="T27" fmla="*/ 266 h 1270"/>
                <a:gd name="T28" fmla="*/ 242 w 454"/>
                <a:gd name="T29" fmla="*/ 411 h 1270"/>
                <a:gd name="T30" fmla="*/ 193 w 454"/>
                <a:gd name="T31" fmla="*/ 605 h 1270"/>
                <a:gd name="T32" fmla="*/ 170 w 454"/>
                <a:gd name="T33" fmla="*/ 677 h 127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4"/>
                <a:gd name="T52" fmla="*/ 0 h 1270"/>
                <a:gd name="T53" fmla="*/ 454 w 454"/>
                <a:gd name="T54" fmla="*/ 1270 h 127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4" h="1270">
                  <a:moveTo>
                    <a:pt x="318" y="1270"/>
                  </a:moveTo>
                  <a:lnTo>
                    <a:pt x="227" y="1270"/>
                  </a:lnTo>
                  <a:lnTo>
                    <a:pt x="182" y="1043"/>
                  </a:lnTo>
                  <a:lnTo>
                    <a:pt x="46" y="635"/>
                  </a:lnTo>
                  <a:lnTo>
                    <a:pt x="0" y="91"/>
                  </a:lnTo>
                  <a:lnTo>
                    <a:pt x="136" y="317"/>
                  </a:lnTo>
                  <a:lnTo>
                    <a:pt x="136" y="45"/>
                  </a:lnTo>
                  <a:lnTo>
                    <a:pt x="182" y="317"/>
                  </a:lnTo>
                  <a:lnTo>
                    <a:pt x="227" y="0"/>
                  </a:lnTo>
                  <a:lnTo>
                    <a:pt x="318" y="317"/>
                  </a:lnTo>
                  <a:lnTo>
                    <a:pt x="318" y="91"/>
                  </a:lnTo>
                  <a:lnTo>
                    <a:pt x="409" y="363"/>
                  </a:lnTo>
                  <a:lnTo>
                    <a:pt x="454" y="45"/>
                  </a:lnTo>
                  <a:lnTo>
                    <a:pt x="454" y="499"/>
                  </a:lnTo>
                  <a:lnTo>
                    <a:pt x="454" y="771"/>
                  </a:lnTo>
                  <a:lnTo>
                    <a:pt x="363" y="1134"/>
                  </a:lnTo>
                  <a:lnTo>
                    <a:pt x="318" y="127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CCCC00"/>
                </a:gs>
              </a:gsLst>
              <a:lin ang="0" scaled="1"/>
            </a:gradFill>
            <a:ln w="9525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1" name="箭头: 右 60"/>
          <p:cNvSpPr/>
          <p:nvPr/>
        </p:nvSpPr>
        <p:spPr>
          <a:xfrm>
            <a:off x="4009605" y="3310435"/>
            <a:ext cx="717775" cy="376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2" name="箭头: 右 61"/>
          <p:cNvSpPr/>
          <p:nvPr/>
        </p:nvSpPr>
        <p:spPr>
          <a:xfrm>
            <a:off x="6658157" y="3310435"/>
            <a:ext cx="717775" cy="376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5276852" y="5281713"/>
            <a:ext cx="174521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基本图案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8223065" y="5281713"/>
            <a:ext cx="363700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图案形成过程图案</a:t>
            </a:r>
          </a:p>
        </p:txBody>
      </p:sp>
      <p:sp>
        <p:nvSpPr>
          <p:cNvPr id="65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分析图案的形成过程（二）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9"/>
          <p:cNvGrpSpPr/>
          <p:nvPr/>
        </p:nvGrpSpPr>
        <p:grpSpPr bwMode="auto">
          <a:xfrm>
            <a:off x="883000" y="1519069"/>
            <a:ext cx="4063157" cy="1097353"/>
            <a:chOff x="1189" y="1857"/>
            <a:chExt cx="2900" cy="796"/>
          </a:xfrm>
        </p:grpSpPr>
        <p:grpSp>
          <p:nvGrpSpPr>
            <p:cNvPr id="6" name="Group 22"/>
            <p:cNvGrpSpPr/>
            <p:nvPr/>
          </p:nvGrpSpPr>
          <p:grpSpPr bwMode="auto">
            <a:xfrm>
              <a:off x="1189" y="1857"/>
              <a:ext cx="788" cy="796"/>
              <a:chOff x="867" y="1532"/>
              <a:chExt cx="1433" cy="1448"/>
            </a:xfrm>
          </p:grpSpPr>
          <p:grpSp>
            <p:nvGrpSpPr>
              <p:cNvPr id="34" name="Group 3"/>
              <p:cNvGrpSpPr/>
              <p:nvPr/>
            </p:nvGrpSpPr>
            <p:grpSpPr bwMode="auto">
              <a:xfrm>
                <a:off x="1584" y="1532"/>
                <a:ext cx="476" cy="967"/>
                <a:chOff x="1584" y="1532"/>
                <a:chExt cx="476" cy="967"/>
              </a:xfrm>
            </p:grpSpPr>
            <p:sp>
              <p:nvSpPr>
                <p:cNvPr id="44" name="AutoShape 4"/>
                <p:cNvSpPr>
                  <a:spLocks noChangeArrowheads="1"/>
                </p:cNvSpPr>
                <p:nvPr/>
              </p:nvSpPr>
              <p:spPr bwMode="auto">
                <a:xfrm>
                  <a:off x="1584" y="1532"/>
                  <a:ext cx="476" cy="96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45" name="Picture 5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5" name="Group 6"/>
              <p:cNvGrpSpPr/>
              <p:nvPr/>
            </p:nvGrpSpPr>
            <p:grpSpPr bwMode="auto">
              <a:xfrm rot="5400000">
                <a:off x="1463" y="2141"/>
                <a:ext cx="722" cy="953"/>
                <a:chOff x="1584" y="1540"/>
                <a:chExt cx="722" cy="953"/>
              </a:xfrm>
            </p:grpSpPr>
            <p:sp>
              <p:nvSpPr>
                <p:cNvPr id="42" name="AutoShape 7"/>
                <p:cNvSpPr>
                  <a:spLocks noChangeArrowheads="1"/>
                </p:cNvSpPr>
                <p:nvPr/>
              </p:nvSpPr>
              <p:spPr bwMode="auto">
                <a:xfrm>
                  <a:off x="1822" y="1540"/>
                  <a:ext cx="484" cy="95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43" name="Picture 8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6" name="Group 9"/>
              <p:cNvGrpSpPr/>
              <p:nvPr/>
            </p:nvGrpSpPr>
            <p:grpSpPr bwMode="auto">
              <a:xfrm rot="10800000">
                <a:off x="867" y="2013"/>
                <a:ext cx="717" cy="967"/>
                <a:chOff x="1584" y="1532"/>
                <a:chExt cx="717" cy="967"/>
              </a:xfrm>
            </p:grpSpPr>
            <p:sp>
              <p:nvSpPr>
                <p:cNvPr id="40" name="AutoShape 10"/>
                <p:cNvSpPr>
                  <a:spLocks noChangeArrowheads="1"/>
                </p:cNvSpPr>
                <p:nvPr/>
              </p:nvSpPr>
              <p:spPr bwMode="auto">
                <a:xfrm>
                  <a:off x="1825" y="1532"/>
                  <a:ext cx="476" cy="96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41" name="Picture 11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7" name="Group 12"/>
              <p:cNvGrpSpPr/>
              <p:nvPr/>
            </p:nvGrpSpPr>
            <p:grpSpPr bwMode="auto">
              <a:xfrm rot="-5400000">
                <a:off x="984" y="1420"/>
                <a:ext cx="721" cy="952"/>
                <a:chOff x="1584" y="1540"/>
                <a:chExt cx="721" cy="952"/>
              </a:xfrm>
            </p:grpSpPr>
            <p:sp>
              <p:nvSpPr>
                <p:cNvPr id="38" name="AutoShape 13"/>
                <p:cNvSpPr>
                  <a:spLocks noChangeArrowheads="1"/>
                </p:cNvSpPr>
                <p:nvPr/>
              </p:nvSpPr>
              <p:spPr bwMode="auto">
                <a:xfrm>
                  <a:off x="1821" y="1540"/>
                  <a:ext cx="484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39" name="Picture 14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7" name="Group 23"/>
            <p:cNvGrpSpPr/>
            <p:nvPr/>
          </p:nvGrpSpPr>
          <p:grpSpPr bwMode="auto">
            <a:xfrm>
              <a:off x="2245" y="1857"/>
              <a:ext cx="788" cy="796"/>
              <a:chOff x="867" y="1532"/>
              <a:chExt cx="1433" cy="1448"/>
            </a:xfrm>
          </p:grpSpPr>
          <p:grpSp>
            <p:nvGrpSpPr>
              <p:cNvPr id="22" name="Group 24"/>
              <p:cNvGrpSpPr/>
              <p:nvPr/>
            </p:nvGrpSpPr>
            <p:grpSpPr bwMode="auto">
              <a:xfrm>
                <a:off x="1584" y="1532"/>
                <a:ext cx="476" cy="967"/>
                <a:chOff x="1584" y="1532"/>
                <a:chExt cx="476" cy="967"/>
              </a:xfrm>
            </p:grpSpPr>
            <p:sp>
              <p:nvSpPr>
                <p:cNvPr id="32" name="AutoShape 25"/>
                <p:cNvSpPr>
                  <a:spLocks noChangeArrowheads="1"/>
                </p:cNvSpPr>
                <p:nvPr/>
              </p:nvSpPr>
              <p:spPr bwMode="auto">
                <a:xfrm>
                  <a:off x="1584" y="1532"/>
                  <a:ext cx="476" cy="96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33" name="Picture 26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3" name="Group 27"/>
              <p:cNvGrpSpPr/>
              <p:nvPr/>
            </p:nvGrpSpPr>
            <p:grpSpPr bwMode="auto">
              <a:xfrm rot="5400000">
                <a:off x="1463" y="2141"/>
                <a:ext cx="722" cy="953"/>
                <a:chOff x="1584" y="1540"/>
                <a:chExt cx="722" cy="953"/>
              </a:xfrm>
            </p:grpSpPr>
            <p:sp>
              <p:nvSpPr>
                <p:cNvPr id="30" name="AutoShape 28"/>
                <p:cNvSpPr>
                  <a:spLocks noChangeArrowheads="1"/>
                </p:cNvSpPr>
                <p:nvPr/>
              </p:nvSpPr>
              <p:spPr bwMode="auto">
                <a:xfrm>
                  <a:off x="1822" y="1540"/>
                  <a:ext cx="484" cy="95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31" name="Picture 29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4" name="Group 30"/>
              <p:cNvGrpSpPr/>
              <p:nvPr/>
            </p:nvGrpSpPr>
            <p:grpSpPr bwMode="auto">
              <a:xfrm rot="10800000">
                <a:off x="867" y="2013"/>
                <a:ext cx="717" cy="967"/>
                <a:chOff x="1584" y="1532"/>
                <a:chExt cx="717" cy="967"/>
              </a:xfrm>
            </p:grpSpPr>
            <p:sp>
              <p:nvSpPr>
                <p:cNvPr id="28" name="AutoShape 31"/>
                <p:cNvSpPr>
                  <a:spLocks noChangeArrowheads="1"/>
                </p:cNvSpPr>
                <p:nvPr/>
              </p:nvSpPr>
              <p:spPr bwMode="auto">
                <a:xfrm>
                  <a:off x="1825" y="1532"/>
                  <a:ext cx="476" cy="96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29" name="Picture 32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5" name="Group 33"/>
              <p:cNvGrpSpPr/>
              <p:nvPr/>
            </p:nvGrpSpPr>
            <p:grpSpPr bwMode="auto">
              <a:xfrm rot="-5400000">
                <a:off x="984" y="1420"/>
                <a:ext cx="721" cy="952"/>
                <a:chOff x="1584" y="1540"/>
                <a:chExt cx="721" cy="952"/>
              </a:xfrm>
            </p:grpSpPr>
            <p:sp>
              <p:nvSpPr>
                <p:cNvPr id="26" name="AutoShape 34"/>
                <p:cNvSpPr>
                  <a:spLocks noChangeArrowheads="1"/>
                </p:cNvSpPr>
                <p:nvPr/>
              </p:nvSpPr>
              <p:spPr bwMode="auto">
                <a:xfrm>
                  <a:off x="1821" y="1540"/>
                  <a:ext cx="484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27" name="Picture 35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8" name="Group 36"/>
            <p:cNvGrpSpPr/>
            <p:nvPr/>
          </p:nvGrpSpPr>
          <p:grpSpPr bwMode="auto">
            <a:xfrm>
              <a:off x="3301" y="1857"/>
              <a:ext cx="788" cy="796"/>
              <a:chOff x="867" y="1532"/>
              <a:chExt cx="1433" cy="1448"/>
            </a:xfrm>
          </p:grpSpPr>
          <p:grpSp>
            <p:nvGrpSpPr>
              <p:cNvPr id="9" name="Group 37"/>
              <p:cNvGrpSpPr/>
              <p:nvPr/>
            </p:nvGrpSpPr>
            <p:grpSpPr bwMode="auto">
              <a:xfrm>
                <a:off x="1584" y="1532"/>
                <a:ext cx="476" cy="967"/>
                <a:chOff x="1584" y="1532"/>
                <a:chExt cx="476" cy="967"/>
              </a:xfrm>
            </p:grpSpPr>
            <p:sp>
              <p:nvSpPr>
                <p:cNvPr id="20" name="AutoShape 38"/>
                <p:cNvSpPr>
                  <a:spLocks noChangeArrowheads="1"/>
                </p:cNvSpPr>
                <p:nvPr/>
              </p:nvSpPr>
              <p:spPr bwMode="auto">
                <a:xfrm>
                  <a:off x="1584" y="1532"/>
                  <a:ext cx="476" cy="96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21" name="Picture 39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" name="Group 40"/>
              <p:cNvGrpSpPr/>
              <p:nvPr/>
            </p:nvGrpSpPr>
            <p:grpSpPr bwMode="auto">
              <a:xfrm rot="5400000">
                <a:off x="1463" y="2141"/>
                <a:ext cx="722" cy="953"/>
                <a:chOff x="1584" y="1540"/>
                <a:chExt cx="722" cy="953"/>
              </a:xfrm>
            </p:grpSpPr>
            <p:sp>
              <p:nvSpPr>
                <p:cNvPr id="17" name="AutoShape 41"/>
                <p:cNvSpPr>
                  <a:spLocks noChangeArrowheads="1"/>
                </p:cNvSpPr>
                <p:nvPr/>
              </p:nvSpPr>
              <p:spPr bwMode="auto">
                <a:xfrm>
                  <a:off x="1822" y="1540"/>
                  <a:ext cx="484" cy="95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9" name="Picture 42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1" name="Group 43"/>
              <p:cNvGrpSpPr/>
              <p:nvPr/>
            </p:nvGrpSpPr>
            <p:grpSpPr bwMode="auto">
              <a:xfrm rot="10800000">
                <a:off x="867" y="2013"/>
                <a:ext cx="717" cy="967"/>
                <a:chOff x="1584" y="1532"/>
                <a:chExt cx="717" cy="967"/>
              </a:xfrm>
            </p:grpSpPr>
            <p:sp>
              <p:nvSpPr>
                <p:cNvPr id="15" name="AutoShape 44"/>
                <p:cNvSpPr>
                  <a:spLocks noChangeArrowheads="1"/>
                </p:cNvSpPr>
                <p:nvPr/>
              </p:nvSpPr>
              <p:spPr bwMode="auto">
                <a:xfrm>
                  <a:off x="1825" y="1532"/>
                  <a:ext cx="476" cy="96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6" name="Picture 45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2" name="Group 46"/>
              <p:cNvGrpSpPr/>
              <p:nvPr/>
            </p:nvGrpSpPr>
            <p:grpSpPr bwMode="auto">
              <a:xfrm rot="-5400000">
                <a:off x="984" y="1420"/>
                <a:ext cx="721" cy="952"/>
                <a:chOff x="1584" y="1540"/>
                <a:chExt cx="721" cy="952"/>
              </a:xfrm>
            </p:grpSpPr>
            <p:sp>
              <p:nvSpPr>
                <p:cNvPr id="13" name="AutoShape 47"/>
                <p:cNvSpPr>
                  <a:spLocks noChangeArrowheads="1"/>
                </p:cNvSpPr>
                <p:nvPr/>
              </p:nvSpPr>
              <p:spPr bwMode="auto">
                <a:xfrm>
                  <a:off x="1821" y="1540"/>
                  <a:ext cx="484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4" name="Picture 48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46" name="Group 50"/>
          <p:cNvGrpSpPr/>
          <p:nvPr/>
        </p:nvGrpSpPr>
        <p:grpSpPr bwMode="auto">
          <a:xfrm>
            <a:off x="891895" y="3002033"/>
            <a:ext cx="4067891" cy="1145639"/>
            <a:chOff x="1190" y="1868"/>
            <a:chExt cx="2902" cy="776"/>
          </a:xfrm>
        </p:grpSpPr>
        <p:grpSp>
          <p:nvGrpSpPr>
            <p:cNvPr id="47" name="Group 51"/>
            <p:cNvGrpSpPr/>
            <p:nvPr/>
          </p:nvGrpSpPr>
          <p:grpSpPr bwMode="auto">
            <a:xfrm>
              <a:off x="1190" y="1868"/>
              <a:ext cx="790" cy="776"/>
              <a:chOff x="866" y="1551"/>
              <a:chExt cx="1436" cy="1412"/>
            </a:xfrm>
          </p:grpSpPr>
          <p:grpSp>
            <p:nvGrpSpPr>
              <p:cNvPr id="74" name="Group 52"/>
              <p:cNvGrpSpPr/>
              <p:nvPr/>
            </p:nvGrpSpPr>
            <p:grpSpPr bwMode="auto">
              <a:xfrm>
                <a:off x="1584" y="1565"/>
                <a:ext cx="476" cy="904"/>
                <a:chOff x="1584" y="1565"/>
                <a:chExt cx="476" cy="904"/>
              </a:xfrm>
            </p:grpSpPr>
            <p:sp>
              <p:nvSpPr>
                <p:cNvPr id="84" name="AutoShape 53"/>
                <p:cNvSpPr>
                  <a:spLocks noChangeArrowheads="1"/>
                </p:cNvSpPr>
                <p:nvPr/>
              </p:nvSpPr>
              <p:spPr bwMode="auto">
                <a:xfrm>
                  <a:off x="1584" y="1565"/>
                  <a:ext cx="476" cy="90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85" name="Picture 54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5" name="Group 55"/>
              <p:cNvGrpSpPr/>
              <p:nvPr/>
            </p:nvGrpSpPr>
            <p:grpSpPr bwMode="auto">
              <a:xfrm rot="5400000">
                <a:off x="1473" y="2134"/>
                <a:ext cx="706" cy="952"/>
                <a:chOff x="1584" y="1539"/>
                <a:chExt cx="706" cy="952"/>
              </a:xfrm>
            </p:grpSpPr>
            <p:sp>
              <p:nvSpPr>
                <p:cNvPr id="82" name="AutoShape 56"/>
                <p:cNvSpPr>
                  <a:spLocks noChangeArrowheads="1"/>
                </p:cNvSpPr>
                <p:nvPr/>
              </p:nvSpPr>
              <p:spPr bwMode="auto">
                <a:xfrm>
                  <a:off x="1838" y="1539"/>
                  <a:ext cx="452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83" name="Picture 5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6" name="Group 58"/>
              <p:cNvGrpSpPr/>
              <p:nvPr/>
            </p:nvGrpSpPr>
            <p:grpSpPr bwMode="auto">
              <a:xfrm rot="10800000">
                <a:off x="866" y="2044"/>
                <a:ext cx="718" cy="904"/>
                <a:chOff x="1584" y="1564"/>
                <a:chExt cx="718" cy="904"/>
              </a:xfrm>
            </p:grpSpPr>
            <p:sp>
              <p:nvSpPr>
                <p:cNvPr id="80" name="AutoShape 59"/>
                <p:cNvSpPr>
                  <a:spLocks noChangeArrowheads="1"/>
                </p:cNvSpPr>
                <p:nvPr/>
              </p:nvSpPr>
              <p:spPr bwMode="auto">
                <a:xfrm>
                  <a:off x="1826" y="1564"/>
                  <a:ext cx="476" cy="90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81" name="Picture 60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77" name="Group 61"/>
              <p:cNvGrpSpPr/>
              <p:nvPr/>
            </p:nvGrpSpPr>
            <p:grpSpPr bwMode="auto">
              <a:xfrm rot="-5400000">
                <a:off x="992" y="1428"/>
                <a:ext cx="706" cy="952"/>
                <a:chOff x="1584" y="1540"/>
                <a:chExt cx="706" cy="952"/>
              </a:xfrm>
            </p:grpSpPr>
            <p:sp>
              <p:nvSpPr>
                <p:cNvPr id="78" name="AutoShape 62"/>
                <p:cNvSpPr>
                  <a:spLocks noChangeArrowheads="1"/>
                </p:cNvSpPr>
                <p:nvPr/>
              </p:nvSpPr>
              <p:spPr bwMode="auto">
                <a:xfrm>
                  <a:off x="1838" y="1540"/>
                  <a:ext cx="452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79" name="Picture 63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48" name="Group 64"/>
            <p:cNvGrpSpPr/>
            <p:nvPr/>
          </p:nvGrpSpPr>
          <p:grpSpPr bwMode="auto">
            <a:xfrm>
              <a:off x="2246" y="1868"/>
              <a:ext cx="790" cy="776"/>
              <a:chOff x="866" y="1551"/>
              <a:chExt cx="1436" cy="1412"/>
            </a:xfrm>
          </p:grpSpPr>
          <p:grpSp>
            <p:nvGrpSpPr>
              <p:cNvPr id="62" name="Group 65"/>
              <p:cNvGrpSpPr/>
              <p:nvPr/>
            </p:nvGrpSpPr>
            <p:grpSpPr bwMode="auto">
              <a:xfrm>
                <a:off x="1584" y="1565"/>
                <a:ext cx="476" cy="904"/>
                <a:chOff x="1584" y="1565"/>
                <a:chExt cx="476" cy="904"/>
              </a:xfrm>
            </p:grpSpPr>
            <p:sp>
              <p:nvSpPr>
                <p:cNvPr id="72" name="AutoShape 66"/>
                <p:cNvSpPr>
                  <a:spLocks noChangeArrowheads="1"/>
                </p:cNvSpPr>
                <p:nvPr/>
              </p:nvSpPr>
              <p:spPr bwMode="auto">
                <a:xfrm>
                  <a:off x="1584" y="1565"/>
                  <a:ext cx="476" cy="90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73" name="Picture 6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3" name="Group 68"/>
              <p:cNvGrpSpPr/>
              <p:nvPr/>
            </p:nvGrpSpPr>
            <p:grpSpPr bwMode="auto">
              <a:xfrm rot="5400000">
                <a:off x="1473" y="2134"/>
                <a:ext cx="706" cy="952"/>
                <a:chOff x="1584" y="1539"/>
                <a:chExt cx="706" cy="952"/>
              </a:xfrm>
            </p:grpSpPr>
            <p:sp>
              <p:nvSpPr>
                <p:cNvPr id="70" name="AutoShape 69"/>
                <p:cNvSpPr>
                  <a:spLocks noChangeArrowheads="1"/>
                </p:cNvSpPr>
                <p:nvPr/>
              </p:nvSpPr>
              <p:spPr bwMode="auto">
                <a:xfrm>
                  <a:off x="1838" y="1539"/>
                  <a:ext cx="452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71" name="Picture 70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4" name="Group 71"/>
              <p:cNvGrpSpPr/>
              <p:nvPr/>
            </p:nvGrpSpPr>
            <p:grpSpPr bwMode="auto">
              <a:xfrm rot="10800000">
                <a:off x="866" y="2044"/>
                <a:ext cx="718" cy="904"/>
                <a:chOff x="1584" y="1564"/>
                <a:chExt cx="718" cy="904"/>
              </a:xfrm>
            </p:grpSpPr>
            <p:sp>
              <p:nvSpPr>
                <p:cNvPr id="68" name="AutoShape 72"/>
                <p:cNvSpPr>
                  <a:spLocks noChangeArrowheads="1"/>
                </p:cNvSpPr>
                <p:nvPr/>
              </p:nvSpPr>
              <p:spPr bwMode="auto">
                <a:xfrm>
                  <a:off x="1826" y="1564"/>
                  <a:ext cx="476" cy="90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69" name="Picture 73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5" name="Group 74"/>
              <p:cNvGrpSpPr/>
              <p:nvPr/>
            </p:nvGrpSpPr>
            <p:grpSpPr bwMode="auto">
              <a:xfrm rot="-5400000">
                <a:off x="992" y="1428"/>
                <a:ext cx="706" cy="952"/>
                <a:chOff x="1584" y="1540"/>
                <a:chExt cx="706" cy="952"/>
              </a:xfrm>
            </p:grpSpPr>
            <p:sp>
              <p:nvSpPr>
                <p:cNvPr id="66" name="AutoShape 75"/>
                <p:cNvSpPr>
                  <a:spLocks noChangeArrowheads="1"/>
                </p:cNvSpPr>
                <p:nvPr/>
              </p:nvSpPr>
              <p:spPr bwMode="auto">
                <a:xfrm>
                  <a:off x="1838" y="1540"/>
                  <a:ext cx="452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67" name="Picture 76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49" name="Group 77"/>
            <p:cNvGrpSpPr/>
            <p:nvPr/>
          </p:nvGrpSpPr>
          <p:grpSpPr bwMode="auto">
            <a:xfrm>
              <a:off x="3302" y="1868"/>
              <a:ext cx="790" cy="776"/>
              <a:chOff x="866" y="1551"/>
              <a:chExt cx="1436" cy="1412"/>
            </a:xfrm>
          </p:grpSpPr>
          <p:grpSp>
            <p:nvGrpSpPr>
              <p:cNvPr id="50" name="Group 78"/>
              <p:cNvGrpSpPr/>
              <p:nvPr/>
            </p:nvGrpSpPr>
            <p:grpSpPr bwMode="auto">
              <a:xfrm>
                <a:off x="1584" y="1565"/>
                <a:ext cx="476" cy="904"/>
                <a:chOff x="1584" y="1565"/>
                <a:chExt cx="476" cy="904"/>
              </a:xfrm>
            </p:grpSpPr>
            <p:sp>
              <p:nvSpPr>
                <p:cNvPr id="60" name="AutoShape 79"/>
                <p:cNvSpPr>
                  <a:spLocks noChangeArrowheads="1"/>
                </p:cNvSpPr>
                <p:nvPr/>
              </p:nvSpPr>
              <p:spPr bwMode="auto">
                <a:xfrm>
                  <a:off x="1584" y="1565"/>
                  <a:ext cx="476" cy="90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61" name="Picture 80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1" name="Group 81"/>
              <p:cNvGrpSpPr/>
              <p:nvPr/>
            </p:nvGrpSpPr>
            <p:grpSpPr bwMode="auto">
              <a:xfrm rot="5400000">
                <a:off x="1473" y="2134"/>
                <a:ext cx="706" cy="952"/>
                <a:chOff x="1584" y="1539"/>
                <a:chExt cx="706" cy="952"/>
              </a:xfrm>
            </p:grpSpPr>
            <p:sp>
              <p:nvSpPr>
                <p:cNvPr id="58" name="AutoShape 82"/>
                <p:cNvSpPr>
                  <a:spLocks noChangeArrowheads="1"/>
                </p:cNvSpPr>
                <p:nvPr/>
              </p:nvSpPr>
              <p:spPr bwMode="auto">
                <a:xfrm>
                  <a:off x="1838" y="1539"/>
                  <a:ext cx="452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59" name="Picture 83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2" name="Group 84"/>
              <p:cNvGrpSpPr/>
              <p:nvPr/>
            </p:nvGrpSpPr>
            <p:grpSpPr bwMode="auto">
              <a:xfrm rot="10800000">
                <a:off x="866" y="2044"/>
                <a:ext cx="718" cy="904"/>
                <a:chOff x="1584" y="1564"/>
                <a:chExt cx="718" cy="904"/>
              </a:xfrm>
            </p:grpSpPr>
            <p:sp>
              <p:nvSpPr>
                <p:cNvPr id="56" name="AutoShape 85"/>
                <p:cNvSpPr>
                  <a:spLocks noChangeArrowheads="1"/>
                </p:cNvSpPr>
                <p:nvPr/>
              </p:nvSpPr>
              <p:spPr bwMode="auto">
                <a:xfrm>
                  <a:off x="1826" y="1564"/>
                  <a:ext cx="476" cy="90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57" name="Picture 86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3" name="Group 87"/>
              <p:cNvGrpSpPr/>
              <p:nvPr/>
            </p:nvGrpSpPr>
            <p:grpSpPr bwMode="auto">
              <a:xfrm rot="-5400000">
                <a:off x="992" y="1428"/>
                <a:ext cx="706" cy="952"/>
                <a:chOff x="1584" y="1540"/>
                <a:chExt cx="706" cy="952"/>
              </a:xfrm>
            </p:grpSpPr>
            <p:sp>
              <p:nvSpPr>
                <p:cNvPr id="54" name="AutoShape 88"/>
                <p:cNvSpPr>
                  <a:spLocks noChangeArrowheads="1"/>
                </p:cNvSpPr>
                <p:nvPr/>
              </p:nvSpPr>
              <p:spPr bwMode="auto">
                <a:xfrm>
                  <a:off x="1838" y="1540"/>
                  <a:ext cx="452" cy="95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55" name="Picture 89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86" name="箭头: 右 85"/>
          <p:cNvSpPr/>
          <p:nvPr/>
        </p:nvSpPr>
        <p:spPr>
          <a:xfrm>
            <a:off x="5556023" y="1627517"/>
            <a:ext cx="717775" cy="3765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3" name="箭头: 右 92"/>
          <p:cNvSpPr/>
          <p:nvPr/>
        </p:nvSpPr>
        <p:spPr>
          <a:xfrm rot="5555088">
            <a:off x="7193554" y="2568552"/>
            <a:ext cx="717775" cy="3765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94" name="Group 15"/>
          <p:cNvGrpSpPr/>
          <p:nvPr/>
        </p:nvGrpSpPr>
        <p:grpSpPr bwMode="auto">
          <a:xfrm>
            <a:off x="7423827" y="1318358"/>
            <a:ext cx="366765" cy="733339"/>
            <a:chOff x="1584" y="1607"/>
            <a:chExt cx="398" cy="817"/>
          </a:xfrm>
        </p:grpSpPr>
        <p:sp>
          <p:nvSpPr>
            <p:cNvPr id="95" name="AutoShape 16"/>
            <p:cNvSpPr>
              <a:spLocks noChangeArrowheads="1"/>
            </p:cNvSpPr>
            <p:nvPr/>
          </p:nvSpPr>
          <p:spPr bwMode="auto">
            <a:xfrm>
              <a:off x="1584" y="1607"/>
              <a:ext cx="398" cy="817"/>
            </a:xfrm>
            <a:prstGeom prst="triangle">
              <a:avLst>
                <a:gd name="adj" fmla="val 50000"/>
              </a:avLst>
            </a:prstGeom>
            <a:solidFill>
              <a:srgbClr val="FFCC99"/>
            </a:solidFill>
            <a:ln w="19050" algn="ctr">
              <a:solidFill>
                <a:srgbClr val="800080"/>
              </a:solidFill>
              <a:miter lim="800000"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96" name="Picture 17" descr="图片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43" b="29259"/>
            <a:stretch>
              <a:fillRect/>
            </a:stretch>
          </p:blipFill>
          <p:spPr bwMode="auto">
            <a:xfrm rot="-224995">
              <a:off x="1584" y="1632"/>
              <a:ext cx="3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7" name="组合 116"/>
          <p:cNvGrpSpPr/>
          <p:nvPr/>
        </p:nvGrpSpPr>
        <p:grpSpPr>
          <a:xfrm>
            <a:off x="5524215" y="3421292"/>
            <a:ext cx="1275447" cy="1178323"/>
            <a:chOff x="4160042" y="2562664"/>
            <a:chExt cx="956585" cy="883742"/>
          </a:xfrm>
        </p:grpSpPr>
        <p:grpSp>
          <p:nvGrpSpPr>
            <p:cNvPr id="90" name="Group 15"/>
            <p:cNvGrpSpPr/>
            <p:nvPr/>
          </p:nvGrpSpPr>
          <p:grpSpPr bwMode="auto">
            <a:xfrm>
              <a:off x="4841554" y="2562664"/>
              <a:ext cx="275073" cy="550004"/>
              <a:chOff x="1584" y="1607"/>
              <a:chExt cx="398" cy="817"/>
            </a:xfrm>
          </p:grpSpPr>
          <p:sp>
            <p:nvSpPr>
              <p:cNvPr id="91" name="AutoShape 16"/>
              <p:cNvSpPr>
                <a:spLocks noChangeArrowheads="1"/>
              </p:cNvSpPr>
              <p:nvPr/>
            </p:nvSpPr>
            <p:spPr bwMode="auto">
              <a:xfrm>
                <a:off x="1584" y="1607"/>
                <a:ext cx="398" cy="817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19050" algn="ctr">
                <a:solidFill>
                  <a:srgbClr val="800080"/>
                </a:solidFill>
                <a:miter lim="800000"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92" name="Picture 17" descr="图片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43" b="29259"/>
              <a:stretch>
                <a:fillRect/>
              </a:stretch>
            </p:blipFill>
            <p:spPr bwMode="auto">
              <a:xfrm rot="-224995">
                <a:off x="1584" y="1632"/>
                <a:ext cx="35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5" name="AutoShape 16"/>
            <p:cNvSpPr>
              <a:spLocks noChangeArrowheads="1"/>
            </p:cNvSpPr>
            <p:nvPr/>
          </p:nvSpPr>
          <p:spPr bwMode="auto">
            <a:xfrm flipH="1" flipV="1">
              <a:off x="4160042" y="2896159"/>
              <a:ext cx="275220" cy="550247"/>
            </a:xfrm>
            <a:prstGeom prst="triangle">
              <a:avLst>
                <a:gd name="adj" fmla="val 50000"/>
              </a:avLst>
            </a:prstGeom>
            <a:noFill/>
            <a:ln w="19050" algn="ctr">
              <a:noFill/>
              <a:miter lim="800000"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1" name="Group 15"/>
          <p:cNvGrpSpPr/>
          <p:nvPr/>
        </p:nvGrpSpPr>
        <p:grpSpPr bwMode="auto">
          <a:xfrm>
            <a:off x="6441394" y="3406497"/>
            <a:ext cx="366765" cy="733339"/>
            <a:chOff x="1584" y="1607"/>
            <a:chExt cx="398" cy="817"/>
          </a:xfrm>
        </p:grpSpPr>
        <p:sp>
          <p:nvSpPr>
            <p:cNvPr id="102" name="AutoShape 16"/>
            <p:cNvSpPr>
              <a:spLocks noChangeArrowheads="1"/>
            </p:cNvSpPr>
            <p:nvPr/>
          </p:nvSpPr>
          <p:spPr bwMode="auto">
            <a:xfrm>
              <a:off x="1584" y="1607"/>
              <a:ext cx="398" cy="817"/>
            </a:xfrm>
            <a:prstGeom prst="triangle">
              <a:avLst>
                <a:gd name="adj" fmla="val 50000"/>
              </a:avLst>
            </a:prstGeom>
            <a:solidFill>
              <a:srgbClr val="FFCC99"/>
            </a:solidFill>
            <a:ln w="19050" algn="ctr">
              <a:solidFill>
                <a:srgbClr val="800080"/>
              </a:solidFill>
              <a:miter lim="800000"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03" name="Picture 17" descr="图片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43" b="29259"/>
            <a:stretch>
              <a:fillRect/>
            </a:stretch>
          </p:blipFill>
          <p:spPr bwMode="auto">
            <a:xfrm rot="-224995">
              <a:off x="1584" y="1632"/>
              <a:ext cx="3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4" name="Group 15"/>
          <p:cNvGrpSpPr/>
          <p:nvPr/>
        </p:nvGrpSpPr>
        <p:grpSpPr bwMode="auto">
          <a:xfrm rot="10800000">
            <a:off x="5800423" y="3825629"/>
            <a:ext cx="625711" cy="733339"/>
            <a:chOff x="1584" y="1607"/>
            <a:chExt cx="679" cy="817"/>
          </a:xfrm>
        </p:grpSpPr>
        <p:sp>
          <p:nvSpPr>
            <p:cNvPr id="105" name="AutoShape 16"/>
            <p:cNvSpPr>
              <a:spLocks noChangeArrowheads="1"/>
            </p:cNvSpPr>
            <p:nvPr/>
          </p:nvSpPr>
          <p:spPr bwMode="auto">
            <a:xfrm>
              <a:off x="1865" y="1607"/>
              <a:ext cx="398" cy="817"/>
            </a:xfrm>
            <a:prstGeom prst="triangle">
              <a:avLst>
                <a:gd name="adj" fmla="val 50000"/>
              </a:avLst>
            </a:prstGeom>
            <a:solidFill>
              <a:srgbClr val="FFCC99"/>
            </a:solidFill>
            <a:ln w="19050" algn="ctr">
              <a:solidFill>
                <a:srgbClr val="800080"/>
              </a:solidFill>
              <a:miter lim="800000"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06" name="Picture 17" descr="图片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43" b="29259"/>
            <a:stretch>
              <a:fillRect/>
            </a:stretch>
          </p:blipFill>
          <p:spPr bwMode="auto">
            <a:xfrm rot="-224995">
              <a:off x="1584" y="1632"/>
              <a:ext cx="3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7" name="Group 15"/>
          <p:cNvGrpSpPr/>
          <p:nvPr/>
        </p:nvGrpSpPr>
        <p:grpSpPr bwMode="auto">
          <a:xfrm rot="16200000">
            <a:off x="5892157" y="3310414"/>
            <a:ext cx="625711" cy="733339"/>
            <a:chOff x="1584" y="1607"/>
            <a:chExt cx="679" cy="817"/>
          </a:xfrm>
        </p:grpSpPr>
        <p:sp>
          <p:nvSpPr>
            <p:cNvPr id="108" name="AutoShape 16"/>
            <p:cNvSpPr>
              <a:spLocks noChangeArrowheads="1"/>
            </p:cNvSpPr>
            <p:nvPr/>
          </p:nvSpPr>
          <p:spPr bwMode="auto">
            <a:xfrm>
              <a:off x="1865" y="1607"/>
              <a:ext cx="398" cy="817"/>
            </a:xfrm>
            <a:prstGeom prst="triangle">
              <a:avLst>
                <a:gd name="adj" fmla="val 50000"/>
              </a:avLst>
            </a:prstGeom>
            <a:solidFill>
              <a:srgbClr val="FFCC99"/>
            </a:solidFill>
            <a:ln w="19050" algn="ctr">
              <a:solidFill>
                <a:srgbClr val="800080"/>
              </a:solidFill>
              <a:miter lim="800000"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09" name="Picture 17" descr="图片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43" b="29259"/>
            <a:stretch>
              <a:fillRect/>
            </a:stretch>
          </p:blipFill>
          <p:spPr bwMode="auto">
            <a:xfrm rot="-224995">
              <a:off x="1584" y="1632"/>
              <a:ext cx="3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0" name="Group 15"/>
          <p:cNvGrpSpPr/>
          <p:nvPr/>
        </p:nvGrpSpPr>
        <p:grpSpPr bwMode="auto">
          <a:xfrm rot="16200000" flipH="1" flipV="1">
            <a:off x="6325114" y="3958255"/>
            <a:ext cx="625711" cy="733339"/>
            <a:chOff x="1584" y="1607"/>
            <a:chExt cx="679" cy="817"/>
          </a:xfrm>
        </p:grpSpPr>
        <p:sp>
          <p:nvSpPr>
            <p:cNvPr id="111" name="AutoShape 16"/>
            <p:cNvSpPr>
              <a:spLocks noChangeArrowheads="1"/>
            </p:cNvSpPr>
            <p:nvPr/>
          </p:nvSpPr>
          <p:spPr bwMode="auto">
            <a:xfrm>
              <a:off x="1865" y="1607"/>
              <a:ext cx="398" cy="817"/>
            </a:xfrm>
            <a:prstGeom prst="triangle">
              <a:avLst>
                <a:gd name="adj" fmla="val 50000"/>
              </a:avLst>
            </a:prstGeom>
            <a:solidFill>
              <a:srgbClr val="FFCC99"/>
            </a:solidFill>
            <a:ln w="19050" algn="ctr">
              <a:solidFill>
                <a:srgbClr val="800080"/>
              </a:solidFill>
              <a:miter lim="800000"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12" name="Picture 17" descr="图片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943" b="29259"/>
            <a:stretch>
              <a:fillRect/>
            </a:stretch>
          </p:blipFill>
          <p:spPr bwMode="auto">
            <a:xfrm rot="-224995">
              <a:off x="1584" y="1632"/>
              <a:ext cx="3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0" name="组合 129"/>
          <p:cNvGrpSpPr/>
          <p:nvPr/>
        </p:nvGrpSpPr>
        <p:grpSpPr>
          <a:xfrm>
            <a:off x="5794484" y="3375290"/>
            <a:ext cx="1204220" cy="1273558"/>
            <a:chOff x="4502715" y="2675569"/>
            <a:chExt cx="903165" cy="955168"/>
          </a:xfrm>
        </p:grpSpPr>
        <p:grpSp>
          <p:nvGrpSpPr>
            <p:cNvPr id="118" name="Group 15"/>
            <p:cNvGrpSpPr/>
            <p:nvPr/>
          </p:nvGrpSpPr>
          <p:grpSpPr bwMode="auto">
            <a:xfrm>
              <a:off x="4983442" y="2707272"/>
              <a:ext cx="275073" cy="550004"/>
              <a:chOff x="1584" y="1607"/>
              <a:chExt cx="398" cy="817"/>
            </a:xfrm>
          </p:grpSpPr>
          <p:sp>
            <p:nvSpPr>
              <p:cNvPr id="119" name="AutoShape 16"/>
              <p:cNvSpPr>
                <a:spLocks noChangeArrowheads="1"/>
              </p:cNvSpPr>
              <p:nvPr/>
            </p:nvSpPr>
            <p:spPr bwMode="auto">
              <a:xfrm>
                <a:off x="1584" y="1607"/>
                <a:ext cx="398" cy="817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19050" algn="ctr">
                <a:solidFill>
                  <a:srgbClr val="800080"/>
                </a:solidFill>
                <a:miter lim="800000"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20" name="Picture 17" descr="图片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43" b="29259"/>
              <a:stretch>
                <a:fillRect/>
              </a:stretch>
            </p:blipFill>
            <p:spPr bwMode="auto">
              <a:xfrm rot="-224995">
                <a:off x="1584" y="1632"/>
                <a:ext cx="35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1" name="Group 15"/>
            <p:cNvGrpSpPr/>
            <p:nvPr/>
          </p:nvGrpSpPr>
          <p:grpSpPr bwMode="auto">
            <a:xfrm rot="10800000">
              <a:off x="4502715" y="3021623"/>
              <a:ext cx="469284" cy="550004"/>
              <a:chOff x="1584" y="1607"/>
              <a:chExt cx="679" cy="817"/>
            </a:xfrm>
          </p:grpSpPr>
          <p:sp>
            <p:nvSpPr>
              <p:cNvPr id="122" name="AutoShape 16"/>
              <p:cNvSpPr>
                <a:spLocks noChangeArrowheads="1"/>
              </p:cNvSpPr>
              <p:nvPr/>
            </p:nvSpPr>
            <p:spPr bwMode="auto">
              <a:xfrm>
                <a:off x="1865" y="1607"/>
                <a:ext cx="398" cy="817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19050" algn="ctr">
                <a:solidFill>
                  <a:srgbClr val="800080"/>
                </a:solidFill>
                <a:miter lim="800000"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23" name="Picture 17" descr="图片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43" b="29259"/>
              <a:stretch>
                <a:fillRect/>
              </a:stretch>
            </p:blipFill>
            <p:spPr bwMode="auto">
              <a:xfrm rot="-224995">
                <a:off x="1584" y="1632"/>
                <a:ext cx="35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4" name="Group 15"/>
            <p:cNvGrpSpPr/>
            <p:nvPr/>
          </p:nvGrpSpPr>
          <p:grpSpPr bwMode="auto">
            <a:xfrm rot="16200000">
              <a:off x="4571516" y="2635209"/>
              <a:ext cx="469284" cy="550004"/>
              <a:chOff x="1584" y="1607"/>
              <a:chExt cx="679" cy="817"/>
            </a:xfrm>
          </p:grpSpPr>
          <p:sp>
            <p:nvSpPr>
              <p:cNvPr id="125" name="AutoShape 16"/>
              <p:cNvSpPr>
                <a:spLocks noChangeArrowheads="1"/>
              </p:cNvSpPr>
              <p:nvPr/>
            </p:nvSpPr>
            <p:spPr bwMode="auto">
              <a:xfrm>
                <a:off x="1865" y="1607"/>
                <a:ext cx="398" cy="817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19050" algn="ctr">
                <a:solidFill>
                  <a:srgbClr val="800080"/>
                </a:solidFill>
                <a:miter lim="800000"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26" name="Picture 17" descr="图片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43" b="29259"/>
              <a:stretch>
                <a:fillRect/>
              </a:stretch>
            </p:blipFill>
            <p:spPr bwMode="auto">
              <a:xfrm rot="-224995">
                <a:off x="1584" y="1632"/>
                <a:ext cx="35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7" name="Group 15"/>
            <p:cNvGrpSpPr/>
            <p:nvPr/>
          </p:nvGrpSpPr>
          <p:grpSpPr bwMode="auto">
            <a:xfrm rot="16200000" flipH="1" flipV="1">
              <a:off x="4896236" y="3121093"/>
              <a:ext cx="469284" cy="550004"/>
              <a:chOff x="1584" y="1607"/>
              <a:chExt cx="679" cy="817"/>
            </a:xfrm>
          </p:grpSpPr>
          <p:sp>
            <p:nvSpPr>
              <p:cNvPr id="128" name="AutoShape 16"/>
              <p:cNvSpPr>
                <a:spLocks noChangeArrowheads="1"/>
              </p:cNvSpPr>
              <p:nvPr/>
            </p:nvSpPr>
            <p:spPr bwMode="auto">
              <a:xfrm>
                <a:off x="1865" y="1607"/>
                <a:ext cx="398" cy="817"/>
              </a:xfrm>
              <a:prstGeom prst="triangle">
                <a:avLst>
                  <a:gd name="adj" fmla="val 50000"/>
                </a:avLst>
              </a:prstGeom>
              <a:solidFill>
                <a:srgbClr val="FFCC99"/>
              </a:solidFill>
              <a:ln w="19050" algn="ctr">
                <a:solidFill>
                  <a:srgbClr val="800080"/>
                </a:solidFill>
                <a:miter lim="800000"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29" name="Picture 17" descr="图片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943" b="29259"/>
              <a:stretch>
                <a:fillRect/>
              </a:stretch>
            </p:blipFill>
            <p:spPr bwMode="auto">
              <a:xfrm rot="-224995">
                <a:off x="1584" y="1632"/>
                <a:ext cx="35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57" name="组合 156"/>
          <p:cNvGrpSpPr/>
          <p:nvPr/>
        </p:nvGrpSpPr>
        <p:grpSpPr>
          <a:xfrm>
            <a:off x="5776326" y="3365763"/>
            <a:ext cx="1217097" cy="3127470"/>
            <a:chOff x="6820206" y="1978361"/>
            <a:chExt cx="912823" cy="2345602"/>
          </a:xfrm>
        </p:grpSpPr>
        <p:grpSp>
          <p:nvGrpSpPr>
            <p:cNvPr id="131" name="组合 130"/>
            <p:cNvGrpSpPr/>
            <p:nvPr/>
          </p:nvGrpSpPr>
          <p:grpSpPr>
            <a:xfrm>
              <a:off x="6829864" y="1978361"/>
              <a:ext cx="903165" cy="955168"/>
              <a:chOff x="4502715" y="2675569"/>
              <a:chExt cx="903165" cy="955168"/>
            </a:xfrm>
          </p:grpSpPr>
          <p:grpSp>
            <p:nvGrpSpPr>
              <p:cNvPr id="132" name="Group 15"/>
              <p:cNvGrpSpPr/>
              <p:nvPr/>
            </p:nvGrpSpPr>
            <p:grpSpPr bwMode="auto">
              <a:xfrm>
                <a:off x="4983442" y="2707272"/>
                <a:ext cx="275073" cy="550004"/>
                <a:chOff x="1584" y="1607"/>
                <a:chExt cx="398" cy="817"/>
              </a:xfrm>
            </p:grpSpPr>
            <p:sp>
              <p:nvSpPr>
                <p:cNvPr id="142" name="AutoShape 16"/>
                <p:cNvSpPr>
                  <a:spLocks noChangeArrowheads="1"/>
                </p:cNvSpPr>
                <p:nvPr/>
              </p:nvSpPr>
              <p:spPr bwMode="auto">
                <a:xfrm>
                  <a:off x="1584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43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33" name="Group 15"/>
              <p:cNvGrpSpPr/>
              <p:nvPr/>
            </p:nvGrpSpPr>
            <p:grpSpPr bwMode="auto">
              <a:xfrm rot="10800000">
                <a:off x="4502715" y="3021623"/>
                <a:ext cx="469284" cy="550004"/>
                <a:chOff x="1584" y="1607"/>
                <a:chExt cx="679" cy="817"/>
              </a:xfrm>
            </p:grpSpPr>
            <p:sp>
              <p:nvSpPr>
                <p:cNvPr id="140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41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34" name="Group 15"/>
              <p:cNvGrpSpPr/>
              <p:nvPr/>
            </p:nvGrpSpPr>
            <p:grpSpPr bwMode="auto">
              <a:xfrm rot="16200000">
                <a:off x="4571516" y="2635209"/>
                <a:ext cx="469284" cy="550004"/>
                <a:chOff x="1584" y="1607"/>
                <a:chExt cx="679" cy="817"/>
              </a:xfrm>
            </p:grpSpPr>
            <p:sp>
              <p:nvSpPr>
                <p:cNvPr id="138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39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35" name="Group 15"/>
              <p:cNvGrpSpPr/>
              <p:nvPr/>
            </p:nvGrpSpPr>
            <p:grpSpPr bwMode="auto">
              <a:xfrm rot="16200000" flipH="1" flipV="1">
                <a:off x="4896236" y="3121093"/>
                <a:ext cx="469284" cy="550004"/>
                <a:chOff x="1584" y="1607"/>
                <a:chExt cx="679" cy="817"/>
              </a:xfrm>
            </p:grpSpPr>
            <p:sp>
              <p:nvSpPr>
                <p:cNvPr id="136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37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144" name="组合 143"/>
            <p:cNvGrpSpPr/>
            <p:nvPr/>
          </p:nvGrpSpPr>
          <p:grpSpPr>
            <a:xfrm>
              <a:off x="6820206" y="3368795"/>
              <a:ext cx="903165" cy="955168"/>
              <a:chOff x="4502715" y="2675569"/>
              <a:chExt cx="903165" cy="955168"/>
            </a:xfrm>
          </p:grpSpPr>
          <p:grpSp>
            <p:nvGrpSpPr>
              <p:cNvPr id="145" name="Group 15"/>
              <p:cNvGrpSpPr/>
              <p:nvPr/>
            </p:nvGrpSpPr>
            <p:grpSpPr bwMode="auto">
              <a:xfrm>
                <a:off x="4983442" y="2707272"/>
                <a:ext cx="275073" cy="550004"/>
                <a:chOff x="1584" y="1607"/>
                <a:chExt cx="398" cy="817"/>
              </a:xfrm>
            </p:grpSpPr>
            <p:sp>
              <p:nvSpPr>
                <p:cNvPr id="155" name="AutoShape 16"/>
                <p:cNvSpPr>
                  <a:spLocks noChangeArrowheads="1"/>
                </p:cNvSpPr>
                <p:nvPr/>
              </p:nvSpPr>
              <p:spPr bwMode="auto">
                <a:xfrm>
                  <a:off x="1584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56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6" name="Group 15"/>
              <p:cNvGrpSpPr/>
              <p:nvPr/>
            </p:nvGrpSpPr>
            <p:grpSpPr bwMode="auto">
              <a:xfrm rot="10800000">
                <a:off x="4502715" y="3021623"/>
                <a:ext cx="469284" cy="550004"/>
                <a:chOff x="1584" y="1607"/>
                <a:chExt cx="679" cy="817"/>
              </a:xfrm>
            </p:grpSpPr>
            <p:sp>
              <p:nvSpPr>
                <p:cNvPr id="153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54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7" name="Group 15"/>
              <p:cNvGrpSpPr/>
              <p:nvPr/>
            </p:nvGrpSpPr>
            <p:grpSpPr bwMode="auto">
              <a:xfrm rot="16200000">
                <a:off x="4571516" y="2635209"/>
                <a:ext cx="469284" cy="550004"/>
                <a:chOff x="1584" y="1607"/>
                <a:chExt cx="679" cy="817"/>
              </a:xfrm>
            </p:grpSpPr>
            <p:sp>
              <p:nvSpPr>
                <p:cNvPr id="151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52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8" name="Group 15"/>
              <p:cNvGrpSpPr/>
              <p:nvPr/>
            </p:nvGrpSpPr>
            <p:grpSpPr bwMode="auto">
              <a:xfrm rot="16200000" flipH="1" flipV="1">
                <a:off x="4896236" y="3121093"/>
                <a:ext cx="469284" cy="550004"/>
                <a:chOff x="1584" y="1607"/>
                <a:chExt cx="679" cy="817"/>
              </a:xfrm>
            </p:grpSpPr>
            <p:sp>
              <p:nvSpPr>
                <p:cNvPr id="149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50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grpSp>
        <p:nvGrpSpPr>
          <p:cNvPr id="158" name="组合 157"/>
          <p:cNvGrpSpPr/>
          <p:nvPr/>
        </p:nvGrpSpPr>
        <p:grpSpPr>
          <a:xfrm>
            <a:off x="7599040" y="3363107"/>
            <a:ext cx="1217097" cy="3127470"/>
            <a:chOff x="6820206" y="1978361"/>
            <a:chExt cx="912823" cy="2345602"/>
          </a:xfrm>
        </p:grpSpPr>
        <p:grpSp>
          <p:nvGrpSpPr>
            <p:cNvPr id="159" name="组合 158"/>
            <p:cNvGrpSpPr/>
            <p:nvPr/>
          </p:nvGrpSpPr>
          <p:grpSpPr>
            <a:xfrm>
              <a:off x="6829864" y="1978361"/>
              <a:ext cx="903165" cy="955168"/>
              <a:chOff x="4502715" y="2675569"/>
              <a:chExt cx="903165" cy="955168"/>
            </a:xfrm>
          </p:grpSpPr>
          <p:grpSp>
            <p:nvGrpSpPr>
              <p:cNvPr id="173" name="Group 15"/>
              <p:cNvGrpSpPr/>
              <p:nvPr/>
            </p:nvGrpSpPr>
            <p:grpSpPr bwMode="auto">
              <a:xfrm>
                <a:off x="4983442" y="2707272"/>
                <a:ext cx="275073" cy="550004"/>
                <a:chOff x="1584" y="1607"/>
                <a:chExt cx="398" cy="817"/>
              </a:xfrm>
            </p:grpSpPr>
            <p:sp>
              <p:nvSpPr>
                <p:cNvPr id="183" name="AutoShape 16"/>
                <p:cNvSpPr>
                  <a:spLocks noChangeArrowheads="1"/>
                </p:cNvSpPr>
                <p:nvPr/>
              </p:nvSpPr>
              <p:spPr bwMode="auto">
                <a:xfrm>
                  <a:off x="1584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84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74" name="Group 15"/>
              <p:cNvGrpSpPr/>
              <p:nvPr/>
            </p:nvGrpSpPr>
            <p:grpSpPr bwMode="auto">
              <a:xfrm rot="10800000">
                <a:off x="4502715" y="3021623"/>
                <a:ext cx="469284" cy="550004"/>
                <a:chOff x="1584" y="1607"/>
                <a:chExt cx="679" cy="817"/>
              </a:xfrm>
            </p:grpSpPr>
            <p:sp>
              <p:nvSpPr>
                <p:cNvPr id="181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82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75" name="Group 15"/>
              <p:cNvGrpSpPr/>
              <p:nvPr/>
            </p:nvGrpSpPr>
            <p:grpSpPr bwMode="auto">
              <a:xfrm rot="16200000">
                <a:off x="4571516" y="2635209"/>
                <a:ext cx="469284" cy="550004"/>
                <a:chOff x="1584" y="1607"/>
                <a:chExt cx="679" cy="817"/>
              </a:xfrm>
            </p:grpSpPr>
            <p:sp>
              <p:nvSpPr>
                <p:cNvPr id="179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80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76" name="Group 15"/>
              <p:cNvGrpSpPr/>
              <p:nvPr/>
            </p:nvGrpSpPr>
            <p:grpSpPr bwMode="auto">
              <a:xfrm rot="16200000" flipH="1" flipV="1">
                <a:off x="4896236" y="3121093"/>
                <a:ext cx="469284" cy="550004"/>
                <a:chOff x="1584" y="1607"/>
                <a:chExt cx="679" cy="817"/>
              </a:xfrm>
            </p:grpSpPr>
            <p:sp>
              <p:nvSpPr>
                <p:cNvPr id="177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78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160" name="组合 159"/>
            <p:cNvGrpSpPr/>
            <p:nvPr/>
          </p:nvGrpSpPr>
          <p:grpSpPr>
            <a:xfrm>
              <a:off x="6820206" y="3368795"/>
              <a:ext cx="903165" cy="955168"/>
              <a:chOff x="4502715" y="2675569"/>
              <a:chExt cx="903165" cy="955168"/>
            </a:xfrm>
          </p:grpSpPr>
          <p:grpSp>
            <p:nvGrpSpPr>
              <p:cNvPr id="161" name="Group 15"/>
              <p:cNvGrpSpPr/>
              <p:nvPr/>
            </p:nvGrpSpPr>
            <p:grpSpPr bwMode="auto">
              <a:xfrm>
                <a:off x="4983442" y="2707272"/>
                <a:ext cx="275073" cy="550004"/>
                <a:chOff x="1584" y="1607"/>
                <a:chExt cx="398" cy="817"/>
              </a:xfrm>
            </p:grpSpPr>
            <p:sp>
              <p:nvSpPr>
                <p:cNvPr id="171" name="AutoShape 16"/>
                <p:cNvSpPr>
                  <a:spLocks noChangeArrowheads="1"/>
                </p:cNvSpPr>
                <p:nvPr/>
              </p:nvSpPr>
              <p:spPr bwMode="auto">
                <a:xfrm>
                  <a:off x="1584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72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62" name="Group 15"/>
              <p:cNvGrpSpPr/>
              <p:nvPr/>
            </p:nvGrpSpPr>
            <p:grpSpPr bwMode="auto">
              <a:xfrm rot="10800000">
                <a:off x="4502715" y="3021623"/>
                <a:ext cx="469284" cy="550004"/>
                <a:chOff x="1584" y="1607"/>
                <a:chExt cx="679" cy="817"/>
              </a:xfrm>
            </p:grpSpPr>
            <p:sp>
              <p:nvSpPr>
                <p:cNvPr id="169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70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63" name="Group 15"/>
              <p:cNvGrpSpPr/>
              <p:nvPr/>
            </p:nvGrpSpPr>
            <p:grpSpPr bwMode="auto">
              <a:xfrm rot="16200000">
                <a:off x="4571516" y="2635209"/>
                <a:ext cx="469284" cy="550004"/>
                <a:chOff x="1584" y="1607"/>
                <a:chExt cx="679" cy="817"/>
              </a:xfrm>
            </p:grpSpPr>
            <p:sp>
              <p:nvSpPr>
                <p:cNvPr id="167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68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64" name="Group 15"/>
              <p:cNvGrpSpPr/>
              <p:nvPr/>
            </p:nvGrpSpPr>
            <p:grpSpPr bwMode="auto">
              <a:xfrm rot="16200000" flipH="1" flipV="1">
                <a:off x="4896236" y="3121093"/>
                <a:ext cx="469284" cy="550004"/>
                <a:chOff x="1584" y="1607"/>
                <a:chExt cx="679" cy="817"/>
              </a:xfrm>
            </p:grpSpPr>
            <p:sp>
              <p:nvSpPr>
                <p:cNvPr id="165" name="AutoShape 16"/>
                <p:cNvSpPr>
                  <a:spLocks noChangeArrowheads="1"/>
                </p:cNvSpPr>
                <p:nvPr/>
              </p:nvSpPr>
              <p:spPr bwMode="auto">
                <a:xfrm>
                  <a:off x="1865" y="1607"/>
                  <a:ext cx="398" cy="8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99"/>
                </a:solidFill>
                <a:ln w="19050" algn="ctr">
                  <a:solidFill>
                    <a:srgbClr val="800080"/>
                  </a:solidFill>
                  <a:miter lim="800000"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pic>
              <p:nvPicPr>
                <p:cNvPr id="166" name="Picture 17" descr="图片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43" b="29259"/>
                <a:stretch>
                  <a:fillRect/>
                </a:stretch>
              </p:blipFill>
              <p:spPr bwMode="auto">
                <a:xfrm rot="-224995">
                  <a:off x="1584" y="1632"/>
                  <a:ext cx="356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  <p:sp>
        <p:nvSpPr>
          <p:cNvPr id="185" name="文本框 184"/>
          <p:cNvSpPr txBox="1"/>
          <p:nvPr/>
        </p:nvSpPr>
        <p:spPr>
          <a:xfrm>
            <a:off x="7991080" y="1548370"/>
            <a:ext cx="174521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基本图案</a:t>
            </a:r>
          </a:p>
        </p:txBody>
      </p:sp>
      <p:sp>
        <p:nvSpPr>
          <p:cNvPr id="186" name="文本框 185"/>
          <p:cNvSpPr txBox="1"/>
          <p:nvPr/>
        </p:nvSpPr>
        <p:spPr>
          <a:xfrm>
            <a:off x="8577416" y="5315831"/>
            <a:ext cx="363700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665" b="1" dirty="0">
                <a:cs typeface="+mn-ea"/>
                <a:sym typeface="+mn-lt"/>
              </a:rPr>
              <a:t>图案形成过程图案</a:t>
            </a:r>
          </a:p>
        </p:txBody>
      </p:sp>
      <p:sp>
        <p:nvSpPr>
          <p:cNvPr id="187" name="TextBox 6"/>
          <p:cNvSpPr txBox="1"/>
          <p:nvPr/>
        </p:nvSpPr>
        <p:spPr>
          <a:xfrm>
            <a:off x="1120844" y="502151"/>
            <a:ext cx="81755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分析图案的形成过程（三）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45679E-6 L -0.0026 0.2666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83951E-6 L 0.14722 0.0021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14723 0.0021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lkpy2ys1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宽屏</PresentationFormat>
  <Paragraphs>87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阿里巴巴普惠体 R</vt:lpstr>
      <vt:lpstr>思源黑体 CN Regular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2020-04-09T07:10:00Z</dcterms:created>
  <dcterms:modified xsi:type="dcterms:W3CDTF">2023-01-17T02:50:04Z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13DA7105BB064537B321750B864F8763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